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B8C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B8C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B8C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B8C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B8C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196" y="312674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5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57326" y="10272721"/>
            <a:ext cx="1226820" cy="130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3B8C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cam@uninova.pt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hyperlink" Target="http://www.computer.org/portal/site/computer/menuitem.5d61c1d591162e4b0ef1bd10" TargetMode="External"/><Relationship Id="rId6" Type="http://schemas.openxmlformats.org/officeDocument/2006/relationships/image" Target="../media/image61.png"/><Relationship Id="rId7" Type="http://schemas.openxmlformats.org/officeDocument/2006/relationships/image" Target="../media/image6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jp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jpg"/><Relationship Id="rId8" Type="http://schemas.openxmlformats.org/officeDocument/2006/relationships/image" Target="../media/image8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hyperlink" Target="http://www.jcu.edu.au/office/research_office/researchdef.html" TargetMode="External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png"/><Relationship Id="rId19" Type="http://schemas.openxmlformats.org/officeDocument/2006/relationships/image" Target="../media/image118.png"/><Relationship Id="rId20" Type="http://schemas.openxmlformats.org/officeDocument/2006/relationships/image" Target="../media/image119.png"/><Relationship Id="rId21" Type="http://schemas.openxmlformats.org/officeDocument/2006/relationships/image" Target="../media/image1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hyperlink" Target="http://www.cs.indiana.edu/mit.research.how.to/section3.13.html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Relationship Id="rId11" Type="http://schemas.openxmlformats.org/officeDocument/2006/relationships/image" Target="../media/image15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hyperlink" Target="http://citeseerx.ist.psu.edu/viewdoc/download%3Bjsessionid%3D664AECAC339E0C2AD06D8BAF52BCDD0E" TargetMode="External"/><Relationship Id="rId5" Type="http://schemas.openxmlformats.org/officeDocument/2006/relationships/hyperlink" Target="http://www.wabri.org.au/postgrads/documents/RM%20sci_eng_notes/Eng_Leung.pdf" TargetMode="External"/><Relationship Id="rId6" Type="http://schemas.openxmlformats.org/officeDocument/2006/relationships/hyperlink" Target="http://www.webs.twsu.edu/enteng/ENTENG1.html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http://www.theharbinger.org/articles/rel_sci/gottlieb.html" TargetMode="External"/><Relationship Id="rId7" Type="http://schemas.openxmlformats.org/officeDocument/2006/relationships/hyperlink" Target="http://www.gly.uga.edu/railsback/1122science3.html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0843" y="4738775"/>
            <a:ext cx="1926589" cy="312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545"/>
              </a:spcBef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2006" y="4738775"/>
            <a:ext cx="1926589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550">
              <a:latin typeface="Times New Roman"/>
              <a:cs typeface="Times New Roman"/>
            </a:endParaRPr>
          </a:p>
          <a:p>
            <a:pPr algn="r" marR="71755">
              <a:lnSpc>
                <a:spcPct val="100000"/>
              </a:lnSpc>
            </a:pPr>
            <a:r>
              <a:rPr dirty="0" sz="600" spc="15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0843" y="4738775"/>
            <a:ext cx="1926589" cy="305435"/>
          </a:xfrm>
          <a:custGeom>
            <a:avLst/>
            <a:gdLst/>
            <a:ahLst/>
            <a:cxnLst/>
            <a:rect l="l" t="t" r="r" b="b"/>
            <a:pathLst>
              <a:path w="1926589" h="305435">
                <a:moveTo>
                  <a:pt x="0" y="304882"/>
                </a:moveTo>
                <a:lnTo>
                  <a:pt x="1926037" y="304882"/>
                </a:lnTo>
                <a:lnTo>
                  <a:pt x="1926037" y="0"/>
                </a:lnTo>
                <a:lnTo>
                  <a:pt x="0" y="0"/>
                </a:lnTo>
                <a:lnTo>
                  <a:pt x="0" y="304882"/>
                </a:lnTo>
                <a:close/>
              </a:path>
            </a:pathLst>
          </a:custGeom>
          <a:solidFill>
            <a:srgbClr val="FFFF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02006" y="4738775"/>
            <a:ext cx="1926589" cy="305435"/>
          </a:xfrm>
          <a:custGeom>
            <a:avLst/>
            <a:gdLst/>
            <a:ahLst/>
            <a:cxnLst/>
            <a:rect l="l" t="t" r="r" b="b"/>
            <a:pathLst>
              <a:path w="1926590" h="305435">
                <a:moveTo>
                  <a:pt x="0" y="304882"/>
                </a:moveTo>
                <a:lnTo>
                  <a:pt x="1926037" y="304882"/>
                </a:lnTo>
                <a:lnTo>
                  <a:pt x="1926037" y="0"/>
                </a:lnTo>
                <a:lnTo>
                  <a:pt x="0" y="0"/>
                </a:lnTo>
                <a:lnTo>
                  <a:pt x="0" y="304882"/>
                </a:lnTo>
                <a:close/>
              </a:path>
            </a:pathLst>
          </a:custGeom>
          <a:solidFill>
            <a:srgbClr val="FFFF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25196" y="312674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 marL="1034415" marR="1011555">
              <a:lnSpc>
                <a:spcPct val="120400"/>
              </a:lnSpc>
            </a:pPr>
            <a:r>
              <a:rPr dirty="0" sz="1650">
                <a:solidFill>
                  <a:srgbClr val="4C4C4C"/>
                </a:solidFill>
                <a:latin typeface="Arial Black"/>
                <a:cs typeface="Arial Black"/>
              </a:rPr>
              <a:t>SCIENTIFIC </a:t>
            </a:r>
            <a:r>
              <a:rPr dirty="0" sz="1650" spc="-5">
                <a:solidFill>
                  <a:srgbClr val="4C4C4C"/>
                </a:solidFill>
                <a:latin typeface="Arial Black"/>
                <a:cs typeface="Arial Black"/>
              </a:rPr>
              <a:t>RESEARCH  </a:t>
            </a:r>
            <a:r>
              <a:rPr dirty="0" sz="1650" spc="-5">
                <a:solidFill>
                  <a:srgbClr val="4C4C4C"/>
                </a:solidFill>
                <a:latin typeface="Arial Black"/>
                <a:cs typeface="Arial Black"/>
              </a:rPr>
              <a:t>METHODOLOGIES </a:t>
            </a:r>
            <a:r>
              <a:rPr dirty="0" sz="1650">
                <a:solidFill>
                  <a:srgbClr val="4C4C4C"/>
                </a:solidFill>
                <a:latin typeface="Arial Black"/>
                <a:cs typeface="Arial Black"/>
              </a:rPr>
              <a:t>AND</a:t>
            </a:r>
            <a:r>
              <a:rPr dirty="0" sz="1650" spc="-25">
                <a:solidFill>
                  <a:srgbClr val="4C4C4C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4C4C4C"/>
                </a:solidFill>
                <a:latin typeface="Arial Black"/>
                <a:cs typeface="Arial Black"/>
              </a:rPr>
              <a:t>TECHNIQUES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 marL="17145">
              <a:lnSpc>
                <a:spcPct val="100000"/>
              </a:lnSpc>
              <a:spcBef>
                <a:spcPts val="944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Unit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1:</a:t>
            </a:r>
            <a:r>
              <a:rPr dirty="0" sz="1650" spc="-7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INTRODUCTION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 marL="2160905" marR="2139950">
              <a:lnSpc>
                <a:spcPct val="122600"/>
              </a:lnSpc>
              <a:spcBef>
                <a:spcPts val="1125"/>
              </a:spcBef>
            </a:pPr>
            <a:r>
              <a:rPr dirty="0" sz="1350" spc="5">
                <a:solidFill>
                  <a:srgbClr val="3B8C93"/>
                </a:solidFill>
                <a:latin typeface="Arial"/>
                <a:cs typeface="Arial"/>
              </a:rPr>
              <a:t>Luis </a:t>
            </a:r>
            <a:r>
              <a:rPr dirty="0" sz="1350" spc="10">
                <a:solidFill>
                  <a:srgbClr val="3B8C93"/>
                </a:solidFill>
                <a:latin typeface="Arial"/>
                <a:cs typeface="Arial"/>
              </a:rPr>
              <a:t>M.</a:t>
            </a:r>
            <a:r>
              <a:rPr dirty="0" sz="1350" spc="-6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1350" spc="10">
                <a:solidFill>
                  <a:srgbClr val="3B8C93"/>
                </a:solidFill>
                <a:latin typeface="Arial"/>
                <a:cs typeface="Arial"/>
              </a:rPr>
              <a:t>Camarinha-Matos  </a:t>
            </a:r>
            <a:r>
              <a:rPr dirty="0" sz="1350" spc="10">
                <a:solidFill>
                  <a:srgbClr val="3B8C93"/>
                </a:solidFill>
                <a:latin typeface="Arial"/>
                <a:cs typeface="Arial"/>
                <a:hlinkClick r:id="rId4"/>
              </a:rPr>
              <a:t>cam@uninova.pt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47625">
              <a:lnSpc>
                <a:spcPct val="100000"/>
              </a:lnSpc>
            </a:pPr>
            <a:r>
              <a:rPr dirty="0" sz="800" spc="10" b="1">
                <a:latin typeface="Arial"/>
                <a:cs typeface="Arial"/>
              </a:rPr>
              <a:t>PhD </a:t>
            </a:r>
            <a:r>
              <a:rPr dirty="0" sz="800" spc="15" b="1">
                <a:latin typeface="Arial"/>
                <a:cs typeface="Arial"/>
              </a:rPr>
              <a:t>PROGRAM </a:t>
            </a:r>
            <a:r>
              <a:rPr dirty="0" sz="800" spc="5" b="1">
                <a:latin typeface="Arial"/>
                <a:cs typeface="Arial"/>
              </a:rPr>
              <a:t>IN </a:t>
            </a:r>
            <a:r>
              <a:rPr dirty="0" sz="800" spc="10" b="1">
                <a:latin typeface="Arial"/>
                <a:cs typeface="Arial"/>
              </a:rPr>
              <a:t>ELECTRICAL AND </a:t>
            </a:r>
            <a:r>
              <a:rPr dirty="0" sz="800" spc="15" b="1">
                <a:latin typeface="Arial"/>
                <a:cs typeface="Arial"/>
              </a:rPr>
              <a:t>COMPUTER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ENGINEERING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400">
              <a:latin typeface="Times New Roman"/>
              <a:cs typeface="Times New Roman"/>
            </a:endParaRPr>
          </a:p>
          <a:p>
            <a:pPr marL="1843405"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1.</a:t>
            </a:r>
            <a:r>
              <a:rPr dirty="0" sz="1650" spc="-12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PRELIMINARIES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91279" y="10252265"/>
            <a:ext cx="6985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5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214" y="664519"/>
            <a:ext cx="5290820" cy="3227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9785"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Hypothesis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Hypothesis:</a:t>
            </a:r>
            <a:endParaRPr sz="1250">
              <a:latin typeface="Arial"/>
              <a:cs typeface="Arial"/>
            </a:endParaRPr>
          </a:p>
          <a:p>
            <a:pPr marL="455930" marR="323215">
              <a:lnSpc>
                <a:spcPct val="100000"/>
              </a:lnSpc>
              <a:spcBef>
                <a:spcPts val="735"/>
              </a:spcBef>
            </a:pPr>
            <a:r>
              <a:rPr dirty="0" sz="1250" spc="-5" b="1">
                <a:latin typeface="Arial"/>
                <a:cs typeface="Arial"/>
              </a:rPr>
              <a:t>This is an educated guess based upon observation. It is a  rational explanation of a single </a:t>
            </a:r>
            <a:r>
              <a:rPr dirty="0" sz="1250" spc="-10" b="1">
                <a:latin typeface="Arial"/>
                <a:cs typeface="Arial"/>
              </a:rPr>
              <a:t>event </a:t>
            </a:r>
            <a:r>
              <a:rPr dirty="0" sz="1250" spc="-5" b="1">
                <a:latin typeface="Arial"/>
                <a:cs typeface="Arial"/>
              </a:rPr>
              <a:t>or phenomenon</a:t>
            </a:r>
            <a:r>
              <a:rPr dirty="0" sz="1250" spc="-114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based  </a:t>
            </a:r>
            <a:r>
              <a:rPr dirty="0" sz="1250" spc="-5" b="1">
                <a:latin typeface="Arial"/>
                <a:cs typeface="Arial"/>
              </a:rPr>
              <a:t>upon </a:t>
            </a:r>
            <a:r>
              <a:rPr dirty="0" sz="1250" b="1">
                <a:latin typeface="Arial"/>
                <a:cs typeface="Arial"/>
              </a:rPr>
              <a:t>what </a:t>
            </a:r>
            <a:r>
              <a:rPr dirty="0" sz="1250" spc="-5" b="1">
                <a:latin typeface="Arial"/>
                <a:cs typeface="Arial"/>
              </a:rPr>
              <a:t>is observed, </a:t>
            </a:r>
            <a:r>
              <a:rPr dirty="0" sz="1250" spc="-5" b="1" i="1">
                <a:latin typeface="Arial"/>
                <a:cs typeface="Arial"/>
              </a:rPr>
              <a:t>but </a:t>
            </a:r>
            <a:r>
              <a:rPr dirty="0" sz="1250" spc="-10" b="1" i="1">
                <a:latin typeface="Arial"/>
                <a:cs typeface="Arial"/>
              </a:rPr>
              <a:t>which </a:t>
            </a:r>
            <a:r>
              <a:rPr dirty="0" sz="1250" spc="-5" b="1" i="1">
                <a:latin typeface="Arial"/>
                <a:cs typeface="Arial"/>
              </a:rPr>
              <a:t>has not been</a:t>
            </a:r>
            <a:r>
              <a:rPr dirty="0" sz="1250" spc="-150" b="1" i="1">
                <a:latin typeface="Arial"/>
                <a:cs typeface="Arial"/>
              </a:rPr>
              <a:t> </a:t>
            </a:r>
            <a:r>
              <a:rPr dirty="0" sz="1250" spc="-5" b="1" i="1">
                <a:latin typeface="Arial"/>
                <a:cs typeface="Arial"/>
              </a:rPr>
              <a:t>proved</a:t>
            </a:r>
            <a:r>
              <a:rPr dirty="0" sz="1250" spc="-5" b="1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895350">
              <a:lnSpc>
                <a:spcPts val="1495"/>
              </a:lnSpc>
              <a:spcBef>
                <a:spcPts val="865"/>
              </a:spcBef>
            </a:pPr>
            <a:r>
              <a:rPr dirty="0" sz="1250" spc="-10" b="1">
                <a:solidFill>
                  <a:srgbClr val="CC0000"/>
                </a:solidFill>
                <a:latin typeface="Arial"/>
                <a:cs typeface="Arial"/>
              </a:rPr>
              <a:t>A hypothesis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is basically a(n educated)</a:t>
            </a:r>
            <a:r>
              <a:rPr dirty="0" sz="1250" spc="-10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guess.</a:t>
            </a:r>
            <a:endParaRPr sz="1250">
              <a:latin typeface="Arial"/>
              <a:cs typeface="Arial"/>
            </a:endParaRPr>
          </a:p>
          <a:p>
            <a:pPr marL="895350">
              <a:lnSpc>
                <a:spcPts val="1495"/>
              </a:lnSpc>
            </a:pPr>
            <a:r>
              <a:rPr dirty="0" sz="1250" spc="-5" b="1">
                <a:latin typeface="Arial"/>
                <a:cs typeface="Arial"/>
              </a:rPr>
              <a:t>It is a possible </a:t>
            </a:r>
            <a:r>
              <a:rPr dirty="0" sz="1250" b="1">
                <a:latin typeface="Arial"/>
                <a:cs typeface="Arial"/>
              </a:rPr>
              <a:t>answer </a:t>
            </a:r>
            <a:r>
              <a:rPr dirty="0" sz="1250" spc="-5" b="1">
                <a:latin typeface="Arial"/>
                <a:cs typeface="Arial"/>
              </a:rPr>
              <a:t>to the problem or</a:t>
            </a:r>
            <a:r>
              <a:rPr dirty="0" sz="1250" spc="-16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question.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>
              <a:latin typeface="Times New Roman"/>
              <a:cs typeface="Times New Roman"/>
            </a:endParaRPr>
          </a:p>
          <a:p>
            <a:pPr algn="ctr" marL="313690">
              <a:lnSpc>
                <a:spcPct val="100000"/>
              </a:lnSpc>
            </a:pP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A hypothesis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is testable and</a:t>
            </a:r>
            <a:r>
              <a:rPr dirty="0" sz="1250" spc="-8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falsifiable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000">
              <a:latin typeface="Times New Roman"/>
              <a:cs typeface="Times New Roman"/>
            </a:endParaRPr>
          </a:p>
          <a:p>
            <a:pPr marL="325755">
              <a:lnSpc>
                <a:spcPct val="100000"/>
              </a:lnSpc>
            </a:pP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spc="-5" b="1">
                <a:latin typeface="Arial"/>
                <a:cs typeface="Arial"/>
              </a:rPr>
              <a:t>hypothesis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an explanation for </a:t>
            </a:r>
            <a:r>
              <a:rPr dirty="0" sz="1100" spc="5" b="1">
                <a:latin typeface="Arial"/>
                <a:cs typeface="Arial"/>
              </a:rPr>
              <a:t>a phenomenon which </a:t>
            </a:r>
            <a:r>
              <a:rPr dirty="0" sz="1100" b="1">
                <a:latin typeface="Arial"/>
                <a:cs typeface="Arial"/>
              </a:rPr>
              <a:t>can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spc="-5" b="1">
                <a:latin typeface="Arial"/>
                <a:cs typeface="Arial"/>
              </a:rPr>
              <a:t>tested </a:t>
            </a:r>
            <a:r>
              <a:rPr dirty="0" sz="1100" spc="5" b="1">
                <a:latin typeface="Arial"/>
                <a:cs typeface="Arial"/>
              </a:rPr>
              <a:t>in  </a:t>
            </a:r>
            <a:r>
              <a:rPr dirty="0" sz="1100" spc="5" b="1">
                <a:latin typeface="Arial"/>
                <a:cs typeface="Arial"/>
              </a:rPr>
              <a:t>some way which </a:t>
            </a:r>
            <a:r>
              <a:rPr dirty="0" sz="1100" b="1">
                <a:latin typeface="Arial"/>
                <a:cs typeface="Arial"/>
              </a:rPr>
              <a:t>ideally either proves or disproves the </a:t>
            </a:r>
            <a:r>
              <a:rPr dirty="0" sz="1100" spc="-5" b="1">
                <a:latin typeface="Arial"/>
                <a:cs typeface="Arial"/>
              </a:rPr>
              <a:t>hypothesis. </a:t>
            </a:r>
            <a:r>
              <a:rPr dirty="0" sz="1100" spc="5" b="1">
                <a:latin typeface="Arial"/>
                <a:cs typeface="Arial"/>
              </a:rPr>
              <a:t>For </a:t>
            </a:r>
            <a:r>
              <a:rPr dirty="0" sz="1100" b="1">
                <a:latin typeface="Arial"/>
                <a:cs typeface="Arial"/>
              </a:rPr>
              <a:t>the  </a:t>
            </a:r>
            <a:r>
              <a:rPr dirty="0" sz="1100" b="1">
                <a:latin typeface="Arial"/>
                <a:cs typeface="Arial"/>
              </a:rPr>
              <a:t>duration of testing, the </a:t>
            </a:r>
            <a:r>
              <a:rPr dirty="0" sz="1100" spc="-5" b="1">
                <a:latin typeface="Arial"/>
                <a:cs typeface="Arial"/>
              </a:rPr>
              <a:t>hypothesis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spc="-5" b="1">
                <a:latin typeface="Arial"/>
                <a:cs typeface="Arial"/>
              </a:rPr>
              <a:t>taken to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b="1">
                <a:latin typeface="Arial"/>
                <a:cs typeface="Arial"/>
              </a:rPr>
              <a:t>true, and the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goal of the 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researcher </a:t>
            </a:r>
            <a:r>
              <a:rPr dirty="0" sz="1100" spc="5" b="1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dirty="0" sz="1100" spc="-5" b="1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rigorously </a:t>
            </a:r>
            <a:r>
              <a:rPr dirty="0" sz="1100" spc="-5" b="1">
                <a:solidFill>
                  <a:srgbClr val="CC0000"/>
                </a:solidFill>
                <a:latin typeface="Arial"/>
                <a:cs typeface="Arial"/>
              </a:rPr>
              <a:t>test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the terms of the</a:t>
            </a:r>
            <a:r>
              <a:rPr dirty="0" sz="1100" spc="-2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CC0000"/>
                </a:solidFill>
                <a:latin typeface="Arial"/>
                <a:cs typeface="Arial"/>
              </a:rPr>
              <a:t>hypothesis</a:t>
            </a:r>
            <a:r>
              <a:rPr dirty="0" sz="1100" spc="-5" b="1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026" y="4184835"/>
            <a:ext cx="5383530" cy="866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67665" indent="1905">
              <a:lnSpc>
                <a:spcPct val="100000"/>
              </a:lnSpc>
            </a:pPr>
            <a:r>
              <a:rPr dirty="0" sz="1100" spc="10" b="1">
                <a:latin typeface="Arial"/>
                <a:cs typeface="Arial"/>
              </a:rPr>
              <a:t>When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spc="-5" b="1">
                <a:latin typeface="Arial"/>
                <a:cs typeface="Arial"/>
              </a:rPr>
              <a:t>hypothesis </a:t>
            </a:r>
            <a:r>
              <a:rPr dirty="0" sz="1100" b="1">
                <a:latin typeface="Arial"/>
                <a:cs typeface="Arial"/>
              </a:rPr>
              <a:t>passes the </a:t>
            </a:r>
            <a:r>
              <a:rPr dirty="0" sz="1100" spc="-5" b="1">
                <a:latin typeface="Arial"/>
                <a:cs typeface="Arial"/>
              </a:rPr>
              <a:t>test </a:t>
            </a:r>
            <a:r>
              <a:rPr dirty="0" sz="1100" spc="5" b="1">
                <a:latin typeface="Arial"/>
                <a:cs typeface="Arial"/>
              </a:rPr>
              <a:t>it is </a:t>
            </a:r>
            <a:r>
              <a:rPr dirty="0" sz="1100" b="1">
                <a:latin typeface="Arial"/>
                <a:cs typeface="Arial"/>
              </a:rPr>
              <a:t>adopted as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theory (or </a:t>
            </a:r>
            <a:r>
              <a:rPr dirty="0" sz="1100" b="1" i="1">
                <a:latin typeface="Arial"/>
                <a:cs typeface="Arial"/>
              </a:rPr>
              <a:t>thesis</a:t>
            </a:r>
            <a:r>
              <a:rPr dirty="0" sz="1100" b="1">
                <a:latin typeface="Arial"/>
                <a:cs typeface="Arial"/>
              </a:rPr>
              <a:t>) as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it  </a:t>
            </a:r>
            <a:r>
              <a:rPr dirty="0" sz="1100" b="1">
                <a:latin typeface="Arial"/>
                <a:cs typeface="Arial"/>
              </a:rPr>
              <a:t>correctly explains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range of </a:t>
            </a:r>
            <a:r>
              <a:rPr dirty="0" sz="1100" spc="5" b="1">
                <a:latin typeface="Arial"/>
                <a:cs typeface="Arial"/>
              </a:rPr>
              <a:t>phenomena but it </a:t>
            </a:r>
            <a:r>
              <a:rPr dirty="0" sz="1100" b="1" i="1">
                <a:latin typeface="Arial"/>
                <a:cs typeface="Arial"/>
              </a:rPr>
              <a:t>can</a:t>
            </a:r>
            <a:r>
              <a:rPr dirty="0" sz="1100" b="1">
                <a:latin typeface="Arial"/>
                <a:cs typeface="Arial"/>
              </a:rPr>
              <a:t>, at any time, </a:t>
            </a:r>
            <a:r>
              <a:rPr dirty="0" sz="1100" spc="5" b="1">
                <a:latin typeface="Arial"/>
                <a:cs typeface="Arial"/>
              </a:rPr>
              <a:t>be</a:t>
            </a:r>
            <a:r>
              <a:rPr dirty="0" sz="1100" spc="-1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falsified  </a:t>
            </a:r>
            <a:r>
              <a:rPr dirty="0" sz="1100" spc="5" b="1">
                <a:latin typeface="Arial"/>
                <a:cs typeface="Arial"/>
              </a:rPr>
              <a:t>by </a:t>
            </a:r>
            <a:r>
              <a:rPr dirty="0" sz="1100" b="1">
                <a:latin typeface="Arial"/>
                <a:cs typeface="Arial"/>
              </a:rPr>
              <a:t>new experimental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evidence.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64335" y="6944596"/>
            <a:ext cx="2811145" cy="38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 </a:t>
            </a:r>
            <a:r>
              <a:rPr dirty="0" sz="1250" spc="-5" b="1">
                <a:latin typeface="Arial"/>
                <a:cs typeface="Arial"/>
              </a:rPr>
              <a:t>thesis statement declares </a:t>
            </a:r>
            <a:r>
              <a:rPr dirty="0" sz="1250" b="1">
                <a:latin typeface="Arial"/>
                <a:cs typeface="Arial"/>
              </a:rPr>
              <a:t>what</a:t>
            </a:r>
            <a:r>
              <a:rPr dirty="0" sz="1250" spc="-185" b="1">
                <a:latin typeface="Arial"/>
                <a:cs typeface="Arial"/>
              </a:rPr>
              <a:t> </a:t>
            </a:r>
            <a:r>
              <a:rPr dirty="0" sz="1250" spc="-30" b="1">
                <a:latin typeface="Arial"/>
                <a:cs typeface="Arial"/>
              </a:rPr>
              <a:t>you  </a:t>
            </a:r>
            <a:r>
              <a:rPr dirty="0" sz="1250" spc="-5" b="1">
                <a:latin typeface="Arial"/>
                <a:cs typeface="Arial"/>
              </a:rPr>
              <a:t>believe and </a:t>
            </a:r>
            <a:r>
              <a:rPr dirty="0" sz="1250" b="1">
                <a:latin typeface="Arial"/>
                <a:cs typeface="Arial"/>
              </a:rPr>
              <a:t>what </a:t>
            </a:r>
            <a:r>
              <a:rPr dirty="0" sz="1250" spc="-30" b="1">
                <a:latin typeface="Arial"/>
                <a:cs typeface="Arial"/>
              </a:rPr>
              <a:t>you </a:t>
            </a:r>
            <a:r>
              <a:rPr dirty="0" sz="1250" spc="-5" b="1">
                <a:latin typeface="Arial"/>
                <a:cs typeface="Arial"/>
              </a:rPr>
              <a:t>intend to</a:t>
            </a:r>
            <a:r>
              <a:rPr dirty="0" sz="1250" spc="-40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prove.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7523" y="7691047"/>
            <a:ext cx="5075555" cy="56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123825">
              <a:lnSpc>
                <a:spcPct val="100000"/>
              </a:lnSpc>
            </a:pPr>
            <a:r>
              <a:rPr dirty="0" sz="1250" spc="-5" b="1">
                <a:latin typeface="Arial"/>
                <a:cs typeface="Arial"/>
              </a:rPr>
              <a:t>"a position or proposition that a person (as a candidate for  scholastic honors) advances and offers to maintain by</a:t>
            </a:r>
            <a:r>
              <a:rPr dirty="0" sz="1250" spc="-12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argument</a:t>
            </a:r>
            <a:r>
              <a:rPr dirty="0" sz="1250" spc="-5">
                <a:latin typeface="Arial"/>
                <a:cs typeface="Arial"/>
              </a:rPr>
              <a:t>.“</a:t>
            </a:r>
            <a:endParaRPr sz="1250">
              <a:latin typeface="Arial"/>
              <a:cs typeface="Arial"/>
            </a:endParaRPr>
          </a:p>
          <a:p>
            <a:pPr marL="2463800">
              <a:lnSpc>
                <a:spcPct val="100000"/>
              </a:lnSpc>
              <a:spcBef>
                <a:spcPts val="140"/>
              </a:spcBef>
            </a:pPr>
            <a:r>
              <a:rPr dirty="0" sz="1100">
                <a:latin typeface="Arial"/>
                <a:cs typeface="Arial"/>
              </a:rPr>
              <a:t>[Webster's 7th New Collegiate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Dictionary].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635" y="9247016"/>
            <a:ext cx="30968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defense </a:t>
            </a:r>
            <a:r>
              <a:rPr dirty="0" sz="1250" spc="-5" b="1">
                <a:latin typeface="Arial"/>
                <a:cs typeface="Arial"/>
              </a:rPr>
              <a:t>presents evidence for a</a:t>
            </a:r>
            <a:r>
              <a:rPr dirty="0" sz="1250" spc="-15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thesis.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3938" y="6826856"/>
            <a:ext cx="5556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1250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5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3251" y="6004366"/>
            <a:ext cx="76581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45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he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si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16728" y="2896829"/>
            <a:ext cx="1238885" cy="631190"/>
          </a:xfrm>
          <a:custGeom>
            <a:avLst/>
            <a:gdLst/>
            <a:ahLst/>
            <a:cxnLst/>
            <a:rect l="l" t="t" r="r" b="b"/>
            <a:pathLst>
              <a:path w="1238885" h="631189">
                <a:moveTo>
                  <a:pt x="618164" y="0"/>
                </a:moveTo>
                <a:lnTo>
                  <a:pt x="0" y="315407"/>
                </a:lnTo>
                <a:lnTo>
                  <a:pt x="618164" y="630814"/>
                </a:lnTo>
                <a:lnTo>
                  <a:pt x="1238463" y="315407"/>
                </a:lnTo>
                <a:lnTo>
                  <a:pt x="618164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3251" y="664519"/>
            <a:ext cx="108712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40">
                <a:solidFill>
                  <a:srgbClr val="0000FF"/>
                </a:solidFill>
                <a:latin typeface="Arial Black"/>
                <a:cs typeface="Arial Black"/>
              </a:rPr>
              <a:t>P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dirty="0" sz="1650" spc="25">
                <a:solidFill>
                  <a:srgbClr val="0000FF"/>
                </a:solidFill>
                <a:latin typeface="Arial Black"/>
                <a:cs typeface="Arial Black"/>
              </a:rPr>
              <a:t>r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ad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6861" y="2942172"/>
            <a:ext cx="3291204" cy="508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Usually scientists seek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match their </a:t>
            </a:r>
            <a:r>
              <a:rPr dirty="0" sz="1100" spc="5" b="1">
                <a:latin typeface="Arial"/>
                <a:cs typeface="Arial"/>
              </a:rPr>
              <a:t>work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the  </a:t>
            </a:r>
            <a:r>
              <a:rPr dirty="0" sz="1100" b="1">
                <a:latin typeface="Arial"/>
                <a:cs typeface="Arial"/>
              </a:rPr>
              <a:t>paradigm </a:t>
            </a:r>
            <a:r>
              <a:rPr dirty="0" sz="1100" spc="5" b="1">
                <a:latin typeface="Arial"/>
                <a:cs typeface="Arial"/>
              </a:rPr>
              <a:t>in a way </a:t>
            </a:r>
            <a:r>
              <a:rPr dirty="0" sz="1100" b="1">
                <a:latin typeface="Arial"/>
                <a:cs typeface="Arial"/>
              </a:rPr>
              <a:t>that depends </a:t>
            </a:r>
            <a:r>
              <a:rPr dirty="0" sz="1100" spc="5" b="1">
                <a:latin typeface="Arial"/>
                <a:cs typeface="Arial"/>
              </a:rPr>
              <a:t>on </a:t>
            </a:r>
            <a:r>
              <a:rPr dirty="0" sz="1100" b="1">
                <a:latin typeface="Arial"/>
                <a:cs typeface="Arial"/>
              </a:rPr>
              <a:t>their seeing  </a:t>
            </a:r>
            <a:r>
              <a:rPr dirty="0" sz="1100" b="1">
                <a:latin typeface="Arial"/>
                <a:cs typeface="Arial"/>
              </a:rPr>
              <a:t>similarities between their </a:t>
            </a:r>
            <a:r>
              <a:rPr dirty="0" sz="1100" spc="5" b="1">
                <a:latin typeface="Arial"/>
                <a:cs typeface="Arial"/>
              </a:rPr>
              <a:t>work </a:t>
            </a:r>
            <a:r>
              <a:rPr dirty="0" sz="1100" b="1">
                <a:latin typeface="Arial"/>
                <a:cs typeface="Arial"/>
              </a:rPr>
              <a:t>and the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paradigm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3306" y="3110389"/>
            <a:ext cx="802640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5" b="1">
                <a:solidFill>
                  <a:srgbClr val="CC0000"/>
                </a:solidFill>
                <a:latin typeface="Arial"/>
                <a:cs typeface="Arial"/>
              </a:rPr>
              <a:t>“</a:t>
            </a:r>
            <a:r>
              <a:rPr dirty="0" sz="1100" spc="5" b="1">
                <a:solidFill>
                  <a:srgbClr val="CC0000"/>
                </a:solidFill>
                <a:latin typeface="Arial"/>
                <a:cs typeface="Arial"/>
              </a:rPr>
              <a:t>Fo</a:t>
            </a:r>
            <a:r>
              <a:rPr dirty="0" sz="1100" spc="5" b="1">
                <a:solidFill>
                  <a:srgbClr val="CC0000"/>
                </a:solidFill>
                <a:latin typeface="Arial"/>
                <a:cs typeface="Arial"/>
              </a:rPr>
              <a:t>ll</a:t>
            </a:r>
            <a:r>
              <a:rPr dirty="0" sz="1100" spc="5" b="1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dirty="0" sz="1100" spc="15" b="1">
                <a:solidFill>
                  <a:srgbClr val="CC0000"/>
                </a:solidFill>
                <a:latin typeface="Arial"/>
                <a:cs typeface="Arial"/>
              </a:rPr>
              <a:t>w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dirty="0" sz="1100" spc="-5" b="1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026" y="3890474"/>
            <a:ext cx="5462905" cy="1160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3615"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Paradigm Shift </a:t>
            </a:r>
            <a:r>
              <a:rPr dirty="0" sz="1100" spc="5" b="1">
                <a:latin typeface="Arial"/>
                <a:cs typeface="Arial"/>
              </a:rPr>
              <a:t>is when a </a:t>
            </a:r>
            <a:r>
              <a:rPr dirty="0" sz="1100" b="1">
                <a:latin typeface="Arial"/>
                <a:cs typeface="Arial"/>
              </a:rPr>
              <a:t>significant change</a:t>
            </a:r>
            <a:r>
              <a:rPr dirty="0" sz="1100" spc="-9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happens</a:t>
            </a:r>
            <a:endParaRPr sz="1100">
              <a:latin typeface="Arial"/>
              <a:cs typeface="Arial"/>
            </a:endParaRPr>
          </a:p>
          <a:p>
            <a:pPr marL="2914015">
              <a:lnSpc>
                <a:spcPct val="100000"/>
              </a:lnSpc>
              <a:spcBef>
                <a:spcPts val="300"/>
              </a:spcBef>
            </a:pPr>
            <a:r>
              <a:rPr dirty="0" sz="1100" b="1">
                <a:latin typeface="Arial"/>
                <a:cs typeface="Arial"/>
              </a:rPr>
              <a:t>or scientific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revolution</a:t>
            </a:r>
            <a:endParaRPr sz="1100">
              <a:latin typeface="Arial"/>
              <a:cs typeface="Arial"/>
            </a:endParaRPr>
          </a:p>
          <a:p>
            <a:pPr marL="970915">
              <a:lnSpc>
                <a:spcPct val="100000"/>
              </a:lnSpc>
              <a:spcBef>
                <a:spcPts val="700"/>
              </a:spcBef>
            </a:pPr>
            <a:r>
              <a:rPr dirty="0" sz="1100" spc="5" b="1">
                <a:latin typeface="Arial"/>
                <a:cs typeface="Arial"/>
              </a:rPr>
              <a:t>… when </a:t>
            </a:r>
            <a:r>
              <a:rPr dirty="0" sz="1100" b="1">
                <a:latin typeface="Arial"/>
                <a:cs typeface="Arial"/>
              </a:rPr>
              <a:t>scientists encounter </a:t>
            </a:r>
            <a:r>
              <a:rPr dirty="0" sz="1100" spc="5" b="1">
                <a:latin typeface="Arial"/>
                <a:cs typeface="Arial"/>
              </a:rPr>
              <a:t>anomalies which </a:t>
            </a:r>
            <a:r>
              <a:rPr dirty="0" sz="1100" b="1">
                <a:latin typeface="Arial"/>
                <a:cs typeface="Arial"/>
              </a:rPr>
              <a:t>cannot </a:t>
            </a:r>
            <a:r>
              <a:rPr dirty="0" sz="1100" spc="5" b="1">
                <a:latin typeface="Arial"/>
                <a:cs typeface="Arial"/>
              </a:rPr>
              <a:t>be</a:t>
            </a:r>
            <a:r>
              <a:rPr dirty="0" sz="1100" spc="-1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explained  </a:t>
            </a:r>
            <a:r>
              <a:rPr dirty="0" sz="1100" spc="5" b="1">
                <a:latin typeface="Arial"/>
                <a:cs typeface="Arial"/>
              </a:rPr>
              <a:t>by </a:t>
            </a:r>
            <a:r>
              <a:rPr dirty="0" sz="1100" b="1">
                <a:latin typeface="Arial"/>
                <a:cs typeface="Arial"/>
              </a:rPr>
              <a:t>the universally accepted paradigm </a:t>
            </a:r>
            <a:r>
              <a:rPr dirty="0" sz="1100" spc="5" b="1">
                <a:latin typeface="Arial"/>
                <a:cs typeface="Arial"/>
              </a:rPr>
              <a:t>within which </a:t>
            </a:r>
            <a:r>
              <a:rPr dirty="0" sz="1100" b="1">
                <a:latin typeface="Arial"/>
                <a:cs typeface="Arial"/>
              </a:rPr>
              <a:t>scientific  </a:t>
            </a:r>
            <a:r>
              <a:rPr dirty="0" sz="1100" b="1">
                <a:latin typeface="Arial"/>
                <a:cs typeface="Arial"/>
              </a:rPr>
              <a:t>progress has </a:t>
            </a:r>
            <a:r>
              <a:rPr dirty="0" sz="1100" spc="-5" b="1">
                <a:latin typeface="Arial"/>
                <a:cs typeface="Arial"/>
              </a:rPr>
              <a:t>thereto </a:t>
            </a:r>
            <a:r>
              <a:rPr dirty="0" sz="1100" b="1">
                <a:latin typeface="Arial"/>
                <a:cs typeface="Arial"/>
              </a:rPr>
              <a:t>been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made.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796" y="1196967"/>
            <a:ext cx="5151755" cy="1501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5" b="1">
                <a:solidFill>
                  <a:srgbClr val="FF0000"/>
                </a:solidFill>
                <a:latin typeface="Arial"/>
                <a:cs typeface="Arial"/>
              </a:rPr>
              <a:t>Paradigm:</a:t>
            </a:r>
            <a:endParaRPr sz="1100">
              <a:latin typeface="Arial"/>
              <a:cs typeface="Arial"/>
            </a:endParaRPr>
          </a:p>
          <a:p>
            <a:pPr marL="575945" marR="46355">
              <a:lnSpc>
                <a:spcPct val="100000"/>
              </a:lnSpc>
              <a:spcBef>
                <a:spcPts val="600"/>
              </a:spcBef>
            </a:pPr>
            <a:r>
              <a:rPr dirty="0" sz="1100" b="1">
                <a:latin typeface="Arial"/>
                <a:cs typeface="Arial"/>
              </a:rPr>
              <a:t>"a philosophical and theoretical framework of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scientific school or  </a:t>
            </a:r>
            <a:r>
              <a:rPr dirty="0" sz="1100" spc="5" b="1">
                <a:latin typeface="Arial"/>
                <a:cs typeface="Arial"/>
              </a:rPr>
              <a:t>discipline within which </a:t>
            </a:r>
            <a:r>
              <a:rPr dirty="0" sz="1100" b="1">
                <a:latin typeface="Arial"/>
                <a:cs typeface="Arial"/>
              </a:rPr>
              <a:t>theories, </a:t>
            </a:r>
            <a:r>
              <a:rPr dirty="0" sz="1100" spc="5" b="1">
                <a:latin typeface="Arial"/>
                <a:cs typeface="Arial"/>
              </a:rPr>
              <a:t>laws, </a:t>
            </a:r>
            <a:r>
              <a:rPr dirty="0" sz="1100" b="1">
                <a:latin typeface="Arial"/>
                <a:cs typeface="Arial"/>
              </a:rPr>
              <a:t>and generalizations and the  </a:t>
            </a:r>
            <a:r>
              <a:rPr dirty="0" sz="1100" b="1">
                <a:latin typeface="Arial"/>
                <a:cs typeface="Arial"/>
              </a:rPr>
              <a:t>experiments performed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support of them are formulated; </a:t>
            </a:r>
            <a:r>
              <a:rPr dirty="0" sz="1100" b="1" i="1">
                <a:latin typeface="Arial"/>
                <a:cs typeface="Arial"/>
              </a:rPr>
              <a:t>broadly </a:t>
            </a:r>
            <a:r>
              <a:rPr dirty="0" sz="1100" b="1">
                <a:latin typeface="Arial"/>
                <a:cs typeface="Arial"/>
              </a:rPr>
              <a:t>:  </a:t>
            </a:r>
            <a:r>
              <a:rPr dirty="0" sz="1100" spc="5" b="1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philosophical or theoretical framework of any</a:t>
            </a:r>
            <a:r>
              <a:rPr dirty="0" sz="1100" spc="-7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kind</a:t>
            </a:r>
            <a:r>
              <a:rPr dirty="0" sz="1100" b="1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71520">
              <a:lnSpc>
                <a:spcPct val="100000"/>
              </a:lnSpc>
              <a:spcBef>
                <a:spcPts val="370"/>
              </a:spcBef>
            </a:pPr>
            <a:r>
              <a:rPr dirty="0" sz="950">
                <a:latin typeface="Arial"/>
                <a:cs typeface="Arial"/>
              </a:rPr>
              <a:t>Merriam-Webster Online</a:t>
            </a:r>
            <a:r>
              <a:rPr dirty="0" sz="950" spc="-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dictionary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420370">
              <a:lnSpc>
                <a:spcPct val="100000"/>
              </a:lnSpc>
              <a:spcBef>
                <a:spcPts val="705"/>
              </a:spcBef>
            </a:pP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paradigm </a:t>
            </a:r>
            <a:r>
              <a:rPr dirty="0" sz="1100" spc="5" b="1">
                <a:latin typeface="Arial"/>
                <a:cs typeface="Arial"/>
              </a:rPr>
              <a:t>is a </a:t>
            </a:r>
            <a:r>
              <a:rPr dirty="0" sz="1100" b="1">
                <a:latin typeface="Arial"/>
                <a:cs typeface="Arial"/>
              </a:rPr>
              <a:t>“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excellent example</a:t>
            </a:r>
            <a:r>
              <a:rPr dirty="0" sz="1100" b="1">
                <a:latin typeface="Arial"/>
                <a:cs typeface="Arial"/>
              </a:rPr>
              <a:t>”, </a:t>
            </a:r>
            <a:r>
              <a:rPr dirty="0" sz="1100" spc="5" b="1">
                <a:latin typeface="Arial"/>
                <a:cs typeface="Arial"/>
              </a:rPr>
              <a:t>a model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spc="5" b="1">
                <a:latin typeface="Arial"/>
                <a:cs typeface="Arial"/>
              </a:rPr>
              <a:t>which </a:t>
            </a:r>
            <a:r>
              <a:rPr dirty="0" sz="1100" b="1">
                <a:latin typeface="Arial"/>
                <a:cs typeface="Arial"/>
              </a:rPr>
              <a:t>others</a:t>
            </a:r>
            <a:r>
              <a:rPr dirty="0" sz="1100" spc="-1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aspire.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Discipline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800">
              <a:latin typeface="Times New Roman"/>
              <a:cs typeface="Times New Roman"/>
            </a:endParaRPr>
          </a:p>
          <a:p>
            <a:pPr marL="796290">
              <a:lnSpc>
                <a:spcPct val="100000"/>
              </a:lnSpc>
            </a:pPr>
            <a:r>
              <a:rPr dirty="0" sz="1350" spc="15" b="1">
                <a:latin typeface="Arial"/>
                <a:cs typeface="Arial"/>
              </a:rPr>
              <a:t>A </a:t>
            </a:r>
            <a:r>
              <a:rPr dirty="0" sz="1350" spc="5" b="1">
                <a:latin typeface="Arial"/>
                <a:cs typeface="Arial"/>
              </a:rPr>
              <a:t>particular </a:t>
            </a:r>
            <a:r>
              <a:rPr dirty="0" sz="1350" spc="10" b="1">
                <a:latin typeface="Arial"/>
                <a:cs typeface="Arial"/>
              </a:rPr>
              <a:t>branch of </a:t>
            </a:r>
            <a:r>
              <a:rPr dirty="0" sz="1350" spc="5" b="1">
                <a:latin typeface="Arial"/>
                <a:cs typeface="Arial"/>
              </a:rPr>
              <a:t>scientific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knowledge.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00">
              <a:latin typeface="Times New Roman"/>
              <a:cs typeface="Times New Roman"/>
            </a:endParaRPr>
          </a:p>
          <a:p>
            <a:pPr marL="1259205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 </a:t>
            </a:r>
            <a:r>
              <a:rPr dirty="0" sz="1250" spc="-5" b="1" i="1">
                <a:solidFill>
                  <a:srgbClr val="0000FF"/>
                </a:solidFill>
                <a:latin typeface="Arial"/>
                <a:cs typeface="Arial"/>
              </a:rPr>
              <a:t>discipline </a:t>
            </a:r>
            <a:r>
              <a:rPr dirty="0" sz="1250" spc="-5" b="1">
                <a:latin typeface="Arial"/>
                <a:cs typeface="Arial"/>
              </a:rPr>
              <a:t>has six basic</a:t>
            </a:r>
            <a:r>
              <a:rPr dirty="0" sz="1250" spc="-13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characteristics: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50">
              <a:latin typeface="Times New Roman"/>
              <a:cs typeface="Times New Roman"/>
            </a:endParaRPr>
          </a:p>
          <a:p>
            <a:pPr marL="1494790" indent="-235585">
              <a:lnSpc>
                <a:spcPts val="1495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Focus of</a:t>
            </a:r>
            <a:r>
              <a:rPr dirty="0" sz="1250" spc="-114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study</a:t>
            </a:r>
            <a:endParaRPr sz="1250">
              <a:latin typeface="Arial"/>
              <a:cs typeface="Arial"/>
            </a:endParaRPr>
          </a:p>
          <a:p>
            <a:pPr marL="1494790" indent="-235585">
              <a:lnSpc>
                <a:spcPts val="1490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Paradigm</a:t>
            </a:r>
            <a:endParaRPr sz="1250">
              <a:latin typeface="Arial"/>
              <a:cs typeface="Arial"/>
            </a:endParaRPr>
          </a:p>
          <a:p>
            <a:pPr marL="1494790" indent="-235585">
              <a:lnSpc>
                <a:spcPts val="1490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Reference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disciplines</a:t>
            </a:r>
            <a:endParaRPr sz="1250">
              <a:latin typeface="Arial"/>
              <a:cs typeface="Arial"/>
            </a:endParaRPr>
          </a:p>
          <a:p>
            <a:pPr marL="1494790" indent="-235585">
              <a:lnSpc>
                <a:spcPts val="1490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Principles and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practices</a:t>
            </a:r>
            <a:endParaRPr sz="1250">
              <a:latin typeface="Arial"/>
              <a:cs typeface="Arial"/>
            </a:endParaRPr>
          </a:p>
          <a:p>
            <a:pPr marL="1494790" indent="-235585">
              <a:lnSpc>
                <a:spcPts val="1490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Research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agenda</a:t>
            </a:r>
            <a:endParaRPr sz="1250">
              <a:latin typeface="Arial"/>
              <a:cs typeface="Arial"/>
            </a:endParaRPr>
          </a:p>
          <a:p>
            <a:pPr marL="1494790" indent="-235585">
              <a:lnSpc>
                <a:spcPts val="1490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Education</a:t>
            </a:r>
            <a:endParaRPr sz="1250">
              <a:latin typeface="Arial"/>
              <a:cs typeface="Arial"/>
            </a:endParaRPr>
          </a:p>
          <a:p>
            <a:pPr marL="1494790" indent="-235585">
              <a:lnSpc>
                <a:spcPts val="1335"/>
              </a:lnSpc>
              <a:buAutoNum type="arabicParenBoth"/>
              <a:tabLst>
                <a:tab pos="1495425" algn="l"/>
              </a:tabLst>
            </a:pPr>
            <a:r>
              <a:rPr dirty="0" sz="1250" spc="-5" b="1">
                <a:latin typeface="Arial"/>
                <a:cs typeface="Arial"/>
              </a:rPr>
              <a:t>Professionalism</a:t>
            </a:r>
            <a:endParaRPr sz="1250">
              <a:latin typeface="Arial"/>
              <a:cs typeface="Arial"/>
            </a:endParaRPr>
          </a:p>
          <a:p>
            <a:pPr marL="3818254">
              <a:lnSpc>
                <a:spcPts val="980"/>
              </a:lnSpc>
            </a:pPr>
            <a:r>
              <a:rPr dirty="0" sz="950" spc="-5" b="1" i="1">
                <a:latin typeface="Arial"/>
                <a:cs typeface="Arial"/>
              </a:rPr>
              <a:t>Liles </a:t>
            </a:r>
            <a:r>
              <a:rPr dirty="0" sz="950" b="1" i="1">
                <a:latin typeface="Arial"/>
                <a:cs typeface="Arial"/>
              </a:rPr>
              <a:t>et al.</a:t>
            </a:r>
            <a:r>
              <a:rPr dirty="0" sz="950" spc="-35" b="1" i="1">
                <a:latin typeface="Arial"/>
                <a:cs typeface="Arial"/>
              </a:rPr>
              <a:t> </a:t>
            </a:r>
            <a:r>
              <a:rPr dirty="0" sz="950" b="1" i="1">
                <a:latin typeface="Arial"/>
                <a:cs typeface="Arial"/>
              </a:rPr>
              <a:t>(1995),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00">
              <a:latin typeface="Times New Roman"/>
              <a:cs typeface="Times New Roman"/>
            </a:endParaRPr>
          </a:p>
          <a:p>
            <a:pPr marL="1433830">
              <a:lnSpc>
                <a:spcPct val="100000"/>
              </a:lnSpc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Discussion</a:t>
            </a:r>
            <a:r>
              <a:rPr dirty="0" sz="1100" b="1">
                <a:latin typeface="Arial"/>
                <a:cs typeface="Arial"/>
              </a:rPr>
              <a:t>:  </a:t>
            </a:r>
            <a:r>
              <a:rPr dirty="0" sz="1100" spc="-5" b="1" i="1">
                <a:latin typeface="Arial"/>
                <a:cs typeface="Arial"/>
              </a:rPr>
              <a:t>Is </a:t>
            </a:r>
            <a:r>
              <a:rPr dirty="0" sz="1100" b="1" i="1">
                <a:latin typeface="Arial"/>
                <a:cs typeface="Arial"/>
              </a:rPr>
              <a:t>Robotics </a:t>
            </a:r>
            <a:r>
              <a:rPr dirty="0" sz="1100" spc="5" b="1" i="1">
                <a:latin typeface="Arial"/>
                <a:cs typeface="Arial"/>
              </a:rPr>
              <a:t>a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discipline?</a:t>
            </a:r>
            <a:endParaRPr sz="1100">
              <a:latin typeface="Arial"/>
              <a:cs typeface="Arial"/>
            </a:endParaRPr>
          </a:p>
          <a:p>
            <a:pPr marL="2293620" marR="2044700" indent="5715">
              <a:lnSpc>
                <a:spcPct val="100000"/>
              </a:lnSpc>
              <a:spcBef>
                <a:spcPts val="5"/>
              </a:spcBef>
            </a:pPr>
            <a:r>
              <a:rPr dirty="0" sz="1100" b="1" i="1">
                <a:latin typeface="Arial"/>
                <a:cs typeface="Arial"/>
              </a:rPr>
              <a:t>And </a:t>
            </a:r>
            <a:r>
              <a:rPr dirty="0" sz="1100" spc="-5" b="1" i="1">
                <a:latin typeface="Arial"/>
                <a:cs typeface="Arial"/>
              </a:rPr>
              <a:t>Collaborative </a:t>
            </a:r>
            <a:r>
              <a:rPr dirty="0" sz="1100" b="1" i="1">
                <a:latin typeface="Arial"/>
                <a:cs typeface="Arial"/>
              </a:rPr>
              <a:t>Networks?  </a:t>
            </a:r>
            <a:r>
              <a:rPr dirty="0" sz="1100" b="1" i="1">
                <a:latin typeface="Arial"/>
                <a:cs typeface="Arial"/>
              </a:rPr>
              <a:t>And Cloud</a:t>
            </a:r>
            <a:r>
              <a:rPr dirty="0" sz="1100" spc="-6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Computing?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2370" y="649800"/>
            <a:ext cx="40386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20">
                <a:solidFill>
                  <a:srgbClr val="0000FF"/>
                </a:solidFill>
                <a:latin typeface="Arial Black"/>
                <a:cs typeface="Arial Black"/>
              </a:rPr>
              <a:t>The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emergence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a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new</a:t>
            </a:r>
            <a:r>
              <a:rPr dirty="0" sz="1650" spc="-8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discipline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3651" y="2745453"/>
            <a:ext cx="1354113" cy="2033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09726" y="1511191"/>
            <a:ext cx="5055235" cy="2519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-635">
              <a:lnSpc>
                <a:spcPts val="1490"/>
              </a:lnSpc>
            </a:pPr>
            <a:r>
              <a:rPr dirty="0" sz="1250" spc="-5" b="1">
                <a:latin typeface="Arial"/>
                <a:cs typeface="Arial"/>
              </a:rPr>
              <a:t>When enough significant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anomalies </a:t>
            </a:r>
            <a:r>
              <a:rPr dirty="0" sz="1250" spc="-10" b="1">
                <a:latin typeface="Arial"/>
                <a:cs typeface="Arial"/>
              </a:rPr>
              <a:t>have </a:t>
            </a:r>
            <a:r>
              <a:rPr dirty="0" sz="1250" spc="-5" b="1">
                <a:latin typeface="Arial"/>
                <a:cs typeface="Arial"/>
              </a:rPr>
              <a:t>accrued against a</a:t>
            </a:r>
            <a:r>
              <a:rPr dirty="0" sz="1250" spc="-12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current  </a:t>
            </a:r>
            <a:r>
              <a:rPr dirty="0" sz="1250" spc="-5" b="1">
                <a:latin typeface="Arial"/>
                <a:cs typeface="Arial"/>
              </a:rPr>
              <a:t>paradigm, the scientific discipline is thrown into a state of </a:t>
            </a: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crisis</a:t>
            </a:r>
            <a:r>
              <a:rPr dirty="0" sz="1250" spc="-5" b="1" i="1">
                <a:latin typeface="Arial"/>
                <a:cs typeface="Arial"/>
              </a:rPr>
              <a:t>,  </a:t>
            </a:r>
            <a:r>
              <a:rPr dirty="0" sz="1250" spc="-5" b="1">
                <a:latin typeface="Arial"/>
                <a:cs typeface="Arial"/>
              </a:rPr>
              <a:t>according to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Kuhn.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>
              <a:latin typeface="Times New Roman"/>
              <a:cs typeface="Times New Roman"/>
            </a:endParaRPr>
          </a:p>
          <a:p>
            <a:pPr marR="139700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During </a:t>
            </a:r>
            <a:r>
              <a:rPr dirty="0" sz="1250" spc="-5" b="1">
                <a:latin typeface="Arial"/>
                <a:cs typeface="Arial"/>
              </a:rPr>
              <a:t>this crisis, new ideas, perhaps ones </a:t>
            </a:r>
            <a:r>
              <a:rPr dirty="0" sz="1250" spc="-10" b="1">
                <a:latin typeface="Arial"/>
                <a:cs typeface="Arial"/>
              </a:rPr>
              <a:t>previously </a:t>
            </a:r>
            <a:r>
              <a:rPr dirty="0" sz="1250" spc="-5" b="1">
                <a:latin typeface="Arial"/>
                <a:cs typeface="Arial"/>
              </a:rPr>
              <a:t>discarded,  </a:t>
            </a:r>
            <a:r>
              <a:rPr dirty="0" sz="1250" spc="-5" b="1">
                <a:latin typeface="Arial"/>
                <a:cs typeface="Arial"/>
              </a:rPr>
              <a:t>are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tried.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8415" marR="1260475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Eventually </a:t>
            </a:r>
            <a:r>
              <a:rPr dirty="0" sz="1250" spc="-5" b="1">
                <a:latin typeface="Arial"/>
                <a:cs typeface="Arial"/>
              </a:rPr>
              <a:t>a </a:t>
            </a: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new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paradigm </a:t>
            </a:r>
            <a:r>
              <a:rPr dirty="0" sz="1250" spc="-5" b="1">
                <a:latin typeface="Arial"/>
                <a:cs typeface="Arial"/>
              </a:rPr>
              <a:t>is formed, </a:t>
            </a:r>
            <a:r>
              <a:rPr dirty="0" sz="1250" b="1">
                <a:latin typeface="Arial"/>
                <a:cs typeface="Arial"/>
              </a:rPr>
              <a:t>which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gains  </a:t>
            </a:r>
            <a:r>
              <a:rPr dirty="0" sz="1250" spc="-5" b="1">
                <a:latin typeface="Arial"/>
                <a:cs typeface="Arial"/>
              </a:rPr>
              <a:t>its </a:t>
            </a:r>
            <a:r>
              <a:rPr dirty="0" sz="1250" b="1">
                <a:latin typeface="Arial"/>
                <a:cs typeface="Arial"/>
              </a:rPr>
              <a:t>own </a:t>
            </a:r>
            <a:r>
              <a:rPr dirty="0" sz="1250" spc="-5" b="1">
                <a:latin typeface="Arial"/>
                <a:cs typeface="Arial"/>
              </a:rPr>
              <a:t>new followers, and an intellectual "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battle</a:t>
            </a:r>
            <a:r>
              <a:rPr dirty="0" sz="1250" spc="-5" b="1">
                <a:latin typeface="Arial"/>
                <a:cs typeface="Arial"/>
              </a:rPr>
              <a:t>"  </a:t>
            </a:r>
            <a:r>
              <a:rPr dirty="0" sz="1250" spc="-5" b="1">
                <a:latin typeface="Arial"/>
                <a:cs typeface="Arial"/>
              </a:rPr>
              <a:t>takes place </a:t>
            </a:r>
            <a:r>
              <a:rPr dirty="0" sz="1250" b="1">
                <a:latin typeface="Arial"/>
                <a:cs typeface="Arial"/>
              </a:rPr>
              <a:t>between </a:t>
            </a:r>
            <a:r>
              <a:rPr dirty="0" sz="1250" spc="-5" b="1">
                <a:latin typeface="Arial"/>
                <a:cs typeface="Arial"/>
              </a:rPr>
              <a:t>the followers of the new  </a:t>
            </a:r>
            <a:r>
              <a:rPr dirty="0" sz="1250" spc="-5" b="1">
                <a:latin typeface="Arial"/>
                <a:cs typeface="Arial"/>
              </a:rPr>
              <a:t>paradigm and the hold-outs of the old</a:t>
            </a:r>
            <a:r>
              <a:rPr dirty="0" sz="1250" spc="-13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paradigm.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dirty="0" sz="1250" spc="-5" b="1">
                <a:latin typeface="Arial"/>
                <a:cs typeface="Arial"/>
              </a:rPr>
              <a:t>The new paradigm may lead to a new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discipline.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026" y="4424736"/>
            <a:ext cx="3890010" cy="62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82880">
              <a:lnSpc>
                <a:spcPct val="103499"/>
              </a:lnSpc>
            </a:pPr>
            <a:r>
              <a:rPr dirty="0" sz="800" spc="5">
                <a:latin typeface="Arial"/>
                <a:cs typeface="Arial"/>
                <a:hlinkClick r:id="rId5"/>
              </a:rPr>
              <a:t>www.computer.org/portal/site/computer/menuitem.5d61c1d591162e4b0ef1bd10 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8bcd45f3/index.jsp?&amp;pName=computer_level1_article&amp;TheCat=1015&amp;path=co  </a:t>
            </a:r>
            <a:r>
              <a:rPr dirty="0" sz="800" spc="10">
                <a:latin typeface="Arial"/>
                <a:cs typeface="Arial"/>
              </a:rPr>
              <a:t>mputer/homepage/1205&amp;file=profession.xml&amp;xsl=article.xsl&amp;;jsessionid=JvyLpg  TKQzWNJqGWnpKNh6QL9JBVk1dhVQyt8pWsXTjTGjjd9CSG!-1582182879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25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Research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150">
              <a:latin typeface="Times New Roman"/>
              <a:cs typeface="Times New Roman"/>
            </a:endParaRPr>
          </a:p>
          <a:p>
            <a:pPr marL="329565" marR="463550">
              <a:lnSpc>
                <a:spcPct val="100000"/>
              </a:lnSpc>
            </a:pP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Research </a:t>
            </a:r>
            <a:r>
              <a:rPr dirty="0" sz="1250" spc="-5" b="1">
                <a:latin typeface="Arial"/>
                <a:cs typeface="Arial"/>
              </a:rPr>
              <a:t>is the 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systematic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process </a:t>
            </a:r>
            <a:r>
              <a:rPr dirty="0" sz="1250" spc="-5" b="1">
                <a:latin typeface="Arial"/>
                <a:cs typeface="Arial"/>
              </a:rPr>
              <a:t>of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collecting </a:t>
            </a:r>
            <a:r>
              <a:rPr dirty="0" sz="1250" spc="-5" b="1">
                <a:latin typeface="Arial"/>
                <a:cs typeface="Arial"/>
              </a:rPr>
              <a:t>and 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analyzing  </a:t>
            </a:r>
            <a:r>
              <a:rPr dirty="0" sz="1250" spc="-5" b="1">
                <a:latin typeface="Arial"/>
                <a:cs typeface="Arial"/>
              </a:rPr>
              <a:t>information to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increase our understanding </a:t>
            </a:r>
            <a:r>
              <a:rPr dirty="0" sz="1250" spc="-5" b="1">
                <a:latin typeface="Arial"/>
                <a:cs typeface="Arial"/>
              </a:rPr>
              <a:t>of a phenomenon under</a:t>
            </a:r>
            <a:r>
              <a:rPr dirty="0" sz="1250" spc="-155" b="1">
                <a:latin typeface="Arial"/>
                <a:cs typeface="Arial"/>
              </a:rPr>
              <a:t> </a:t>
            </a:r>
            <a:r>
              <a:rPr dirty="0" sz="1250" spc="-35" b="1">
                <a:latin typeface="Arial"/>
                <a:cs typeface="Arial"/>
              </a:rPr>
              <a:t>study.</a:t>
            </a:r>
            <a:endParaRPr sz="1250">
              <a:latin typeface="Arial"/>
              <a:cs typeface="Arial"/>
            </a:endParaRPr>
          </a:p>
          <a:p>
            <a:pPr marL="1132840" marR="708660" indent="-237490">
              <a:lnSpc>
                <a:spcPct val="100000"/>
              </a:lnSpc>
              <a:spcBef>
                <a:spcPts val="985"/>
              </a:spcBef>
              <a:buAutoNum type="alphaLcPeriod"/>
              <a:tabLst>
                <a:tab pos="1133475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5">
                <a:latin typeface="Arial"/>
                <a:cs typeface="Arial"/>
              </a:rPr>
              <a:t>systematic </a:t>
            </a:r>
            <a:r>
              <a:rPr dirty="0" sz="1100">
                <a:latin typeface="Arial"/>
                <a:cs typeface="Arial"/>
              </a:rPr>
              <a:t>investigation into and study of materials, sources, </a:t>
            </a:r>
            <a:r>
              <a:rPr dirty="0" sz="1100" spc="5">
                <a:latin typeface="Arial"/>
                <a:cs typeface="Arial"/>
              </a:rPr>
              <a:t>etc,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  </a:t>
            </a:r>
            <a:r>
              <a:rPr dirty="0" sz="1100" spc="-5">
                <a:latin typeface="Arial"/>
                <a:cs typeface="Arial"/>
              </a:rPr>
              <a:t>order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establish </a:t>
            </a:r>
            <a:r>
              <a:rPr dirty="0" sz="1100" spc="5">
                <a:latin typeface="Arial"/>
                <a:cs typeface="Arial"/>
              </a:rPr>
              <a:t>facts </a:t>
            </a:r>
            <a:r>
              <a:rPr dirty="0" sz="1100">
                <a:latin typeface="Arial"/>
                <a:cs typeface="Arial"/>
              </a:rPr>
              <a:t>and reach new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conclusions.</a:t>
            </a:r>
            <a:endParaRPr sz="1100">
              <a:latin typeface="Arial"/>
              <a:cs typeface="Arial"/>
            </a:endParaRPr>
          </a:p>
          <a:p>
            <a:pPr marL="1132840" marR="882650" indent="-23749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1133475" algn="l"/>
              </a:tabLst>
            </a:pPr>
            <a:r>
              <a:rPr dirty="0" sz="1100" spc="5">
                <a:latin typeface="Arial"/>
                <a:cs typeface="Arial"/>
              </a:rPr>
              <a:t>An </a:t>
            </a:r>
            <a:r>
              <a:rPr dirty="0" sz="1100" spc="-5">
                <a:latin typeface="Arial"/>
                <a:cs typeface="Arial"/>
              </a:rPr>
              <a:t>endeavour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discover new or collate old </a:t>
            </a:r>
            <a:r>
              <a:rPr dirty="0" sz="1100" spc="5">
                <a:latin typeface="Arial"/>
                <a:cs typeface="Arial"/>
              </a:rPr>
              <a:t>facts </a:t>
            </a:r>
            <a:r>
              <a:rPr dirty="0" sz="1100">
                <a:latin typeface="Arial"/>
                <a:cs typeface="Arial"/>
              </a:rPr>
              <a:t>etc by the scientific  </a:t>
            </a:r>
            <a:r>
              <a:rPr dirty="0" sz="1100">
                <a:latin typeface="Arial"/>
                <a:cs typeface="Arial"/>
              </a:rPr>
              <a:t>study of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subject or by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course of critical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investigation.</a:t>
            </a:r>
            <a:endParaRPr sz="1100">
              <a:latin typeface="Arial"/>
              <a:cs typeface="Arial"/>
            </a:endParaRPr>
          </a:p>
          <a:p>
            <a:pPr marL="548640" indent="3729990">
              <a:lnSpc>
                <a:spcPct val="100000"/>
              </a:lnSpc>
              <a:spcBef>
                <a:spcPts val="20"/>
              </a:spcBef>
            </a:pPr>
            <a:r>
              <a:rPr dirty="0" sz="950" spc="-5" i="1">
                <a:latin typeface="Arial"/>
                <a:cs typeface="Arial"/>
              </a:rPr>
              <a:t>[Oxford </a:t>
            </a:r>
            <a:r>
              <a:rPr dirty="0" sz="950" i="1">
                <a:latin typeface="Arial"/>
                <a:cs typeface="Arial"/>
              </a:rPr>
              <a:t>Concise</a:t>
            </a:r>
            <a:r>
              <a:rPr dirty="0" sz="950" spc="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Dictionary]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Research encompasses activities that increase the sum of </a:t>
            </a:r>
            <a:r>
              <a:rPr dirty="0" sz="1100" spc="5" b="1">
                <a:latin typeface="Arial"/>
                <a:cs typeface="Arial"/>
              </a:rPr>
              <a:t>human</a:t>
            </a:r>
            <a:r>
              <a:rPr dirty="0" sz="1100" spc="-114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knowledge.</a:t>
            </a:r>
            <a:endParaRPr sz="1100">
              <a:latin typeface="Arial"/>
              <a:cs typeface="Arial"/>
            </a:endParaRPr>
          </a:p>
          <a:p>
            <a:pPr marL="4661535">
              <a:lnSpc>
                <a:spcPct val="100000"/>
              </a:lnSpc>
              <a:spcBef>
                <a:spcPts val="450"/>
              </a:spcBef>
            </a:pPr>
            <a:r>
              <a:rPr dirty="0" sz="950" spc="5" i="1">
                <a:latin typeface="Arial"/>
                <a:cs typeface="Arial"/>
              </a:rPr>
              <a:t>[OECD</a:t>
            </a:r>
            <a:r>
              <a:rPr dirty="0" sz="950" spc="-8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Definition]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601345">
              <a:lnSpc>
                <a:spcPct val="100000"/>
              </a:lnSpc>
              <a:spcBef>
                <a:spcPts val="590"/>
              </a:spcBef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spc="5" b="1">
                <a:latin typeface="Arial"/>
                <a:cs typeface="Arial"/>
              </a:rPr>
              <a:t>word </a:t>
            </a:r>
            <a:r>
              <a:rPr dirty="0" sz="1100" b="1" i="1">
                <a:solidFill>
                  <a:srgbClr val="0000FF"/>
                </a:solidFill>
                <a:latin typeface="Arial"/>
                <a:cs typeface="Arial"/>
              </a:rPr>
              <a:t>research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composed of </a:t>
            </a:r>
            <a:r>
              <a:rPr dirty="0" sz="1100" spc="5" b="1">
                <a:latin typeface="Arial"/>
                <a:cs typeface="Arial"/>
              </a:rPr>
              <a:t>two </a:t>
            </a:r>
            <a:r>
              <a:rPr dirty="0" sz="1100" spc="-5" b="1">
                <a:latin typeface="Arial"/>
                <a:cs typeface="Arial"/>
              </a:rPr>
              <a:t>syllables, </a:t>
            </a:r>
            <a:r>
              <a:rPr dirty="0" sz="1100" b="1" i="1">
                <a:solidFill>
                  <a:srgbClr val="0000FF"/>
                </a:solidFill>
                <a:latin typeface="Arial"/>
                <a:cs typeface="Arial"/>
              </a:rPr>
              <a:t>re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00FF"/>
                </a:solidFill>
                <a:latin typeface="Arial"/>
                <a:cs typeface="Arial"/>
              </a:rPr>
              <a:t>search</a:t>
            </a:r>
            <a:r>
              <a:rPr dirty="0" sz="1100" b="1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01345" marR="479425">
              <a:lnSpc>
                <a:spcPct val="100000"/>
              </a:lnSpc>
              <a:spcBef>
                <a:spcPts val="5"/>
              </a:spcBef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dictionary defines the former as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prefix </a:t>
            </a:r>
            <a:r>
              <a:rPr dirty="0" sz="1100" spc="5" b="1">
                <a:latin typeface="Arial"/>
                <a:cs typeface="Arial"/>
              </a:rPr>
              <a:t>meaning </a:t>
            </a:r>
            <a:r>
              <a:rPr dirty="0" sz="1100" b="1" u="heavy">
                <a:latin typeface="Arial"/>
                <a:cs typeface="Arial"/>
              </a:rPr>
              <a:t>again</a:t>
            </a:r>
            <a:r>
              <a:rPr dirty="0" sz="1100" b="1">
                <a:latin typeface="Arial"/>
                <a:cs typeface="Arial"/>
              </a:rPr>
              <a:t>, anew or over  </a:t>
            </a:r>
            <a:r>
              <a:rPr dirty="0" sz="1100" b="1">
                <a:latin typeface="Arial"/>
                <a:cs typeface="Arial"/>
              </a:rPr>
              <a:t>again and the </a:t>
            </a:r>
            <a:r>
              <a:rPr dirty="0" sz="1100" spc="-5" b="1">
                <a:latin typeface="Arial"/>
                <a:cs typeface="Arial"/>
              </a:rPr>
              <a:t>latter </a:t>
            </a:r>
            <a:r>
              <a:rPr dirty="0" sz="1100" b="1">
                <a:latin typeface="Arial"/>
                <a:cs typeface="Arial"/>
              </a:rPr>
              <a:t>as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verb </a:t>
            </a:r>
            <a:r>
              <a:rPr dirty="0" sz="1100" spc="5" b="1">
                <a:latin typeface="Arial"/>
                <a:cs typeface="Arial"/>
              </a:rPr>
              <a:t>meaning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 u="heavy">
                <a:latin typeface="Arial"/>
                <a:cs typeface="Arial"/>
              </a:rPr>
              <a:t>examine closely </a:t>
            </a:r>
            <a:r>
              <a:rPr dirty="0" sz="1100" b="1">
                <a:latin typeface="Arial"/>
                <a:cs typeface="Arial"/>
              </a:rPr>
              <a:t>and </a:t>
            </a:r>
            <a:r>
              <a:rPr dirty="0" sz="1100" spc="-15" b="1">
                <a:latin typeface="Arial"/>
                <a:cs typeface="Arial"/>
              </a:rPr>
              <a:t>carefylly, </a:t>
            </a:r>
            <a:r>
              <a:rPr dirty="0" sz="1100" spc="-5" b="1">
                <a:latin typeface="Arial"/>
                <a:cs typeface="Arial"/>
              </a:rPr>
              <a:t>to test  </a:t>
            </a:r>
            <a:r>
              <a:rPr dirty="0" sz="1100" b="1">
                <a:latin typeface="Arial"/>
                <a:cs typeface="Arial"/>
              </a:rPr>
              <a:t>and </a:t>
            </a:r>
            <a:r>
              <a:rPr dirty="0" sz="1100" spc="-40" b="1">
                <a:latin typeface="Arial"/>
                <a:cs typeface="Arial"/>
              </a:rPr>
              <a:t>try, </a:t>
            </a:r>
            <a:r>
              <a:rPr dirty="0" sz="1100" b="1">
                <a:latin typeface="Arial"/>
                <a:cs typeface="Arial"/>
              </a:rPr>
              <a:t>or </a:t>
            </a:r>
            <a:r>
              <a:rPr dirty="0" sz="1100" spc="-5" b="1">
                <a:latin typeface="Arial"/>
                <a:cs typeface="Arial"/>
              </a:rPr>
              <a:t>to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proble.</a:t>
            </a:r>
            <a:endParaRPr sz="1100">
              <a:latin typeface="Arial"/>
              <a:cs typeface="Arial"/>
            </a:endParaRPr>
          </a:p>
          <a:p>
            <a:pPr marL="601345" marR="526415" indent="-635">
              <a:lnSpc>
                <a:spcPct val="100000"/>
              </a:lnSpc>
              <a:spcBef>
                <a:spcPts val="5"/>
              </a:spcBef>
            </a:pPr>
            <a:r>
              <a:rPr dirty="0" sz="1100" spc="-10" b="1">
                <a:latin typeface="Arial"/>
                <a:cs typeface="Arial"/>
              </a:rPr>
              <a:t>Together </a:t>
            </a:r>
            <a:r>
              <a:rPr dirty="0" sz="1100" b="1">
                <a:latin typeface="Arial"/>
                <a:cs typeface="Arial"/>
              </a:rPr>
              <a:t>they form </a:t>
            </a:r>
            <a:r>
              <a:rPr dirty="0" sz="1100" spc="5" b="1">
                <a:latin typeface="Arial"/>
                <a:cs typeface="Arial"/>
              </a:rPr>
              <a:t>a noun </a:t>
            </a:r>
            <a:r>
              <a:rPr dirty="0" sz="1100" b="1">
                <a:latin typeface="Arial"/>
                <a:cs typeface="Arial"/>
              </a:rPr>
              <a:t>describing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careful,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systematic,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patient study and 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investigation </a:t>
            </a:r>
            <a:r>
              <a:rPr dirty="0" sz="1100" spc="5" b="1">
                <a:latin typeface="Arial"/>
                <a:cs typeface="Arial"/>
              </a:rPr>
              <a:t>in some </a:t>
            </a:r>
            <a:r>
              <a:rPr dirty="0" sz="1100" b="1">
                <a:latin typeface="Arial"/>
                <a:cs typeface="Arial"/>
              </a:rPr>
              <a:t>field of </a:t>
            </a:r>
            <a:r>
              <a:rPr dirty="0" sz="1100" spc="5" b="1">
                <a:latin typeface="Arial"/>
                <a:cs typeface="Arial"/>
              </a:rPr>
              <a:t>knowledge, </a:t>
            </a:r>
            <a:r>
              <a:rPr dirty="0" sz="1100" b="1">
                <a:latin typeface="Arial"/>
                <a:cs typeface="Arial"/>
              </a:rPr>
              <a:t>undertaken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establish </a:t>
            </a:r>
            <a:r>
              <a:rPr dirty="0" sz="1100" spc="-5" b="1">
                <a:latin typeface="Arial"/>
                <a:cs typeface="Arial"/>
              </a:rPr>
              <a:t>facts </a:t>
            </a:r>
            <a:r>
              <a:rPr dirty="0" sz="1100" b="1">
                <a:latin typeface="Arial"/>
                <a:cs typeface="Arial"/>
              </a:rPr>
              <a:t>or  </a:t>
            </a:r>
            <a:r>
              <a:rPr dirty="0" sz="1100" b="1">
                <a:latin typeface="Arial"/>
                <a:cs typeface="Arial"/>
              </a:rPr>
              <a:t>principles.</a:t>
            </a:r>
            <a:endParaRPr sz="1100">
              <a:latin typeface="Arial"/>
              <a:cs typeface="Arial"/>
            </a:endParaRPr>
          </a:p>
          <a:p>
            <a:pPr algn="r" marR="452120">
              <a:lnSpc>
                <a:spcPct val="100000"/>
              </a:lnSpc>
              <a:spcBef>
                <a:spcPts val="20"/>
              </a:spcBef>
            </a:pPr>
            <a:r>
              <a:rPr dirty="0" sz="950" i="1">
                <a:latin typeface="Arial"/>
                <a:cs typeface="Arial"/>
              </a:rPr>
              <a:t>[Grinnel,</a:t>
            </a:r>
            <a:r>
              <a:rPr dirty="0" sz="950" spc="-80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1993]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47139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3251" y="664519"/>
            <a:ext cx="135699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Research</a:t>
            </a:r>
            <a:r>
              <a:rPr dirty="0" sz="1650" spc="-10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026" y="3665494"/>
            <a:ext cx="5370830" cy="138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9990" marR="256540">
              <a:lnSpc>
                <a:spcPct val="100000"/>
              </a:lnSpc>
            </a:pPr>
            <a:r>
              <a:rPr dirty="0" sz="1100" spc="-5" b="1">
                <a:solidFill>
                  <a:srgbClr val="CC0000"/>
                </a:solidFill>
                <a:latin typeface="Arial"/>
                <a:cs typeface="Arial"/>
              </a:rPr>
              <a:t>Subjectivity</a:t>
            </a:r>
            <a:r>
              <a:rPr dirty="0" sz="1100" spc="-5" b="1">
                <a:latin typeface="Arial"/>
                <a:cs typeface="Arial"/>
              </a:rPr>
              <a:t>: </a:t>
            </a:r>
            <a:r>
              <a:rPr dirty="0" sz="1100" b="1">
                <a:latin typeface="Arial"/>
                <a:cs typeface="Arial"/>
              </a:rPr>
              <a:t>an integral part of </a:t>
            </a:r>
            <a:r>
              <a:rPr dirty="0" sz="1100" spc="-10" b="1">
                <a:latin typeface="Arial"/>
                <a:cs typeface="Arial"/>
              </a:rPr>
              <a:t>your </a:t>
            </a:r>
            <a:r>
              <a:rPr dirty="0" sz="1100" spc="5" b="1">
                <a:latin typeface="Arial"/>
                <a:cs typeface="Arial"/>
              </a:rPr>
              <a:t>way </a:t>
            </a:r>
            <a:r>
              <a:rPr dirty="0" sz="1100" b="1">
                <a:latin typeface="Arial"/>
                <a:cs typeface="Arial"/>
              </a:rPr>
              <a:t>of thinking that </a:t>
            </a:r>
            <a:r>
              <a:rPr dirty="0" sz="1100" spc="5" b="1">
                <a:latin typeface="Arial"/>
                <a:cs typeface="Arial"/>
              </a:rPr>
              <a:t>is  </a:t>
            </a:r>
            <a:r>
              <a:rPr dirty="0" sz="1100" b="1">
                <a:latin typeface="Arial"/>
                <a:cs typeface="Arial"/>
              </a:rPr>
              <a:t>conditioned </a:t>
            </a:r>
            <a:r>
              <a:rPr dirty="0" sz="1100" spc="5" b="1">
                <a:latin typeface="Arial"/>
                <a:cs typeface="Arial"/>
              </a:rPr>
              <a:t>by </a:t>
            </a:r>
            <a:r>
              <a:rPr dirty="0" sz="1100" spc="-10" b="1">
                <a:latin typeface="Arial"/>
                <a:cs typeface="Arial"/>
              </a:rPr>
              <a:t>your </a:t>
            </a:r>
            <a:r>
              <a:rPr dirty="0" sz="1100" b="1">
                <a:latin typeface="Arial"/>
                <a:cs typeface="Arial"/>
              </a:rPr>
              <a:t>educational background, discipline,  </a:t>
            </a:r>
            <a:r>
              <a:rPr dirty="0" sz="1100" spc="-10" b="1">
                <a:latin typeface="Arial"/>
                <a:cs typeface="Arial"/>
              </a:rPr>
              <a:t>philosophy, </a:t>
            </a:r>
            <a:r>
              <a:rPr dirty="0" sz="1100" b="1">
                <a:latin typeface="Arial"/>
                <a:cs typeface="Arial"/>
              </a:rPr>
              <a:t>experience and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skills.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1189990" marR="494030">
              <a:lnSpc>
                <a:spcPct val="100000"/>
              </a:lnSpc>
            </a:pP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Bias</a:t>
            </a:r>
            <a:r>
              <a:rPr dirty="0" sz="1100" b="1">
                <a:latin typeface="Arial"/>
                <a:cs typeface="Arial"/>
              </a:rPr>
              <a:t>: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deliberate attempt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either conceal or </a:t>
            </a:r>
            <a:r>
              <a:rPr dirty="0" sz="1100" spc="5" b="1">
                <a:latin typeface="Arial"/>
                <a:cs typeface="Arial"/>
              </a:rPr>
              <a:t>highlight  </a:t>
            </a:r>
            <a:r>
              <a:rPr dirty="0" sz="1100" b="1">
                <a:latin typeface="Arial"/>
                <a:cs typeface="Arial"/>
              </a:rPr>
              <a:t>something.</a:t>
            </a:r>
            <a:endParaRPr sz="11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155"/>
              </a:spcBef>
            </a:pPr>
            <a:r>
              <a:rPr dirty="0" sz="950" spc="-5" i="1">
                <a:latin typeface="Arial"/>
                <a:cs typeface="Arial"/>
              </a:rPr>
              <a:t>[Kumar</a:t>
            </a:r>
            <a:r>
              <a:rPr dirty="0" sz="950" spc="-4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2005]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357" y="1236908"/>
            <a:ext cx="5185410" cy="1960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111125" indent="37465">
              <a:lnSpc>
                <a:spcPct val="100000"/>
              </a:lnSpc>
            </a:pPr>
            <a:r>
              <a:rPr dirty="0" sz="1100" i="1">
                <a:latin typeface="Arial"/>
                <a:cs typeface="Arial"/>
              </a:rPr>
              <a:t>The </a:t>
            </a:r>
            <a:r>
              <a:rPr dirty="0" sz="1100" b="1" i="1">
                <a:solidFill>
                  <a:srgbClr val="FF0000"/>
                </a:solidFill>
                <a:latin typeface="Arial"/>
                <a:cs typeface="Arial"/>
              </a:rPr>
              <a:t>systematic </a:t>
            </a:r>
            <a:r>
              <a:rPr dirty="0" sz="1100" i="1">
                <a:latin typeface="Arial"/>
                <a:cs typeface="Arial"/>
              </a:rPr>
              <a:t>process of collecting and </a:t>
            </a:r>
            <a:r>
              <a:rPr dirty="0" sz="1100" spc="-5" i="1">
                <a:latin typeface="Arial"/>
                <a:cs typeface="Arial"/>
              </a:rPr>
              <a:t>analyzing </a:t>
            </a:r>
            <a:r>
              <a:rPr dirty="0" sz="1100" i="1">
                <a:latin typeface="Arial"/>
                <a:cs typeface="Arial"/>
              </a:rPr>
              <a:t>information (data) in </a:t>
            </a:r>
            <a:r>
              <a:rPr dirty="0" sz="1100" spc="-5" i="1">
                <a:latin typeface="Arial"/>
                <a:cs typeface="Arial"/>
              </a:rPr>
              <a:t>order </a:t>
            </a:r>
            <a:r>
              <a:rPr dirty="0" sz="1100" spc="5" i="1">
                <a:latin typeface="Arial"/>
                <a:cs typeface="Arial"/>
              </a:rPr>
              <a:t>to  </a:t>
            </a:r>
            <a:r>
              <a:rPr dirty="0" sz="1100" i="1">
                <a:latin typeface="Arial"/>
                <a:cs typeface="Arial"/>
              </a:rPr>
              <a:t>discover new knowledge or expand and verify the existing one (e.g. theory -</a:t>
            </a:r>
            <a:r>
              <a:rPr dirty="0" sz="1100" spc="-95" i="1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law)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5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dirty="0" sz="1250" spc="-5" b="1">
                <a:latin typeface="Arial"/>
                <a:cs typeface="Arial"/>
              </a:rPr>
              <a:t>The research process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must</a:t>
            </a:r>
            <a:r>
              <a:rPr dirty="0" sz="1250" spc="-1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950">
              <a:latin typeface="Times New Roman"/>
              <a:cs typeface="Times New Roman"/>
            </a:endParaRPr>
          </a:p>
          <a:p>
            <a:pPr marL="388620" indent="-172085">
              <a:lnSpc>
                <a:spcPct val="100000"/>
              </a:lnSpc>
              <a:buAutoNum type="arabicPeriod"/>
              <a:tabLst>
                <a:tab pos="391160" algn="l"/>
              </a:tabLst>
            </a:pPr>
            <a:r>
              <a:rPr dirty="0" sz="1250" spc="-10" b="1">
                <a:latin typeface="Arial"/>
                <a:cs typeface="Arial"/>
              </a:rPr>
              <a:t>Be </a:t>
            </a:r>
            <a:r>
              <a:rPr dirty="0" sz="1250" spc="-5" b="1">
                <a:latin typeface="Arial"/>
                <a:cs typeface="Arial"/>
              </a:rPr>
              <a:t>undertaken </a:t>
            </a:r>
            <a:r>
              <a:rPr dirty="0" sz="1250" b="1">
                <a:latin typeface="Arial"/>
                <a:cs typeface="Arial"/>
              </a:rPr>
              <a:t>within </a:t>
            </a:r>
            <a:r>
              <a:rPr dirty="0" sz="1250" spc="-5" b="1">
                <a:latin typeface="Arial"/>
                <a:cs typeface="Arial"/>
              </a:rPr>
              <a:t>a framework of a set of</a:t>
            </a:r>
            <a:r>
              <a:rPr dirty="0" sz="1250" spc="-11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philosophies.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388620" indent="-172085">
              <a:lnSpc>
                <a:spcPct val="100000"/>
              </a:lnSpc>
              <a:buAutoNum type="arabicPeriod"/>
              <a:tabLst>
                <a:tab pos="391160" algn="l"/>
              </a:tabLst>
            </a:pPr>
            <a:r>
              <a:rPr dirty="0" sz="1250" spc="-10" b="1">
                <a:latin typeface="Arial"/>
                <a:cs typeface="Arial"/>
              </a:rPr>
              <a:t>Use </a:t>
            </a:r>
            <a:r>
              <a:rPr dirty="0" sz="1250" spc="-5" b="1">
                <a:latin typeface="Arial"/>
                <a:cs typeface="Arial"/>
              </a:rPr>
              <a:t>procedures, methods and techniques that </a:t>
            </a:r>
            <a:r>
              <a:rPr dirty="0" sz="1250" spc="-10" b="1">
                <a:latin typeface="Arial"/>
                <a:cs typeface="Arial"/>
              </a:rPr>
              <a:t>have </a:t>
            </a:r>
            <a:r>
              <a:rPr dirty="0" sz="1250" spc="-5" b="1">
                <a:latin typeface="Arial"/>
                <a:cs typeface="Arial"/>
              </a:rPr>
              <a:t>been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tested  </a:t>
            </a:r>
            <a:r>
              <a:rPr dirty="0" sz="1250" spc="-5" b="1">
                <a:latin typeface="Arial"/>
                <a:cs typeface="Arial"/>
              </a:rPr>
              <a:t>for their validity and</a:t>
            </a:r>
            <a:r>
              <a:rPr dirty="0" sz="1250" spc="-60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reliability.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390525" indent="-173990">
              <a:lnSpc>
                <a:spcPct val="100000"/>
              </a:lnSpc>
              <a:buAutoNum type="arabicPeriod"/>
              <a:tabLst>
                <a:tab pos="391160" algn="l"/>
              </a:tabLst>
            </a:pPr>
            <a:r>
              <a:rPr dirty="0" sz="1250" spc="-10" b="1">
                <a:latin typeface="Arial"/>
                <a:cs typeface="Arial"/>
              </a:rPr>
              <a:t>Be </a:t>
            </a:r>
            <a:r>
              <a:rPr dirty="0" sz="1250" spc="-5" b="1">
                <a:latin typeface="Arial"/>
                <a:cs typeface="Arial"/>
              </a:rPr>
              <a:t>designed to be unbiased and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objective.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Research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and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Development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–</a:t>
            </a:r>
            <a:r>
              <a:rPr dirty="0" sz="1650" spc="-11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R&amp;D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534035" marR="588010">
              <a:lnSpc>
                <a:spcPct val="100299"/>
              </a:lnSpc>
            </a:pPr>
            <a:r>
              <a:rPr dirty="0" sz="1250" spc="-5" b="1">
                <a:latin typeface="Arial"/>
                <a:cs typeface="Arial"/>
              </a:rPr>
              <a:t>Research and experimental development </a:t>
            </a:r>
            <a:r>
              <a:rPr dirty="0" sz="1250" spc="-10" b="1">
                <a:latin typeface="Arial"/>
                <a:cs typeface="Arial"/>
              </a:rPr>
              <a:t>(R&amp;D) </a:t>
            </a:r>
            <a:r>
              <a:rPr dirty="0" sz="1250" spc="-5" b="1">
                <a:latin typeface="Arial"/>
                <a:cs typeface="Arial"/>
              </a:rPr>
              <a:t>comprises creative  </a:t>
            </a:r>
            <a:r>
              <a:rPr dirty="0" sz="1250" b="1">
                <a:latin typeface="Arial"/>
                <a:cs typeface="Arial"/>
              </a:rPr>
              <a:t>work </a:t>
            </a:r>
            <a:r>
              <a:rPr dirty="0" sz="1250" spc="-5" b="1">
                <a:latin typeface="Arial"/>
                <a:cs typeface="Arial"/>
              </a:rPr>
              <a:t>undertaken on a </a:t>
            </a:r>
            <a:r>
              <a:rPr dirty="0" sz="1250" spc="-10" b="1">
                <a:latin typeface="Arial"/>
                <a:cs typeface="Arial"/>
              </a:rPr>
              <a:t>systematic </a:t>
            </a:r>
            <a:r>
              <a:rPr dirty="0" sz="1250" spc="-5" b="1">
                <a:latin typeface="Arial"/>
                <a:cs typeface="Arial"/>
              </a:rPr>
              <a:t>basis in order to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increase the</a:t>
            </a:r>
            <a:r>
              <a:rPr dirty="0" sz="125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stock 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of knowledge</a:t>
            </a:r>
            <a:r>
              <a:rPr dirty="0" sz="1250" spc="-5" b="1">
                <a:latin typeface="Arial"/>
                <a:cs typeface="Arial"/>
              </a:rPr>
              <a:t>, </a:t>
            </a:r>
            <a:r>
              <a:rPr dirty="0" sz="1350" spc="5" b="1">
                <a:latin typeface="Arial"/>
                <a:cs typeface="Arial"/>
              </a:rPr>
              <a:t>including </a:t>
            </a:r>
            <a:r>
              <a:rPr dirty="0" sz="1250" spc="-5" b="1">
                <a:latin typeface="Arial"/>
                <a:cs typeface="Arial"/>
              </a:rPr>
              <a:t>knowledge of man, culture and </a:t>
            </a:r>
            <a:r>
              <a:rPr dirty="0" sz="1250" spc="-25" b="1">
                <a:latin typeface="Arial"/>
                <a:cs typeface="Arial"/>
              </a:rPr>
              <a:t>society, </a:t>
            </a:r>
            <a:r>
              <a:rPr dirty="0" sz="1250" spc="-5" b="1">
                <a:latin typeface="Arial"/>
                <a:cs typeface="Arial"/>
              </a:rPr>
              <a:t>and 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the use of this stock of knowledge to 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devise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new</a:t>
            </a:r>
            <a:r>
              <a:rPr dirty="0" sz="1250" spc="-9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applications</a:t>
            </a:r>
            <a:r>
              <a:rPr dirty="0" sz="1250" spc="-5" b="1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708660">
              <a:lnSpc>
                <a:spcPct val="100000"/>
              </a:lnSpc>
              <a:spcBef>
                <a:spcPts val="715"/>
              </a:spcBef>
            </a:pPr>
            <a:r>
              <a:rPr dirty="0" sz="950" spc="5" i="1">
                <a:latin typeface="Arial"/>
                <a:cs typeface="Arial"/>
              </a:rPr>
              <a:t>[OECD</a:t>
            </a:r>
            <a:r>
              <a:rPr dirty="0" sz="950" spc="-8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Definition]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000">
              <a:latin typeface="Times New Roman"/>
              <a:cs typeface="Times New Roman"/>
            </a:endParaRPr>
          </a:p>
          <a:p>
            <a:pPr marL="460375" marR="680085">
              <a:lnSpc>
                <a:spcPct val="100000"/>
              </a:lnSpc>
            </a:pPr>
            <a:r>
              <a:rPr dirty="0" sz="1250" spc="-5" b="1">
                <a:latin typeface="Arial"/>
                <a:cs typeface="Arial"/>
              </a:rPr>
              <a:t>In the world of business, research and development is the phase in</a:t>
            </a:r>
            <a:r>
              <a:rPr dirty="0" sz="1250" spc="-15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a  </a:t>
            </a:r>
            <a:r>
              <a:rPr dirty="0" sz="1250" spc="-5" b="1">
                <a:latin typeface="Arial"/>
                <a:cs typeface="Arial"/>
              </a:rPr>
              <a:t>product's life that might be considered the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product's</a:t>
            </a:r>
            <a:r>
              <a:rPr dirty="0" sz="1250" spc="-1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'conception‘:</a:t>
            </a:r>
            <a:endParaRPr sz="1250">
              <a:latin typeface="Arial"/>
              <a:cs typeface="Arial"/>
            </a:endParaRPr>
          </a:p>
          <a:p>
            <a:pPr marL="775335" marR="466090">
              <a:lnSpc>
                <a:spcPts val="1490"/>
              </a:lnSpc>
              <a:spcBef>
                <a:spcPts val="45"/>
              </a:spcBef>
              <a:buClr>
                <a:srgbClr val="000000"/>
              </a:buClr>
              <a:buFont typeface="Arial"/>
              <a:buChar char="-"/>
              <a:tabLst>
                <a:tab pos="870585" algn="l"/>
              </a:tabLst>
            </a:pP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research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phase</a:t>
            </a:r>
            <a:r>
              <a:rPr dirty="0" sz="1250" spc="-5" b="1">
                <a:latin typeface="Arial"/>
                <a:cs typeface="Arial"/>
              </a:rPr>
              <a:t>: basic science must exist to support the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product's  </a:t>
            </a:r>
            <a:r>
              <a:rPr dirty="0" sz="1250" spc="-25" b="1">
                <a:latin typeface="Arial"/>
                <a:cs typeface="Arial"/>
              </a:rPr>
              <a:t>viability, </a:t>
            </a:r>
            <a:r>
              <a:rPr dirty="0" sz="1250" spc="-5" b="1">
                <a:latin typeface="Arial"/>
                <a:cs typeface="Arial"/>
              </a:rPr>
              <a:t>and if the science is lacking, it must be</a:t>
            </a:r>
            <a:r>
              <a:rPr dirty="0" sz="1250" spc="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discovered.</a:t>
            </a:r>
            <a:endParaRPr sz="1250">
              <a:latin typeface="Arial"/>
              <a:cs typeface="Arial"/>
            </a:endParaRPr>
          </a:p>
          <a:p>
            <a:pPr marL="775335" marR="248920">
              <a:lnSpc>
                <a:spcPts val="1490"/>
              </a:lnSpc>
              <a:buClr>
                <a:srgbClr val="000000"/>
              </a:buClr>
              <a:buFont typeface="Arial"/>
              <a:buChar char="-"/>
              <a:tabLst>
                <a:tab pos="870585" algn="l"/>
              </a:tabLst>
            </a:pP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development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phase</a:t>
            </a:r>
            <a:r>
              <a:rPr dirty="0" sz="1250" spc="-5" b="1">
                <a:latin typeface="Arial"/>
                <a:cs typeface="Arial"/>
              </a:rPr>
              <a:t>: if the science exists, then turning it into a useful  </a:t>
            </a:r>
            <a:r>
              <a:rPr dirty="0" sz="1250" spc="-5" b="1">
                <a:latin typeface="Arial"/>
                <a:cs typeface="Arial"/>
              </a:rPr>
              <a:t>product.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47121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231" y="664519"/>
            <a:ext cx="5635625" cy="794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0744"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Research</a:t>
            </a:r>
            <a:r>
              <a:rPr dirty="0" sz="1650" spc="-8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characteristics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250" spc="-55" b="1">
                <a:latin typeface="Arial"/>
                <a:cs typeface="Arial"/>
              </a:rPr>
              <a:t>To </a:t>
            </a:r>
            <a:r>
              <a:rPr dirty="0" sz="1250" spc="-5" b="1">
                <a:latin typeface="Arial"/>
                <a:cs typeface="Arial"/>
              </a:rPr>
              <a:t>qualify as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research </a:t>
            </a:r>
            <a:r>
              <a:rPr dirty="0" sz="1250" spc="-5" b="1">
                <a:latin typeface="Arial"/>
                <a:cs typeface="Arial"/>
              </a:rPr>
              <a:t>the process must </a:t>
            </a:r>
            <a:r>
              <a:rPr dirty="0" sz="1250" spc="-10" b="1">
                <a:latin typeface="Arial"/>
                <a:cs typeface="Arial"/>
              </a:rPr>
              <a:t>have </a:t>
            </a:r>
            <a:r>
              <a:rPr dirty="0" sz="1250" spc="-5" b="1">
                <a:latin typeface="Arial"/>
                <a:cs typeface="Arial"/>
              </a:rPr>
              <a:t>the following</a:t>
            </a:r>
            <a:r>
              <a:rPr dirty="0" sz="1250" spc="-20" b="1"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characteristics</a:t>
            </a:r>
            <a:r>
              <a:rPr dirty="0" sz="1250" spc="-5" b="1"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026" y="1720512"/>
            <a:ext cx="5585460" cy="333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Controlled </a:t>
            </a:r>
            <a:r>
              <a:rPr dirty="0" sz="1100" spc="5" b="1">
                <a:latin typeface="Arial"/>
                <a:cs typeface="Arial"/>
              </a:rPr>
              <a:t>– in </a:t>
            </a:r>
            <a:r>
              <a:rPr dirty="0" sz="1100" b="1">
                <a:latin typeface="Arial"/>
                <a:cs typeface="Arial"/>
              </a:rPr>
              <a:t>exploring causality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relation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spc="5" b="1">
                <a:latin typeface="Arial"/>
                <a:cs typeface="Arial"/>
              </a:rPr>
              <a:t>two </a:t>
            </a:r>
            <a:r>
              <a:rPr dirty="0" sz="1100" b="1">
                <a:latin typeface="Arial"/>
                <a:cs typeface="Arial"/>
              </a:rPr>
              <a:t>variables, the study </a:t>
            </a:r>
            <a:r>
              <a:rPr dirty="0" sz="1100" spc="5" b="1">
                <a:latin typeface="Arial"/>
                <a:cs typeface="Arial"/>
              </a:rPr>
              <a:t>must be  </a:t>
            </a:r>
            <a:r>
              <a:rPr dirty="0" sz="1100" b="1">
                <a:latin typeface="Arial"/>
                <a:cs typeface="Arial"/>
              </a:rPr>
              <a:t>set </a:t>
            </a:r>
            <a:r>
              <a:rPr dirty="0" sz="1100" spc="5" b="1">
                <a:latin typeface="Arial"/>
                <a:cs typeface="Arial"/>
              </a:rPr>
              <a:t>in a way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spc="5" b="1">
                <a:latin typeface="Arial"/>
                <a:cs typeface="Arial"/>
              </a:rPr>
              <a:t>minimise </a:t>
            </a:r>
            <a:r>
              <a:rPr dirty="0" sz="1100" b="1">
                <a:latin typeface="Arial"/>
                <a:cs typeface="Arial"/>
              </a:rPr>
              <a:t>the </a:t>
            </a:r>
            <a:r>
              <a:rPr dirty="0" sz="1100" spc="-5" b="1">
                <a:latin typeface="Arial"/>
                <a:cs typeface="Arial"/>
              </a:rPr>
              <a:t>effects </a:t>
            </a:r>
            <a:r>
              <a:rPr dirty="0" sz="1100" b="1">
                <a:latin typeface="Arial"/>
                <a:cs typeface="Arial"/>
              </a:rPr>
              <a:t>of other </a:t>
            </a:r>
            <a:r>
              <a:rPr dirty="0" sz="1100" spc="-5" b="1">
                <a:latin typeface="Arial"/>
                <a:cs typeface="Arial"/>
              </a:rPr>
              <a:t>factors affecting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0000F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15570" marR="426084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Rigorous </a:t>
            </a:r>
            <a:r>
              <a:rPr dirty="0" sz="1100" spc="5" b="1">
                <a:latin typeface="Arial"/>
                <a:cs typeface="Arial"/>
              </a:rPr>
              <a:t>– be </a:t>
            </a:r>
            <a:r>
              <a:rPr dirty="0" sz="1100" b="1">
                <a:latin typeface="Arial"/>
                <a:cs typeface="Arial"/>
              </a:rPr>
              <a:t>scrupulous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ensuring that the procedures </a:t>
            </a:r>
            <a:r>
              <a:rPr dirty="0" sz="1100" spc="5" b="1">
                <a:latin typeface="Arial"/>
                <a:cs typeface="Arial"/>
              </a:rPr>
              <a:t>followed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find  </a:t>
            </a:r>
            <a:r>
              <a:rPr dirty="0" sz="1100" b="1">
                <a:latin typeface="Arial"/>
                <a:cs typeface="Arial"/>
              </a:rPr>
              <a:t>answers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questions are relevant, appropriate and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justified.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0000F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15570" marR="19939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Systematic </a:t>
            </a:r>
            <a:r>
              <a:rPr dirty="0" sz="1100" spc="5" b="1">
                <a:latin typeface="Arial"/>
                <a:cs typeface="Arial"/>
              </a:rPr>
              <a:t>– </a:t>
            </a:r>
            <a:r>
              <a:rPr dirty="0" sz="1100" b="1">
                <a:latin typeface="Arial"/>
                <a:cs typeface="Arial"/>
              </a:rPr>
              <a:t>the procedures adopted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undertake an investigation follow </a:t>
            </a:r>
            <a:r>
              <a:rPr dirty="0" sz="1100" spc="5" b="1">
                <a:latin typeface="Arial"/>
                <a:cs typeface="Arial"/>
              </a:rPr>
              <a:t>a  </a:t>
            </a:r>
            <a:r>
              <a:rPr dirty="0" sz="1100" b="1">
                <a:latin typeface="Arial"/>
                <a:cs typeface="Arial"/>
              </a:rPr>
              <a:t>certain logical sequence </a:t>
            </a:r>
            <a:r>
              <a:rPr dirty="0" sz="1100" spc="5" b="1">
                <a:latin typeface="Arial"/>
                <a:cs typeface="Arial"/>
              </a:rPr>
              <a:t>... </a:t>
            </a:r>
            <a:r>
              <a:rPr dirty="0" sz="1100" spc="-5" b="1">
                <a:latin typeface="Arial"/>
                <a:cs typeface="Arial"/>
              </a:rPr>
              <a:t>Different </a:t>
            </a:r>
            <a:r>
              <a:rPr dirty="0" sz="1100" b="1">
                <a:latin typeface="Arial"/>
                <a:cs typeface="Arial"/>
              </a:rPr>
              <a:t>steps cannot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spc="-5" b="1">
                <a:latin typeface="Arial"/>
                <a:cs typeface="Arial"/>
              </a:rPr>
              <a:t>taken </a:t>
            </a:r>
            <a:r>
              <a:rPr dirty="0" sz="1100" spc="5" b="1">
                <a:latin typeface="Arial"/>
                <a:cs typeface="Arial"/>
              </a:rPr>
              <a:t>in a </a:t>
            </a:r>
            <a:r>
              <a:rPr dirty="0" sz="1100" b="1">
                <a:latin typeface="Arial"/>
                <a:cs typeface="Arial"/>
              </a:rPr>
              <a:t>hazardous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way.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0000F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15570" marR="254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100" spc="-10" b="1">
                <a:solidFill>
                  <a:srgbClr val="0000FF"/>
                </a:solidFill>
                <a:latin typeface="Arial"/>
                <a:cs typeface="Arial"/>
              </a:rPr>
              <a:t>Valid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and verifiable </a:t>
            </a:r>
            <a:r>
              <a:rPr dirty="0" sz="1100" spc="5" b="1">
                <a:latin typeface="Arial"/>
                <a:cs typeface="Arial"/>
              </a:rPr>
              <a:t>– </a:t>
            </a:r>
            <a:r>
              <a:rPr dirty="0" sz="1100" b="1">
                <a:latin typeface="Arial"/>
                <a:cs typeface="Arial"/>
              </a:rPr>
              <a:t>whatever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concluded </a:t>
            </a:r>
            <a:r>
              <a:rPr dirty="0" sz="1100" spc="5" b="1">
                <a:latin typeface="Arial"/>
                <a:cs typeface="Arial"/>
              </a:rPr>
              <a:t>on </a:t>
            </a:r>
            <a:r>
              <a:rPr dirty="0" sz="1100" b="1">
                <a:latin typeface="Arial"/>
                <a:cs typeface="Arial"/>
              </a:rPr>
              <a:t>the basis of the findings </a:t>
            </a:r>
            <a:r>
              <a:rPr dirty="0" sz="1100" spc="5" b="1">
                <a:latin typeface="Arial"/>
                <a:cs typeface="Arial"/>
              </a:rPr>
              <a:t>must be  </a:t>
            </a:r>
            <a:r>
              <a:rPr dirty="0" sz="1100" b="1">
                <a:latin typeface="Arial"/>
                <a:cs typeface="Arial"/>
              </a:rPr>
              <a:t>correct and can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b="1">
                <a:latin typeface="Arial"/>
                <a:cs typeface="Arial"/>
              </a:rPr>
              <a:t>verified </a:t>
            </a:r>
            <a:r>
              <a:rPr dirty="0" sz="1100" spc="5" b="1">
                <a:latin typeface="Arial"/>
                <a:cs typeface="Arial"/>
              </a:rPr>
              <a:t>by </a:t>
            </a:r>
            <a:r>
              <a:rPr dirty="0" sz="1100" b="1">
                <a:latin typeface="Arial"/>
                <a:cs typeface="Arial"/>
              </a:rPr>
              <a:t>the researcher and</a:t>
            </a:r>
            <a:r>
              <a:rPr dirty="0" sz="1100" spc="-1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others.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0000F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Empirical </a:t>
            </a:r>
            <a:r>
              <a:rPr dirty="0" sz="1100" spc="5" b="1">
                <a:latin typeface="Arial"/>
                <a:cs typeface="Arial"/>
              </a:rPr>
              <a:t>– </a:t>
            </a:r>
            <a:r>
              <a:rPr dirty="0" sz="1100" b="1">
                <a:latin typeface="Arial"/>
                <a:cs typeface="Arial"/>
              </a:rPr>
              <a:t>any conclusions </a:t>
            </a:r>
            <a:r>
              <a:rPr dirty="0" sz="1100" spc="5" b="1">
                <a:latin typeface="Arial"/>
                <a:cs typeface="Arial"/>
              </a:rPr>
              <a:t>drawn </a:t>
            </a:r>
            <a:r>
              <a:rPr dirty="0" sz="1100" b="1">
                <a:latin typeface="Arial"/>
                <a:cs typeface="Arial"/>
              </a:rPr>
              <a:t>are based </a:t>
            </a:r>
            <a:r>
              <a:rPr dirty="0" sz="1100" spc="5" b="1">
                <a:latin typeface="Arial"/>
                <a:cs typeface="Arial"/>
              </a:rPr>
              <a:t>upon </a:t>
            </a:r>
            <a:r>
              <a:rPr dirty="0" sz="1100" b="1">
                <a:latin typeface="Arial"/>
                <a:cs typeface="Arial"/>
              </a:rPr>
              <a:t>hard evidence gathered</a:t>
            </a:r>
            <a:r>
              <a:rPr dirty="0" sz="1100" spc="-18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from  </a:t>
            </a:r>
            <a:r>
              <a:rPr dirty="0" sz="1100" b="1">
                <a:latin typeface="Arial"/>
                <a:cs typeface="Arial"/>
              </a:rPr>
              <a:t>information collected from real-life experiences or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observations.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0000F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01295" indent="-8572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Critical </a:t>
            </a:r>
            <a:r>
              <a:rPr dirty="0" sz="1100" spc="5" b="1">
                <a:latin typeface="Arial"/>
                <a:cs typeface="Arial"/>
              </a:rPr>
              <a:t>– </a:t>
            </a:r>
            <a:r>
              <a:rPr dirty="0" sz="1100" b="1">
                <a:latin typeface="Arial"/>
                <a:cs typeface="Arial"/>
              </a:rPr>
              <a:t>critical scrutiny of the procedures used and the methods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employed.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550">
              <a:latin typeface="Times New Roman"/>
              <a:cs typeface="Times New Roman"/>
            </a:endParaRPr>
          </a:p>
          <a:p>
            <a:pPr algn="r" marR="82550">
              <a:lnSpc>
                <a:spcPct val="100000"/>
              </a:lnSpc>
            </a:pPr>
            <a:r>
              <a:rPr dirty="0" sz="950" spc="-5" i="1">
                <a:latin typeface="Arial"/>
                <a:cs typeface="Arial"/>
              </a:rPr>
              <a:t>[Kumar</a:t>
            </a:r>
            <a:r>
              <a:rPr dirty="0" sz="950" spc="-4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2005]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73251" y="6004366"/>
            <a:ext cx="2912745" cy="94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Principles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700">
              <a:latin typeface="Times New Roman"/>
              <a:cs typeface="Times New Roman"/>
            </a:endParaRPr>
          </a:p>
          <a:p>
            <a:pPr marL="1097280">
              <a:lnSpc>
                <a:spcPct val="100000"/>
              </a:lnSpc>
            </a:pPr>
            <a:r>
              <a:rPr dirty="0" sz="1350" spc="5" u="sng">
                <a:latin typeface="Arial"/>
                <a:cs typeface="Arial"/>
              </a:rPr>
              <a:t>Deduction vs.</a:t>
            </a:r>
            <a:r>
              <a:rPr dirty="0" sz="1350" spc="-10" u="sng">
                <a:latin typeface="Arial"/>
                <a:cs typeface="Arial"/>
              </a:rPr>
              <a:t> </a:t>
            </a:r>
            <a:r>
              <a:rPr dirty="0" sz="1350" spc="5" u="sng">
                <a:latin typeface="Arial"/>
                <a:cs typeface="Arial"/>
              </a:rPr>
              <a:t>Induction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0419" y="7662651"/>
            <a:ext cx="2050414" cy="1630045"/>
          </a:xfrm>
          <a:custGeom>
            <a:avLst/>
            <a:gdLst/>
            <a:ahLst/>
            <a:cxnLst/>
            <a:rect l="l" t="t" r="r" b="b"/>
            <a:pathLst>
              <a:path w="2050414" h="1630045">
                <a:moveTo>
                  <a:pt x="1026106" y="0"/>
                </a:moveTo>
                <a:lnTo>
                  <a:pt x="0" y="1629561"/>
                </a:lnTo>
                <a:lnTo>
                  <a:pt x="2050081" y="1629561"/>
                </a:lnTo>
                <a:lnTo>
                  <a:pt x="1026106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2012" y="7654245"/>
            <a:ext cx="2069464" cy="1646555"/>
          </a:xfrm>
          <a:custGeom>
            <a:avLst/>
            <a:gdLst/>
            <a:ahLst/>
            <a:cxnLst/>
            <a:rect l="l" t="t" r="r" b="b"/>
            <a:pathLst>
              <a:path w="2069464" h="1646554">
                <a:moveTo>
                  <a:pt x="1040821" y="0"/>
                </a:moveTo>
                <a:lnTo>
                  <a:pt x="1028203" y="0"/>
                </a:lnTo>
                <a:lnTo>
                  <a:pt x="1026100" y="2109"/>
                </a:lnTo>
                <a:lnTo>
                  <a:pt x="2097" y="1631670"/>
                </a:lnTo>
                <a:lnTo>
                  <a:pt x="0" y="1635870"/>
                </a:lnTo>
                <a:lnTo>
                  <a:pt x="0" y="1637967"/>
                </a:lnTo>
                <a:lnTo>
                  <a:pt x="2097" y="1642183"/>
                </a:lnTo>
                <a:lnTo>
                  <a:pt x="6309" y="1646386"/>
                </a:lnTo>
                <a:lnTo>
                  <a:pt x="2062724" y="1646386"/>
                </a:lnTo>
                <a:lnTo>
                  <a:pt x="2064797" y="1644277"/>
                </a:lnTo>
                <a:lnTo>
                  <a:pt x="2066900" y="1642183"/>
                </a:lnTo>
                <a:lnTo>
                  <a:pt x="16824" y="1642183"/>
                </a:lnTo>
                <a:lnTo>
                  <a:pt x="8406" y="1629561"/>
                </a:lnTo>
                <a:lnTo>
                  <a:pt x="24756" y="1629561"/>
                </a:lnTo>
                <a:lnTo>
                  <a:pt x="1033468" y="24323"/>
                </a:lnTo>
                <a:lnTo>
                  <a:pt x="1026100" y="12621"/>
                </a:lnTo>
                <a:lnTo>
                  <a:pt x="1047441" y="12621"/>
                </a:lnTo>
                <a:lnTo>
                  <a:pt x="1040821" y="2109"/>
                </a:lnTo>
                <a:lnTo>
                  <a:pt x="1040821" y="0"/>
                </a:lnTo>
                <a:close/>
              </a:path>
              <a:path w="2069464" h="1646554">
                <a:moveTo>
                  <a:pt x="24756" y="1629561"/>
                </a:moveTo>
                <a:lnTo>
                  <a:pt x="8406" y="1629561"/>
                </a:lnTo>
                <a:lnTo>
                  <a:pt x="16824" y="1642183"/>
                </a:lnTo>
                <a:lnTo>
                  <a:pt x="24756" y="1629561"/>
                </a:lnTo>
                <a:close/>
              </a:path>
              <a:path w="2069464" h="1646554">
                <a:moveTo>
                  <a:pt x="2044261" y="1629561"/>
                </a:moveTo>
                <a:lnTo>
                  <a:pt x="24756" y="1629561"/>
                </a:lnTo>
                <a:lnTo>
                  <a:pt x="16824" y="1642183"/>
                </a:lnTo>
                <a:lnTo>
                  <a:pt x="2052209" y="1642183"/>
                </a:lnTo>
                <a:lnTo>
                  <a:pt x="2044261" y="1629561"/>
                </a:lnTo>
                <a:close/>
              </a:path>
              <a:path w="2069464" h="1646554">
                <a:moveTo>
                  <a:pt x="1047441" y="12621"/>
                </a:moveTo>
                <a:lnTo>
                  <a:pt x="1040821" y="12621"/>
                </a:lnTo>
                <a:lnTo>
                  <a:pt x="1033468" y="24323"/>
                </a:lnTo>
                <a:lnTo>
                  <a:pt x="2052209" y="1642183"/>
                </a:lnTo>
                <a:lnTo>
                  <a:pt x="2058488" y="1629561"/>
                </a:lnTo>
                <a:lnTo>
                  <a:pt x="2065572" y="1629561"/>
                </a:lnTo>
                <a:lnTo>
                  <a:pt x="1047441" y="12621"/>
                </a:lnTo>
                <a:close/>
              </a:path>
              <a:path w="2069464" h="1646554">
                <a:moveTo>
                  <a:pt x="2065572" y="1629561"/>
                </a:moveTo>
                <a:lnTo>
                  <a:pt x="2058488" y="1629561"/>
                </a:lnTo>
                <a:lnTo>
                  <a:pt x="2052209" y="1642183"/>
                </a:lnTo>
                <a:lnTo>
                  <a:pt x="2066900" y="1642183"/>
                </a:lnTo>
                <a:lnTo>
                  <a:pt x="2069003" y="1637967"/>
                </a:lnTo>
                <a:lnTo>
                  <a:pt x="2069003" y="1635870"/>
                </a:lnTo>
                <a:lnTo>
                  <a:pt x="2066900" y="1631670"/>
                </a:lnTo>
                <a:lnTo>
                  <a:pt x="2065572" y="1629561"/>
                </a:lnTo>
                <a:close/>
              </a:path>
              <a:path w="2069464" h="1646554">
                <a:moveTo>
                  <a:pt x="1040821" y="12621"/>
                </a:moveTo>
                <a:lnTo>
                  <a:pt x="1026100" y="12621"/>
                </a:lnTo>
                <a:lnTo>
                  <a:pt x="1033468" y="24323"/>
                </a:lnTo>
                <a:lnTo>
                  <a:pt x="1040821" y="12621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16849" y="7428455"/>
            <a:ext cx="143065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b="1">
                <a:latin typeface="Arial"/>
                <a:cs typeface="Arial"/>
              </a:rPr>
              <a:t>General Principle or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Law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7222" y="9373411"/>
            <a:ext cx="116967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-5" b="1">
                <a:latin typeface="Arial"/>
                <a:cs typeface="Arial"/>
              </a:rPr>
              <a:t>Individual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Examples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59889" y="7662651"/>
            <a:ext cx="315595" cy="1682114"/>
          </a:xfrm>
          <a:custGeom>
            <a:avLst/>
            <a:gdLst/>
            <a:ahLst/>
            <a:cxnLst/>
            <a:rect l="l" t="t" r="r" b="b"/>
            <a:pathLst>
              <a:path w="315594" h="1682115">
                <a:moveTo>
                  <a:pt x="315397" y="1524429"/>
                </a:moveTo>
                <a:lnTo>
                  <a:pt x="0" y="1524429"/>
                </a:lnTo>
                <a:lnTo>
                  <a:pt x="157697" y="1682127"/>
                </a:lnTo>
                <a:lnTo>
                  <a:pt x="315397" y="1524429"/>
                </a:lnTo>
                <a:close/>
              </a:path>
              <a:path w="315594" h="1682115">
                <a:moveTo>
                  <a:pt x="237600" y="0"/>
                </a:moveTo>
                <a:lnTo>
                  <a:pt x="79903" y="0"/>
                </a:lnTo>
                <a:lnTo>
                  <a:pt x="79903" y="1524429"/>
                </a:lnTo>
                <a:lnTo>
                  <a:pt x="237600" y="1524429"/>
                </a:lnTo>
                <a:lnTo>
                  <a:pt x="237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38864" y="7654245"/>
            <a:ext cx="360045" cy="1703705"/>
          </a:xfrm>
          <a:custGeom>
            <a:avLst/>
            <a:gdLst/>
            <a:ahLst/>
            <a:cxnLst/>
            <a:rect l="l" t="t" r="r" b="b"/>
            <a:pathLst>
              <a:path w="360044" h="1703704">
                <a:moveTo>
                  <a:pt x="92509" y="1524429"/>
                </a:moveTo>
                <a:lnTo>
                  <a:pt x="0" y="1524429"/>
                </a:lnTo>
                <a:lnTo>
                  <a:pt x="178722" y="1703155"/>
                </a:lnTo>
                <a:lnTo>
                  <a:pt x="197864" y="1684236"/>
                </a:lnTo>
                <a:lnTo>
                  <a:pt x="174522" y="1684236"/>
                </a:lnTo>
                <a:lnTo>
                  <a:pt x="179778" y="1678979"/>
                </a:lnTo>
                <a:lnTo>
                  <a:pt x="42064" y="1541251"/>
                </a:lnTo>
                <a:lnTo>
                  <a:pt x="21025" y="1541251"/>
                </a:lnTo>
                <a:lnTo>
                  <a:pt x="27337" y="1526523"/>
                </a:lnTo>
                <a:lnTo>
                  <a:pt x="92509" y="1526523"/>
                </a:lnTo>
                <a:lnTo>
                  <a:pt x="92509" y="1524429"/>
                </a:lnTo>
                <a:close/>
              </a:path>
              <a:path w="360044" h="1703704">
                <a:moveTo>
                  <a:pt x="179778" y="1678979"/>
                </a:moveTo>
                <a:lnTo>
                  <a:pt x="174522" y="1684236"/>
                </a:lnTo>
                <a:lnTo>
                  <a:pt x="185034" y="1684236"/>
                </a:lnTo>
                <a:lnTo>
                  <a:pt x="179778" y="1678979"/>
                </a:lnTo>
                <a:close/>
              </a:path>
              <a:path w="360044" h="1703704">
                <a:moveTo>
                  <a:pt x="332219" y="1526523"/>
                </a:moveTo>
                <a:lnTo>
                  <a:pt x="179778" y="1678979"/>
                </a:lnTo>
                <a:lnTo>
                  <a:pt x="185034" y="1684236"/>
                </a:lnTo>
                <a:lnTo>
                  <a:pt x="197864" y="1684236"/>
                </a:lnTo>
                <a:lnTo>
                  <a:pt x="342536" y="1541251"/>
                </a:lnTo>
                <a:lnTo>
                  <a:pt x="336422" y="1541251"/>
                </a:lnTo>
                <a:lnTo>
                  <a:pt x="332219" y="1526523"/>
                </a:lnTo>
                <a:close/>
              </a:path>
              <a:path w="360044" h="1703704">
                <a:moveTo>
                  <a:pt x="27337" y="1526523"/>
                </a:moveTo>
                <a:lnTo>
                  <a:pt x="21025" y="1541251"/>
                </a:lnTo>
                <a:lnTo>
                  <a:pt x="42064" y="1541251"/>
                </a:lnTo>
                <a:lnTo>
                  <a:pt x="27337" y="1526523"/>
                </a:lnTo>
                <a:close/>
              </a:path>
              <a:path w="360044" h="1703704">
                <a:moveTo>
                  <a:pt x="92509" y="1526523"/>
                </a:moveTo>
                <a:lnTo>
                  <a:pt x="27337" y="1526523"/>
                </a:lnTo>
                <a:lnTo>
                  <a:pt x="42064" y="1541251"/>
                </a:lnTo>
                <a:lnTo>
                  <a:pt x="109334" y="1541251"/>
                </a:lnTo>
                <a:lnTo>
                  <a:pt x="109334" y="1532836"/>
                </a:lnTo>
                <a:lnTo>
                  <a:pt x="92509" y="1532836"/>
                </a:lnTo>
                <a:lnTo>
                  <a:pt x="92509" y="1526523"/>
                </a:lnTo>
                <a:close/>
              </a:path>
              <a:path w="360044" h="1703704">
                <a:moveTo>
                  <a:pt x="250210" y="8406"/>
                </a:moveTo>
                <a:lnTo>
                  <a:pt x="250210" y="1541251"/>
                </a:lnTo>
                <a:lnTo>
                  <a:pt x="317493" y="1541251"/>
                </a:lnTo>
                <a:lnTo>
                  <a:pt x="325908" y="1532836"/>
                </a:lnTo>
                <a:lnTo>
                  <a:pt x="267032" y="1532836"/>
                </a:lnTo>
                <a:lnTo>
                  <a:pt x="258625" y="1524429"/>
                </a:lnTo>
                <a:lnTo>
                  <a:pt x="267032" y="1524429"/>
                </a:lnTo>
                <a:lnTo>
                  <a:pt x="267032" y="16824"/>
                </a:lnTo>
                <a:lnTo>
                  <a:pt x="258625" y="16824"/>
                </a:lnTo>
                <a:lnTo>
                  <a:pt x="250210" y="8406"/>
                </a:lnTo>
                <a:close/>
              </a:path>
              <a:path w="360044" h="1703704">
                <a:moveTo>
                  <a:pt x="357438" y="1526523"/>
                </a:moveTo>
                <a:lnTo>
                  <a:pt x="332219" y="1526523"/>
                </a:lnTo>
                <a:lnTo>
                  <a:pt x="336422" y="1541251"/>
                </a:lnTo>
                <a:lnTo>
                  <a:pt x="342536" y="1541251"/>
                </a:lnTo>
                <a:lnTo>
                  <a:pt x="357438" y="1526523"/>
                </a:lnTo>
                <a:close/>
              </a:path>
              <a:path w="360044" h="1703704">
                <a:moveTo>
                  <a:pt x="267032" y="0"/>
                </a:moveTo>
                <a:lnTo>
                  <a:pt x="92509" y="0"/>
                </a:lnTo>
                <a:lnTo>
                  <a:pt x="92509" y="1532836"/>
                </a:lnTo>
                <a:lnTo>
                  <a:pt x="100928" y="1524429"/>
                </a:lnTo>
                <a:lnTo>
                  <a:pt x="109334" y="1524429"/>
                </a:lnTo>
                <a:lnTo>
                  <a:pt x="109334" y="16824"/>
                </a:lnTo>
                <a:lnTo>
                  <a:pt x="100928" y="16824"/>
                </a:lnTo>
                <a:lnTo>
                  <a:pt x="109334" y="8406"/>
                </a:lnTo>
                <a:lnTo>
                  <a:pt x="267032" y="8406"/>
                </a:lnTo>
                <a:lnTo>
                  <a:pt x="267032" y="0"/>
                </a:lnTo>
                <a:close/>
              </a:path>
              <a:path w="360044" h="1703704">
                <a:moveTo>
                  <a:pt x="109334" y="1524429"/>
                </a:moveTo>
                <a:lnTo>
                  <a:pt x="100928" y="1524429"/>
                </a:lnTo>
                <a:lnTo>
                  <a:pt x="92509" y="1532836"/>
                </a:lnTo>
                <a:lnTo>
                  <a:pt x="109334" y="1532836"/>
                </a:lnTo>
                <a:lnTo>
                  <a:pt x="109334" y="1524429"/>
                </a:lnTo>
                <a:close/>
              </a:path>
              <a:path w="360044" h="1703704">
                <a:moveTo>
                  <a:pt x="267032" y="1524429"/>
                </a:moveTo>
                <a:lnTo>
                  <a:pt x="258625" y="1524429"/>
                </a:lnTo>
                <a:lnTo>
                  <a:pt x="267032" y="1532836"/>
                </a:lnTo>
                <a:lnTo>
                  <a:pt x="267032" y="1524429"/>
                </a:lnTo>
                <a:close/>
              </a:path>
              <a:path w="360044" h="1703704">
                <a:moveTo>
                  <a:pt x="359557" y="1524429"/>
                </a:moveTo>
                <a:lnTo>
                  <a:pt x="267032" y="1524429"/>
                </a:lnTo>
                <a:lnTo>
                  <a:pt x="267032" y="1532836"/>
                </a:lnTo>
                <a:lnTo>
                  <a:pt x="325908" y="1532836"/>
                </a:lnTo>
                <a:lnTo>
                  <a:pt x="332219" y="1526523"/>
                </a:lnTo>
                <a:lnTo>
                  <a:pt x="357438" y="1526523"/>
                </a:lnTo>
                <a:lnTo>
                  <a:pt x="359557" y="1524429"/>
                </a:lnTo>
                <a:close/>
              </a:path>
              <a:path w="360044" h="1703704">
                <a:moveTo>
                  <a:pt x="109334" y="8406"/>
                </a:moveTo>
                <a:lnTo>
                  <a:pt x="100928" y="16824"/>
                </a:lnTo>
                <a:lnTo>
                  <a:pt x="109334" y="16824"/>
                </a:lnTo>
                <a:lnTo>
                  <a:pt x="109334" y="8406"/>
                </a:lnTo>
                <a:close/>
              </a:path>
              <a:path w="360044" h="1703704">
                <a:moveTo>
                  <a:pt x="250210" y="8406"/>
                </a:moveTo>
                <a:lnTo>
                  <a:pt x="109334" y="8406"/>
                </a:lnTo>
                <a:lnTo>
                  <a:pt x="109334" y="16824"/>
                </a:lnTo>
                <a:lnTo>
                  <a:pt x="250210" y="16824"/>
                </a:lnTo>
                <a:lnTo>
                  <a:pt x="250210" y="8406"/>
                </a:lnTo>
                <a:close/>
              </a:path>
              <a:path w="360044" h="1703704">
                <a:moveTo>
                  <a:pt x="267032" y="8406"/>
                </a:moveTo>
                <a:lnTo>
                  <a:pt x="250210" y="8406"/>
                </a:lnTo>
                <a:lnTo>
                  <a:pt x="258625" y="16824"/>
                </a:lnTo>
                <a:lnTo>
                  <a:pt x="267032" y="16824"/>
                </a:lnTo>
                <a:lnTo>
                  <a:pt x="267032" y="84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83078" y="7662651"/>
            <a:ext cx="315595" cy="1682114"/>
          </a:xfrm>
          <a:custGeom>
            <a:avLst/>
            <a:gdLst/>
            <a:ahLst/>
            <a:cxnLst/>
            <a:rect l="l" t="t" r="r" b="b"/>
            <a:pathLst>
              <a:path w="315595" h="1682115">
                <a:moveTo>
                  <a:pt x="237591" y="157697"/>
                </a:moveTo>
                <a:lnTo>
                  <a:pt x="79888" y="157697"/>
                </a:lnTo>
                <a:lnTo>
                  <a:pt x="79888" y="1682127"/>
                </a:lnTo>
                <a:lnTo>
                  <a:pt x="237591" y="1682127"/>
                </a:lnTo>
                <a:lnTo>
                  <a:pt x="237591" y="157697"/>
                </a:lnTo>
                <a:close/>
              </a:path>
              <a:path w="315595" h="1682115">
                <a:moveTo>
                  <a:pt x="157703" y="0"/>
                </a:moveTo>
                <a:lnTo>
                  <a:pt x="0" y="157697"/>
                </a:lnTo>
                <a:lnTo>
                  <a:pt x="315407" y="157697"/>
                </a:lnTo>
                <a:lnTo>
                  <a:pt x="157703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62047" y="7650042"/>
            <a:ext cx="360045" cy="1703705"/>
          </a:xfrm>
          <a:custGeom>
            <a:avLst/>
            <a:gdLst/>
            <a:ahLst/>
            <a:cxnLst/>
            <a:rect l="l" t="t" r="r" b="b"/>
            <a:pathLst>
              <a:path w="360045" h="1703704">
                <a:moveTo>
                  <a:pt x="92537" y="170306"/>
                </a:moveTo>
                <a:lnTo>
                  <a:pt x="92537" y="1703155"/>
                </a:lnTo>
                <a:lnTo>
                  <a:pt x="267035" y="1703155"/>
                </a:lnTo>
                <a:lnTo>
                  <a:pt x="267035" y="1694736"/>
                </a:lnTo>
                <a:lnTo>
                  <a:pt x="109362" y="1694736"/>
                </a:lnTo>
                <a:lnTo>
                  <a:pt x="100919" y="1686330"/>
                </a:lnTo>
                <a:lnTo>
                  <a:pt x="109362" y="1686330"/>
                </a:lnTo>
                <a:lnTo>
                  <a:pt x="109362" y="178725"/>
                </a:lnTo>
                <a:lnTo>
                  <a:pt x="100919" y="178725"/>
                </a:lnTo>
                <a:lnTo>
                  <a:pt x="92537" y="170306"/>
                </a:lnTo>
                <a:close/>
              </a:path>
              <a:path w="360045" h="1703704">
                <a:moveTo>
                  <a:pt x="109362" y="1686330"/>
                </a:moveTo>
                <a:lnTo>
                  <a:pt x="100919" y="1686330"/>
                </a:lnTo>
                <a:lnTo>
                  <a:pt x="109362" y="1694736"/>
                </a:lnTo>
                <a:lnTo>
                  <a:pt x="109362" y="1686330"/>
                </a:lnTo>
                <a:close/>
              </a:path>
              <a:path w="360045" h="1703704">
                <a:moveTo>
                  <a:pt x="250210" y="1686330"/>
                </a:moveTo>
                <a:lnTo>
                  <a:pt x="109362" y="1686330"/>
                </a:lnTo>
                <a:lnTo>
                  <a:pt x="109362" y="1694736"/>
                </a:lnTo>
                <a:lnTo>
                  <a:pt x="250210" y="1694736"/>
                </a:lnTo>
                <a:lnTo>
                  <a:pt x="250210" y="1686330"/>
                </a:lnTo>
                <a:close/>
              </a:path>
              <a:path w="360045" h="1703704">
                <a:moveTo>
                  <a:pt x="317515" y="161903"/>
                </a:moveTo>
                <a:lnTo>
                  <a:pt x="250210" y="161903"/>
                </a:lnTo>
                <a:lnTo>
                  <a:pt x="250210" y="1694736"/>
                </a:lnTo>
                <a:lnTo>
                  <a:pt x="258622" y="1686330"/>
                </a:lnTo>
                <a:lnTo>
                  <a:pt x="267035" y="1686330"/>
                </a:lnTo>
                <a:lnTo>
                  <a:pt x="267035" y="178725"/>
                </a:lnTo>
                <a:lnTo>
                  <a:pt x="258622" y="178725"/>
                </a:lnTo>
                <a:lnTo>
                  <a:pt x="267035" y="170306"/>
                </a:lnTo>
                <a:lnTo>
                  <a:pt x="325919" y="170306"/>
                </a:lnTo>
                <a:lnTo>
                  <a:pt x="317515" y="161903"/>
                </a:lnTo>
                <a:close/>
              </a:path>
              <a:path w="360045" h="1703704">
                <a:moveTo>
                  <a:pt x="267035" y="1686330"/>
                </a:moveTo>
                <a:lnTo>
                  <a:pt x="258622" y="1686330"/>
                </a:lnTo>
                <a:lnTo>
                  <a:pt x="250210" y="1694736"/>
                </a:lnTo>
                <a:lnTo>
                  <a:pt x="267035" y="1694736"/>
                </a:lnTo>
                <a:lnTo>
                  <a:pt x="267035" y="1686330"/>
                </a:lnTo>
                <a:close/>
              </a:path>
              <a:path w="360045" h="1703704">
                <a:moveTo>
                  <a:pt x="178734" y="0"/>
                </a:moveTo>
                <a:lnTo>
                  <a:pt x="0" y="178725"/>
                </a:lnTo>
                <a:lnTo>
                  <a:pt x="92537" y="178725"/>
                </a:lnTo>
                <a:lnTo>
                  <a:pt x="92537" y="176619"/>
                </a:lnTo>
                <a:lnTo>
                  <a:pt x="27340" y="176619"/>
                </a:lnTo>
                <a:lnTo>
                  <a:pt x="21031" y="161903"/>
                </a:lnTo>
                <a:lnTo>
                  <a:pt x="42056" y="161903"/>
                </a:lnTo>
                <a:lnTo>
                  <a:pt x="179786" y="24176"/>
                </a:lnTo>
                <a:lnTo>
                  <a:pt x="174528" y="18918"/>
                </a:lnTo>
                <a:lnTo>
                  <a:pt x="197877" y="18918"/>
                </a:lnTo>
                <a:lnTo>
                  <a:pt x="178734" y="0"/>
                </a:lnTo>
                <a:close/>
              </a:path>
              <a:path w="360045" h="1703704">
                <a:moveTo>
                  <a:pt x="109362" y="170306"/>
                </a:moveTo>
                <a:lnTo>
                  <a:pt x="92537" y="170306"/>
                </a:lnTo>
                <a:lnTo>
                  <a:pt x="100919" y="178725"/>
                </a:lnTo>
                <a:lnTo>
                  <a:pt x="109362" y="178725"/>
                </a:lnTo>
                <a:lnTo>
                  <a:pt x="109362" y="170306"/>
                </a:lnTo>
                <a:close/>
              </a:path>
              <a:path w="360045" h="1703704">
                <a:moveTo>
                  <a:pt x="267035" y="170306"/>
                </a:moveTo>
                <a:lnTo>
                  <a:pt x="258622" y="178725"/>
                </a:lnTo>
                <a:lnTo>
                  <a:pt x="267035" y="178725"/>
                </a:lnTo>
                <a:lnTo>
                  <a:pt x="267035" y="170306"/>
                </a:lnTo>
                <a:close/>
              </a:path>
              <a:path w="360045" h="1703704">
                <a:moveTo>
                  <a:pt x="325919" y="170306"/>
                </a:moveTo>
                <a:lnTo>
                  <a:pt x="267035" y="170306"/>
                </a:lnTo>
                <a:lnTo>
                  <a:pt x="267035" y="178725"/>
                </a:lnTo>
                <a:lnTo>
                  <a:pt x="359572" y="178725"/>
                </a:lnTo>
                <a:lnTo>
                  <a:pt x="357441" y="176619"/>
                </a:lnTo>
                <a:lnTo>
                  <a:pt x="332231" y="176619"/>
                </a:lnTo>
                <a:lnTo>
                  <a:pt x="325919" y="170306"/>
                </a:lnTo>
                <a:close/>
              </a:path>
              <a:path w="360045" h="1703704">
                <a:moveTo>
                  <a:pt x="42056" y="161903"/>
                </a:moveTo>
                <a:lnTo>
                  <a:pt x="21031" y="161903"/>
                </a:lnTo>
                <a:lnTo>
                  <a:pt x="27340" y="176619"/>
                </a:lnTo>
                <a:lnTo>
                  <a:pt x="42056" y="161903"/>
                </a:lnTo>
                <a:close/>
              </a:path>
              <a:path w="360045" h="1703704">
                <a:moveTo>
                  <a:pt x="109362" y="161903"/>
                </a:moveTo>
                <a:lnTo>
                  <a:pt x="42056" y="161903"/>
                </a:lnTo>
                <a:lnTo>
                  <a:pt x="27340" y="176619"/>
                </a:lnTo>
                <a:lnTo>
                  <a:pt x="92537" y="176619"/>
                </a:lnTo>
                <a:lnTo>
                  <a:pt x="92537" y="170306"/>
                </a:lnTo>
                <a:lnTo>
                  <a:pt x="109362" y="170306"/>
                </a:lnTo>
                <a:lnTo>
                  <a:pt x="109362" y="161903"/>
                </a:lnTo>
                <a:close/>
              </a:path>
              <a:path w="360045" h="1703704">
                <a:moveTo>
                  <a:pt x="197877" y="18918"/>
                </a:moveTo>
                <a:lnTo>
                  <a:pt x="185044" y="18918"/>
                </a:lnTo>
                <a:lnTo>
                  <a:pt x="179786" y="24176"/>
                </a:lnTo>
                <a:lnTo>
                  <a:pt x="332231" y="176619"/>
                </a:lnTo>
                <a:lnTo>
                  <a:pt x="336438" y="161903"/>
                </a:lnTo>
                <a:lnTo>
                  <a:pt x="342551" y="161903"/>
                </a:lnTo>
                <a:lnTo>
                  <a:pt x="197877" y="18918"/>
                </a:lnTo>
                <a:close/>
              </a:path>
              <a:path w="360045" h="1703704">
                <a:moveTo>
                  <a:pt x="342551" y="161903"/>
                </a:moveTo>
                <a:lnTo>
                  <a:pt x="336438" y="161903"/>
                </a:lnTo>
                <a:lnTo>
                  <a:pt x="332231" y="176619"/>
                </a:lnTo>
                <a:lnTo>
                  <a:pt x="357441" y="176619"/>
                </a:lnTo>
                <a:lnTo>
                  <a:pt x="342551" y="161903"/>
                </a:lnTo>
                <a:close/>
              </a:path>
              <a:path w="360045" h="1703704">
                <a:moveTo>
                  <a:pt x="185044" y="18918"/>
                </a:moveTo>
                <a:lnTo>
                  <a:pt x="174528" y="18918"/>
                </a:lnTo>
                <a:lnTo>
                  <a:pt x="179786" y="24176"/>
                </a:lnTo>
                <a:lnTo>
                  <a:pt x="185044" y="18918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66694" y="7320976"/>
            <a:ext cx="87503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latin typeface="Arial"/>
                <a:cs typeface="Arial"/>
              </a:rPr>
              <a:t>I</a:t>
            </a:r>
            <a:r>
              <a:rPr dirty="0" sz="1250" spc="-15" b="1">
                <a:latin typeface="Arial"/>
                <a:cs typeface="Arial"/>
              </a:rPr>
              <a:t>NDUC</a:t>
            </a:r>
            <a:r>
              <a:rPr dirty="0" sz="1250" spc="-5" b="1">
                <a:latin typeface="Arial"/>
                <a:cs typeface="Arial"/>
              </a:rPr>
              <a:t>T</a:t>
            </a:r>
            <a:r>
              <a:rPr dirty="0" sz="1250" spc="-5" b="1">
                <a:latin typeface="Arial"/>
                <a:cs typeface="Arial"/>
              </a:rPr>
              <a:t>I</a:t>
            </a:r>
            <a:r>
              <a:rPr dirty="0" sz="1250" spc="-20" b="1">
                <a:latin typeface="Arial"/>
                <a:cs typeface="Arial"/>
              </a:rPr>
              <a:t>O</a:t>
            </a:r>
            <a:r>
              <a:rPr dirty="0" sz="1250" spc="-10" b="1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3354" y="7304147"/>
            <a:ext cx="1310640" cy="1339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9570">
              <a:lnSpc>
                <a:spcPct val="100000"/>
              </a:lnSpc>
            </a:pPr>
            <a:r>
              <a:rPr dirty="0" sz="1250" spc="-15" b="1">
                <a:latin typeface="Arial"/>
                <a:cs typeface="Arial"/>
              </a:rPr>
              <a:t>D</a:t>
            </a:r>
            <a:r>
              <a:rPr dirty="0" sz="1250" spc="-15" b="1">
                <a:latin typeface="Arial"/>
                <a:cs typeface="Arial"/>
              </a:rPr>
              <a:t>E</a:t>
            </a:r>
            <a:r>
              <a:rPr dirty="0" sz="1250" spc="-15" b="1">
                <a:latin typeface="Arial"/>
                <a:cs typeface="Arial"/>
              </a:rPr>
              <a:t>DUC</a:t>
            </a:r>
            <a:r>
              <a:rPr dirty="0" sz="1250" spc="-5" b="1">
                <a:latin typeface="Arial"/>
                <a:cs typeface="Arial"/>
              </a:rPr>
              <a:t>T</a:t>
            </a:r>
            <a:r>
              <a:rPr dirty="0" sz="1250" spc="-5" b="1">
                <a:latin typeface="Arial"/>
                <a:cs typeface="Arial"/>
              </a:rPr>
              <a:t>I</a:t>
            </a:r>
            <a:r>
              <a:rPr dirty="0" sz="1250" spc="-20" b="1">
                <a:latin typeface="Arial"/>
                <a:cs typeface="Arial"/>
              </a:rPr>
              <a:t>O</a:t>
            </a:r>
            <a:r>
              <a:rPr dirty="0" sz="1250" spc="-10" b="1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R="6350">
              <a:lnSpc>
                <a:spcPct val="101699"/>
              </a:lnSpc>
              <a:spcBef>
                <a:spcPts val="900"/>
              </a:spcBef>
              <a:buChar char="•"/>
              <a:tabLst>
                <a:tab pos="73660" algn="l"/>
              </a:tabLst>
            </a:pP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Begins </a:t>
            </a: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with </a:t>
            </a:r>
            <a:r>
              <a:rPr dirty="0" sz="950" spc="5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general 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principle and reasons to 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particulars (individual  examples)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1699"/>
              </a:lnSpc>
            </a:pPr>
            <a:r>
              <a:rPr dirty="0" sz="950" spc="-15">
                <a:latin typeface="Arial"/>
                <a:cs typeface="Arial"/>
              </a:rPr>
              <a:t>•Type </a:t>
            </a:r>
            <a:r>
              <a:rPr dirty="0" sz="950">
                <a:latin typeface="Arial"/>
                <a:cs typeface="Arial"/>
              </a:rPr>
              <a:t>of reasoning </a:t>
            </a:r>
            <a:r>
              <a:rPr dirty="0" sz="950" spc="5">
                <a:latin typeface="Arial"/>
                <a:cs typeface="Arial"/>
              </a:rPr>
              <a:t>most  </a:t>
            </a:r>
            <a:r>
              <a:rPr dirty="0" sz="950" spc="5">
                <a:latin typeface="Arial"/>
                <a:cs typeface="Arial"/>
              </a:rPr>
              <a:t>commonly </a:t>
            </a:r>
            <a:r>
              <a:rPr dirty="0" sz="950">
                <a:latin typeface="Arial"/>
                <a:cs typeface="Arial"/>
              </a:rPr>
              <a:t>associated  </a:t>
            </a:r>
            <a:r>
              <a:rPr dirty="0" sz="950" spc="-5">
                <a:latin typeface="Arial"/>
                <a:cs typeface="Arial"/>
              </a:rPr>
              <a:t>with </a:t>
            </a:r>
            <a:r>
              <a:rPr dirty="0" sz="950">
                <a:latin typeface="Arial"/>
                <a:cs typeface="Arial"/>
              </a:rPr>
              <a:t>geometric</a:t>
            </a:r>
            <a:r>
              <a:rPr dirty="0" sz="950" spc="-5">
                <a:latin typeface="Arial"/>
                <a:cs typeface="Arial"/>
              </a:rPr>
              <a:t> proofs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9150" y="7682522"/>
            <a:ext cx="5932170" cy="2503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7865" marR="88900">
              <a:lnSpc>
                <a:spcPct val="101699"/>
              </a:lnSpc>
            </a:pP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•Begins </a:t>
            </a: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with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observation 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of individual examples  and reasons to form  </a:t>
            </a: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general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principles about 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their</a:t>
            </a:r>
            <a:r>
              <a:rPr dirty="0" sz="950" spc="-9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relationships</a:t>
            </a:r>
            <a:endParaRPr sz="950">
              <a:latin typeface="Arial"/>
              <a:cs typeface="Arial"/>
            </a:endParaRPr>
          </a:p>
          <a:p>
            <a:pPr marL="4507865">
              <a:lnSpc>
                <a:spcPct val="101699"/>
              </a:lnSpc>
            </a:pPr>
            <a:r>
              <a:rPr dirty="0" sz="950" spc="-15">
                <a:latin typeface="Arial"/>
                <a:cs typeface="Arial"/>
              </a:rPr>
              <a:t>•Type </a:t>
            </a:r>
            <a:r>
              <a:rPr dirty="0" sz="950">
                <a:latin typeface="Arial"/>
                <a:cs typeface="Arial"/>
              </a:rPr>
              <a:t>of reasoning </a:t>
            </a:r>
            <a:r>
              <a:rPr dirty="0" sz="950" spc="5">
                <a:latin typeface="Arial"/>
                <a:cs typeface="Arial"/>
              </a:rPr>
              <a:t>most  </a:t>
            </a:r>
            <a:r>
              <a:rPr dirty="0" sz="950" spc="5">
                <a:latin typeface="Arial"/>
                <a:cs typeface="Arial"/>
              </a:rPr>
              <a:t>commonly </a:t>
            </a:r>
            <a:r>
              <a:rPr dirty="0" sz="950">
                <a:latin typeface="Arial"/>
                <a:cs typeface="Arial"/>
              </a:rPr>
              <a:t>associated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with  </a:t>
            </a:r>
            <a:r>
              <a:rPr dirty="0" sz="950">
                <a:latin typeface="Arial"/>
                <a:cs typeface="Arial"/>
              </a:rPr>
              <a:t>experimentation</a:t>
            </a:r>
            <a:endParaRPr sz="950">
              <a:latin typeface="Arial"/>
              <a:cs typeface="Arial"/>
            </a:endParaRPr>
          </a:p>
          <a:p>
            <a:pPr marR="4710430">
              <a:lnSpc>
                <a:spcPts val="1160"/>
              </a:lnSpc>
              <a:spcBef>
                <a:spcPts val="25"/>
              </a:spcBef>
            </a:pPr>
            <a:r>
              <a:rPr dirty="0" sz="950" spc="10">
                <a:latin typeface="Wingdings"/>
                <a:cs typeface="Wingdings"/>
              </a:rPr>
              <a:t>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Arial"/>
                <a:cs typeface="Arial"/>
              </a:rPr>
              <a:t>Advantage: </a:t>
            </a:r>
            <a:r>
              <a:rPr dirty="0" sz="950" spc="-10">
                <a:latin typeface="Arial"/>
                <a:cs typeface="Arial"/>
              </a:rPr>
              <a:t>If </a:t>
            </a:r>
            <a:r>
              <a:rPr dirty="0" sz="950">
                <a:latin typeface="Arial"/>
                <a:cs typeface="Arial"/>
              </a:rPr>
              <a:t>all</a:t>
            </a:r>
            <a:r>
              <a:rPr dirty="0" sz="950" spc="-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the  </a:t>
            </a:r>
            <a:r>
              <a:rPr dirty="0" sz="950">
                <a:latin typeface="Arial"/>
                <a:cs typeface="Arial"/>
              </a:rPr>
              <a:t>terms </a:t>
            </a:r>
            <a:r>
              <a:rPr dirty="0" sz="950" spc="-5">
                <a:latin typeface="Arial"/>
                <a:cs typeface="Arial"/>
              </a:rPr>
              <a:t>are </a:t>
            </a:r>
            <a:r>
              <a:rPr dirty="0" sz="950">
                <a:latin typeface="Arial"/>
                <a:cs typeface="Arial"/>
              </a:rPr>
              <a:t>perfectly  </a:t>
            </a:r>
            <a:r>
              <a:rPr dirty="0" sz="950">
                <a:latin typeface="Arial"/>
                <a:cs typeface="Arial"/>
              </a:rPr>
              <a:t>defined it produces  absolute</a:t>
            </a:r>
            <a:r>
              <a:rPr dirty="0" sz="950" spc="-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certainty</a:t>
            </a:r>
            <a:endParaRPr sz="950">
              <a:latin typeface="Arial"/>
              <a:cs typeface="Arial"/>
            </a:endParaRPr>
          </a:p>
          <a:p>
            <a:pPr>
              <a:lnSpc>
                <a:spcPts val="1115"/>
              </a:lnSpc>
            </a:pPr>
            <a:r>
              <a:rPr dirty="0" sz="950" spc="10">
                <a:latin typeface="Wingdings"/>
                <a:cs typeface="Wingdings"/>
              </a:rPr>
              <a:t>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Arial"/>
                <a:cs typeface="Arial"/>
              </a:rPr>
              <a:t>Disadvantage:</a:t>
            </a:r>
            <a:r>
              <a:rPr dirty="0" sz="950" spc="-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Difficult</a:t>
            </a:r>
            <a:endParaRPr sz="950">
              <a:latin typeface="Arial"/>
              <a:cs typeface="Arial"/>
            </a:endParaRPr>
          </a:p>
          <a:p>
            <a:pPr marR="4575810">
              <a:lnSpc>
                <a:spcPct val="101699"/>
              </a:lnSpc>
            </a:pPr>
            <a:r>
              <a:rPr dirty="0" sz="950">
                <a:latin typeface="Arial"/>
                <a:cs typeface="Arial"/>
              </a:rPr>
              <a:t>to find circumstances in  which all terms and  principles can be defined  perfectly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9917" y="8996691"/>
            <a:ext cx="1528445" cy="1249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165735">
              <a:lnSpc>
                <a:spcPct val="101699"/>
              </a:lnSpc>
            </a:pPr>
            <a:r>
              <a:rPr dirty="0" sz="950" spc="10">
                <a:latin typeface="Wingdings"/>
                <a:cs typeface="Wingdings"/>
              </a:rPr>
              <a:t>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Arial"/>
                <a:cs typeface="Arial"/>
              </a:rPr>
              <a:t>Advantage: Relatively  easy to do </a:t>
            </a:r>
            <a:r>
              <a:rPr dirty="0" sz="950" spc="5">
                <a:latin typeface="Arial"/>
                <a:cs typeface="Arial"/>
              </a:rPr>
              <a:t>– </a:t>
            </a:r>
            <a:r>
              <a:rPr dirty="0" sz="950">
                <a:latin typeface="Arial"/>
                <a:cs typeface="Arial"/>
              </a:rPr>
              <a:t>just</a:t>
            </a:r>
            <a:r>
              <a:rPr dirty="0" sz="950" spc="-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observe  </a:t>
            </a:r>
            <a:r>
              <a:rPr dirty="0" sz="950">
                <a:latin typeface="Arial"/>
                <a:cs typeface="Arial"/>
              </a:rPr>
              <a:t>the</a:t>
            </a:r>
            <a:r>
              <a:rPr dirty="0" sz="950" spc="-8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world</a:t>
            </a:r>
            <a:endParaRPr sz="950">
              <a:latin typeface="Arial"/>
              <a:cs typeface="Arial"/>
            </a:endParaRPr>
          </a:p>
          <a:p>
            <a:pPr marR="1905">
              <a:lnSpc>
                <a:spcPct val="101699"/>
              </a:lnSpc>
            </a:pPr>
            <a:r>
              <a:rPr dirty="0" sz="950" spc="10">
                <a:latin typeface="Wingdings"/>
                <a:cs typeface="Wingdings"/>
              </a:rPr>
              <a:t>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Arial"/>
                <a:cs typeface="Arial"/>
              </a:rPr>
              <a:t>Disadvantage: Can never  be absolutely certain one  has observed </a:t>
            </a:r>
            <a:r>
              <a:rPr dirty="0" sz="950" spc="5">
                <a:latin typeface="Arial"/>
                <a:cs typeface="Arial"/>
              </a:rPr>
              <a:t>ALL  </a:t>
            </a:r>
            <a:r>
              <a:rPr dirty="0" sz="950">
                <a:latin typeface="Arial"/>
                <a:cs typeface="Arial"/>
              </a:rPr>
              <a:t>particulars</a:t>
            </a:r>
            <a:endParaRPr sz="950">
              <a:latin typeface="Arial"/>
              <a:cs typeface="Arial"/>
            </a:endParaRPr>
          </a:p>
          <a:p>
            <a:pPr marL="676910">
              <a:lnSpc>
                <a:spcPct val="100000"/>
              </a:lnSpc>
              <a:spcBef>
                <a:spcPts val="730"/>
              </a:spcBef>
            </a:pPr>
            <a:r>
              <a:rPr dirty="0" sz="800" spc="10">
                <a:latin typeface="Arial"/>
                <a:cs typeface="Arial"/>
              </a:rPr>
              <a:t>[Hadbavny </a:t>
            </a:r>
            <a:r>
              <a:rPr dirty="0" sz="800" spc="5">
                <a:latin typeface="Arial"/>
                <a:cs typeface="Arial"/>
              </a:rPr>
              <a:t>,</a:t>
            </a:r>
            <a:r>
              <a:rPr dirty="0" sz="800" spc="-9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2008]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647122" y="10243859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2</a:t>
            </a:r>
            <a:r>
              <a:rPr dirty="0" sz="600" spc="15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3251" y="664519"/>
            <a:ext cx="320802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Concept, </a:t>
            </a:r>
            <a:r>
              <a:rPr dirty="0" sz="1650" spc="-15">
                <a:solidFill>
                  <a:srgbClr val="0000FF"/>
                </a:solidFill>
                <a:latin typeface="Arial Black"/>
                <a:cs typeface="Arial Black"/>
              </a:rPr>
              <a:t>Indicator,</a:t>
            </a:r>
            <a:r>
              <a:rPr dirty="0" sz="1650" spc="-12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Variable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762" y="1585821"/>
            <a:ext cx="5264785" cy="2310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95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Concepts </a:t>
            </a:r>
            <a:r>
              <a:rPr dirty="0" sz="1250" spc="-5" b="1">
                <a:latin typeface="Arial"/>
                <a:cs typeface="Arial"/>
              </a:rPr>
              <a:t>are mental images or</a:t>
            </a:r>
            <a:r>
              <a:rPr dirty="0" sz="1250" spc="-13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perceptions</a:t>
            </a:r>
            <a:endParaRPr sz="1250">
              <a:latin typeface="Arial"/>
              <a:cs typeface="Arial"/>
            </a:endParaRPr>
          </a:p>
          <a:p>
            <a:pPr algn="ctr" marL="90170">
              <a:lnSpc>
                <a:spcPts val="1495"/>
              </a:lnSpc>
            </a:pPr>
            <a:r>
              <a:rPr dirty="0" sz="1250" spc="-5" b="1">
                <a:latin typeface="Arial"/>
                <a:cs typeface="Arial"/>
              </a:rPr>
              <a:t>-&gt; their meanings </a:t>
            </a:r>
            <a:r>
              <a:rPr dirty="0" sz="1250" spc="-10" b="1">
                <a:latin typeface="Arial"/>
                <a:cs typeface="Arial"/>
              </a:rPr>
              <a:t>vary from </a:t>
            </a:r>
            <a:r>
              <a:rPr dirty="0" sz="1250" spc="-5" b="1">
                <a:latin typeface="Arial"/>
                <a:cs typeface="Arial"/>
              </a:rPr>
              <a:t>individual to</a:t>
            </a:r>
            <a:r>
              <a:rPr dirty="0" sz="1250" spc="-7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individual.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50">
              <a:latin typeface="Times New Roman"/>
              <a:cs typeface="Times New Roman"/>
            </a:endParaRPr>
          </a:p>
          <a:p>
            <a:pPr marR="509270">
              <a:lnSpc>
                <a:spcPct val="100000"/>
              </a:lnSpc>
            </a:pP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Variables </a:t>
            </a:r>
            <a:r>
              <a:rPr dirty="0" sz="1250" spc="-5" b="1">
                <a:latin typeface="Arial"/>
                <a:cs typeface="Arial"/>
              </a:rPr>
              <a:t>or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indicators </a:t>
            </a:r>
            <a:r>
              <a:rPr dirty="0" sz="1250" spc="-5" b="1">
                <a:latin typeface="Arial"/>
                <a:cs typeface="Arial"/>
              </a:rPr>
              <a:t>are measurable </a:t>
            </a:r>
            <a:r>
              <a:rPr dirty="0" sz="1250" b="1">
                <a:latin typeface="Arial"/>
                <a:cs typeface="Arial"/>
              </a:rPr>
              <a:t>(with </a:t>
            </a:r>
            <a:r>
              <a:rPr dirty="0" sz="1250" spc="-20" b="1">
                <a:latin typeface="Arial"/>
                <a:cs typeface="Arial"/>
              </a:rPr>
              <a:t>varying </a:t>
            </a:r>
            <a:r>
              <a:rPr dirty="0" sz="1250" spc="-5" b="1">
                <a:latin typeface="Arial"/>
                <a:cs typeface="Arial"/>
              </a:rPr>
              <a:t>degrees of  </a:t>
            </a:r>
            <a:r>
              <a:rPr dirty="0" sz="1250" spc="-10" b="1">
                <a:latin typeface="Arial"/>
                <a:cs typeface="Arial"/>
              </a:rPr>
              <a:t>accuracy).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Measurability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is the main difference </a:t>
            </a:r>
            <a:r>
              <a:rPr dirty="0" sz="1250" b="1">
                <a:solidFill>
                  <a:srgbClr val="CC0000"/>
                </a:solidFill>
                <a:latin typeface="Arial"/>
                <a:cs typeface="Arial"/>
              </a:rPr>
              <a:t>between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a concept and a</a:t>
            </a:r>
            <a:r>
              <a:rPr dirty="0" sz="1250" spc="-18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variable.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611505" marR="673100" indent="2540">
              <a:lnSpc>
                <a:spcPct val="100000"/>
              </a:lnSpc>
            </a:pPr>
            <a:r>
              <a:rPr dirty="0" sz="1250" spc="-5" b="1">
                <a:latin typeface="Arial"/>
                <a:cs typeface="Arial"/>
              </a:rPr>
              <a:t>In order to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assess research results </a:t>
            </a:r>
            <a:r>
              <a:rPr dirty="0" sz="1250" spc="-5" b="1">
                <a:latin typeface="Arial"/>
                <a:cs typeface="Arial"/>
              </a:rPr>
              <a:t>it is important</a:t>
            </a:r>
            <a:r>
              <a:rPr dirty="0" sz="1250" spc="-13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for  </a:t>
            </a:r>
            <a:r>
              <a:rPr dirty="0" sz="1250" spc="-5" b="1">
                <a:latin typeface="Arial"/>
                <a:cs typeface="Arial"/>
              </a:rPr>
              <a:t>the concepts to be converted into variables or  indicators as they can be subjected to</a:t>
            </a:r>
            <a:r>
              <a:rPr dirty="0" sz="1250" spc="-10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measurement.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026" y="4226886"/>
            <a:ext cx="5370830" cy="824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1700">
              <a:lnSpc>
                <a:spcPct val="100000"/>
              </a:lnSpc>
            </a:pPr>
            <a:r>
              <a:rPr dirty="0" sz="1100" b="1" i="1">
                <a:latin typeface="Arial"/>
                <a:cs typeface="Arial"/>
              </a:rPr>
              <a:t>Operationalisation </a:t>
            </a:r>
            <a:r>
              <a:rPr dirty="0" sz="1100" b="1">
                <a:latin typeface="Arial"/>
                <a:cs typeface="Arial"/>
              </a:rPr>
              <a:t>of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concept =&gt; </a:t>
            </a:r>
            <a:r>
              <a:rPr dirty="0" sz="1100" spc="5" b="1">
                <a:latin typeface="Arial"/>
                <a:cs typeface="Arial"/>
              </a:rPr>
              <a:t>how it will be</a:t>
            </a:r>
            <a:r>
              <a:rPr dirty="0" sz="1100" spc="-10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measured.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1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dirty="0" sz="950" spc="-5" i="1">
                <a:latin typeface="Arial"/>
                <a:cs typeface="Arial"/>
              </a:rPr>
              <a:t>[Kumar</a:t>
            </a:r>
            <a:r>
              <a:rPr dirty="0" sz="950" spc="-4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2005]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050">
              <a:latin typeface="Times New Roman"/>
              <a:cs typeface="Times New Roman"/>
            </a:endParaRPr>
          </a:p>
          <a:p>
            <a:pPr marL="1804035"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3.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SCIENTIFIC</a:t>
            </a:r>
            <a:r>
              <a:rPr dirty="0" sz="1650" spc="-7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RESEARCH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726" y="3411176"/>
            <a:ext cx="100393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>
                <a:latin typeface="Arial"/>
                <a:cs typeface="Arial"/>
              </a:rPr>
              <a:t>(384 </a:t>
            </a:r>
            <a:r>
              <a:rPr dirty="0" sz="950" spc="5">
                <a:latin typeface="Arial"/>
                <a:cs typeface="Arial"/>
              </a:rPr>
              <a:t>BC </a:t>
            </a:r>
            <a:r>
              <a:rPr dirty="0" sz="950">
                <a:latin typeface="Arial"/>
                <a:cs typeface="Arial"/>
              </a:rPr>
              <a:t>- 322</a:t>
            </a:r>
            <a:r>
              <a:rPr dirty="0" sz="950" spc="-65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BC)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355" y="664519"/>
            <a:ext cx="5316855" cy="2430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0545"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Brief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history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landmarks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Aristotle</a:t>
            </a:r>
            <a:endParaRPr sz="1250">
              <a:latin typeface="Arial"/>
              <a:cs typeface="Arial"/>
            </a:endParaRPr>
          </a:p>
          <a:p>
            <a:pPr marL="1261110" marR="45720">
              <a:lnSpc>
                <a:spcPct val="100000"/>
              </a:lnSpc>
              <a:spcBef>
                <a:spcPts val="915"/>
              </a:spcBef>
            </a:pPr>
            <a:r>
              <a:rPr dirty="0" sz="1100">
                <a:latin typeface="Arial"/>
                <a:cs typeface="Arial"/>
              </a:rPr>
              <a:t>Aristotle, </a:t>
            </a:r>
            <a:r>
              <a:rPr dirty="0" sz="1100" spc="5">
                <a:latin typeface="Arial"/>
                <a:cs typeface="Arial"/>
              </a:rPr>
              <a:t>more </a:t>
            </a:r>
            <a:r>
              <a:rPr dirty="0" sz="1100">
                <a:latin typeface="Arial"/>
                <a:cs typeface="Arial"/>
              </a:rPr>
              <a:t>than any other </a:t>
            </a:r>
            <a:r>
              <a:rPr dirty="0" sz="1100" spc="-10">
                <a:latin typeface="Arial"/>
                <a:cs typeface="Arial"/>
              </a:rPr>
              <a:t>thinker, </a:t>
            </a:r>
            <a:r>
              <a:rPr dirty="0" sz="1100">
                <a:latin typeface="Arial"/>
                <a:cs typeface="Arial"/>
              </a:rPr>
              <a:t>determined the orientation  </a:t>
            </a:r>
            <a:r>
              <a:rPr dirty="0" sz="1100">
                <a:latin typeface="Arial"/>
                <a:cs typeface="Arial"/>
              </a:rPr>
              <a:t>and the content of </a:t>
            </a:r>
            <a:r>
              <a:rPr dirty="0" sz="1100" spc="5">
                <a:latin typeface="Arial"/>
                <a:cs typeface="Arial"/>
              </a:rPr>
              <a:t>Western </a:t>
            </a:r>
            <a:r>
              <a:rPr dirty="0" sz="1100">
                <a:latin typeface="Arial"/>
                <a:cs typeface="Arial"/>
              </a:rPr>
              <a:t>intellectual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history.</a:t>
            </a:r>
            <a:endParaRPr sz="1100">
              <a:latin typeface="Arial"/>
              <a:cs typeface="Arial"/>
            </a:endParaRPr>
          </a:p>
          <a:p>
            <a:pPr marL="126111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He </a:t>
            </a:r>
            <a:r>
              <a:rPr dirty="0" sz="1100" spc="-5">
                <a:latin typeface="Arial"/>
                <a:cs typeface="Arial"/>
              </a:rPr>
              <a:t>was </a:t>
            </a:r>
            <a:r>
              <a:rPr dirty="0" sz="1100">
                <a:latin typeface="Arial"/>
                <a:cs typeface="Arial"/>
              </a:rPr>
              <a:t>the author of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philosophical and scientific system that  </a:t>
            </a:r>
            <a:r>
              <a:rPr dirty="0" sz="1100">
                <a:latin typeface="Arial"/>
                <a:cs typeface="Arial"/>
              </a:rPr>
              <a:t>through the centuries </a:t>
            </a:r>
            <a:r>
              <a:rPr dirty="0" sz="1100" spc="5">
                <a:latin typeface="Arial"/>
                <a:cs typeface="Arial"/>
              </a:rPr>
              <a:t>became </a:t>
            </a:r>
            <a:r>
              <a:rPr dirty="0" sz="1100">
                <a:latin typeface="Arial"/>
                <a:cs typeface="Arial"/>
              </a:rPr>
              <a:t>the support and vehicle for both  </a:t>
            </a:r>
            <a:r>
              <a:rPr dirty="0" sz="1100">
                <a:latin typeface="Arial"/>
                <a:cs typeface="Arial"/>
              </a:rPr>
              <a:t>medieval Christian and </a:t>
            </a:r>
            <a:r>
              <a:rPr dirty="0" sz="1100" spc="5">
                <a:latin typeface="Arial"/>
                <a:cs typeface="Arial"/>
              </a:rPr>
              <a:t>Islamic </a:t>
            </a:r>
            <a:r>
              <a:rPr dirty="0" sz="1100">
                <a:latin typeface="Arial"/>
                <a:cs typeface="Arial"/>
              </a:rPr>
              <a:t>scholastic thought: until the end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>
                <a:latin typeface="Arial"/>
                <a:cs typeface="Arial"/>
              </a:rPr>
              <a:t>the 17th </a:t>
            </a:r>
            <a:r>
              <a:rPr dirty="0" sz="1100" spc="-10">
                <a:latin typeface="Arial"/>
                <a:cs typeface="Arial"/>
              </a:rPr>
              <a:t>century, </a:t>
            </a:r>
            <a:r>
              <a:rPr dirty="0" sz="1100" spc="5">
                <a:latin typeface="Arial"/>
                <a:cs typeface="Arial"/>
              </a:rPr>
              <a:t>Western </a:t>
            </a:r>
            <a:r>
              <a:rPr dirty="0" sz="1100">
                <a:latin typeface="Arial"/>
                <a:cs typeface="Arial"/>
              </a:rPr>
              <a:t>culture </a:t>
            </a:r>
            <a:r>
              <a:rPr dirty="0" sz="1100" spc="-5">
                <a:latin typeface="Arial"/>
                <a:cs typeface="Arial"/>
              </a:rPr>
              <a:t>was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Aristotelian.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1261110" marR="431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Aristotle and his contemporaries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believed that all problems could 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be solved by thinking about</a:t>
            </a:r>
            <a:r>
              <a:rPr dirty="0" sz="1100" spc="-1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CC0000"/>
                </a:solidFill>
                <a:latin typeface="Arial"/>
                <a:cs typeface="Arial"/>
              </a:rPr>
              <a:t>them</a:t>
            </a:r>
            <a:r>
              <a:rPr dirty="0" sz="1100" spc="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3944" y="3259676"/>
            <a:ext cx="4046220" cy="1370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5">
                <a:latin typeface="Arial"/>
                <a:cs typeface="Arial"/>
              </a:rPr>
              <a:t>Sometimes </a:t>
            </a:r>
            <a:r>
              <a:rPr dirty="0" sz="1100">
                <a:latin typeface="Arial"/>
                <a:cs typeface="Arial"/>
              </a:rPr>
              <a:t>this </a:t>
            </a:r>
            <a:r>
              <a:rPr dirty="0" sz="1100" spc="-5">
                <a:latin typeface="Arial"/>
                <a:cs typeface="Arial"/>
              </a:rPr>
              <a:t>worked, </a:t>
            </a:r>
            <a:r>
              <a:rPr dirty="0" sz="1100">
                <a:latin typeface="Arial"/>
                <a:cs typeface="Arial"/>
              </a:rPr>
              <a:t>other </a:t>
            </a:r>
            <a:r>
              <a:rPr dirty="0" sz="1100" spc="5">
                <a:latin typeface="Arial"/>
                <a:cs typeface="Arial"/>
              </a:rPr>
              <a:t>times </a:t>
            </a:r>
            <a:r>
              <a:rPr dirty="0" sz="1100">
                <a:latin typeface="Arial"/>
                <a:cs typeface="Arial"/>
              </a:rPr>
              <a:t>it did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For example, Aristotle thought that </a:t>
            </a:r>
            <a:r>
              <a:rPr dirty="0" sz="1100" spc="-5">
                <a:latin typeface="Arial"/>
                <a:cs typeface="Arial"/>
              </a:rPr>
              <a:t>heavy </a:t>
            </a:r>
            <a:r>
              <a:rPr dirty="0" sz="1100">
                <a:latin typeface="Arial"/>
                <a:cs typeface="Arial"/>
              </a:rPr>
              <a:t>objects </a:t>
            </a:r>
            <a:r>
              <a:rPr dirty="0" sz="1100" spc="-5">
                <a:latin typeface="Arial"/>
                <a:cs typeface="Arial"/>
              </a:rPr>
              <a:t>would </a:t>
            </a:r>
            <a:r>
              <a:rPr dirty="0" sz="1100">
                <a:latin typeface="Arial"/>
                <a:cs typeface="Arial"/>
              </a:rPr>
              <a:t>fall faster  </a:t>
            </a:r>
            <a:r>
              <a:rPr dirty="0" sz="1100">
                <a:latin typeface="Arial"/>
                <a:cs typeface="Arial"/>
              </a:rPr>
              <a:t>than lighter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250">
              <a:latin typeface="Times New Roman"/>
              <a:cs typeface="Times New Roman"/>
            </a:endParaRPr>
          </a:p>
          <a:p>
            <a:pPr marR="2418080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What </a:t>
            </a:r>
            <a:r>
              <a:rPr dirty="0" sz="1100">
                <a:latin typeface="Arial"/>
                <a:cs typeface="Arial"/>
              </a:rPr>
              <a:t>did Aristotle not do? 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He </a:t>
            </a:r>
            <a:r>
              <a:rPr dirty="0" sz="1100" spc="-5">
                <a:solidFill>
                  <a:srgbClr val="CC0000"/>
                </a:solidFill>
                <a:latin typeface="Arial"/>
                <a:cs typeface="Arial"/>
              </a:rPr>
              <a:t>never </a:t>
            </a:r>
            <a:r>
              <a:rPr dirty="0" sz="1100" spc="5">
                <a:solidFill>
                  <a:srgbClr val="CC0000"/>
                </a:solidFill>
                <a:latin typeface="Arial"/>
                <a:cs typeface="Arial"/>
              </a:rPr>
              <a:t>tested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his</a:t>
            </a:r>
            <a:r>
              <a:rPr dirty="0" sz="1100" spc="-10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ideas!</a:t>
            </a:r>
            <a:endParaRPr sz="1100">
              <a:latin typeface="Arial"/>
              <a:cs typeface="Arial"/>
            </a:endParaRPr>
          </a:p>
          <a:p>
            <a:pPr marR="41465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world would </a:t>
            </a:r>
            <a:r>
              <a:rPr dirty="0" sz="1100">
                <a:latin typeface="Arial"/>
                <a:cs typeface="Arial"/>
              </a:rPr>
              <a:t>have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wait </a:t>
            </a:r>
            <a:r>
              <a:rPr dirty="0" sz="1100" spc="5">
                <a:latin typeface="Arial"/>
                <a:cs typeface="Arial"/>
              </a:rPr>
              <a:t>almost </a:t>
            </a:r>
            <a:r>
              <a:rPr dirty="0" sz="1100">
                <a:latin typeface="Arial"/>
                <a:cs typeface="Arial"/>
              </a:rPr>
              <a:t>2000 </a:t>
            </a:r>
            <a:r>
              <a:rPr dirty="0" sz="1100" spc="-5">
                <a:latin typeface="Arial"/>
                <a:cs typeface="Arial"/>
              </a:rPr>
              <a:t>years </a:t>
            </a:r>
            <a:r>
              <a:rPr dirty="0" sz="1100">
                <a:latin typeface="Arial"/>
                <a:cs typeface="Arial"/>
              </a:rPr>
              <a:t>for that </a:t>
            </a:r>
            <a:r>
              <a:rPr dirty="0" sz="1100" spc="5">
                <a:latin typeface="Arial"/>
                <a:cs typeface="Arial"/>
              </a:rPr>
              <a:t>to  </a:t>
            </a:r>
            <a:r>
              <a:rPr dirty="0" sz="1100">
                <a:latin typeface="Arial"/>
                <a:cs typeface="Arial"/>
              </a:rPr>
              <a:t>happen.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9566" y="1588978"/>
            <a:ext cx="1333085" cy="1734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98293" y="8509227"/>
            <a:ext cx="86106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(1564-1642</a:t>
            </a:r>
            <a:r>
              <a:rPr dirty="0" sz="950" spc="-70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AD)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2042" y="6004366"/>
            <a:ext cx="5464175" cy="2065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0725"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Brief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history landmarks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Galileo</a:t>
            </a:r>
            <a:r>
              <a:rPr dirty="0" sz="1250" spc="-114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Galilei</a:t>
            </a:r>
            <a:endParaRPr sz="1250">
              <a:latin typeface="Arial"/>
              <a:cs typeface="Arial"/>
            </a:endParaRPr>
          </a:p>
          <a:p>
            <a:pPr marL="1557655">
              <a:lnSpc>
                <a:spcPct val="100000"/>
              </a:lnSpc>
              <a:spcBef>
                <a:spcPts val="665"/>
              </a:spcBef>
            </a:pPr>
            <a:r>
              <a:rPr dirty="0" sz="1250" spc="-5">
                <a:latin typeface="Arial"/>
                <a:cs typeface="Arial"/>
              </a:rPr>
              <a:t>Often considered the first true</a:t>
            </a:r>
            <a:r>
              <a:rPr dirty="0" sz="1250" spc="-1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scientist.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50">
              <a:latin typeface="Times New Roman"/>
              <a:cs typeface="Times New Roman"/>
            </a:endParaRPr>
          </a:p>
          <a:p>
            <a:pPr marL="1557655">
              <a:lnSpc>
                <a:spcPts val="1495"/>
              </a:lnSpc>
            </a:pPr>
            <a:r>
              <a:rPr dirty="0" sz="1250" spc="5">
                <a:latin typeface="Arial"/>
                <a:cs typeface="Arial"/>
              </a:rPr>
              <a:t>Why?</a:t>
            </a:r>
            <a:endParaRPr sz="1250">
              <a:latin typeface="Arial"/>
              <a:cs typeface="Arial"/>
            </a:endParaRPr>
          </a:p>
          <a:p>
            <a:pPr marL="1557655">
              <a:lnSpc>
                <a:spcPts val="1495"/>
              </a:lnSpc>
            </a:pPr>
            <a:r>
              <a:rPr dirty="0" sz="1250" spc="-5">
                <a:latin typeface="Arial"/>
                <a:cs typeface="Arial"/>
              </a:rPr>
              <a:t>Because </a:t>
            </a:r>
            <a:r>
              <a:rPr dirty="0" sz="1250" spc="-5">
                <a:solidFill>
                  <a:srgbClr val="0000FF"/>
                </a:solidFill>
                <a:latin typeface="Arial"/>
                <a:cs typeface="Arial"/>
              </a:rPr>
              <a:t>he </a:t>
            </a:r>
            <a:r>
              <a:rPr dirty="0" sz="1250">
                <a:latin typeface="Arial"/>
                <a:cs typeface="Arial"/>
              </a:rPr>
              <a:t>actually </a:t>
            </a:r>
            <a:r>
              <a:rPr dirty="0" sz="1250" spc="-5">
                <a:solidFill>
                  <a:srgbClr val="0000FF"/>
                </a:solidFill>
                <a:latin typeface="Arial"/>
                <a:cs typeface="Arial"/>
              </a:rPr>
              <a:t>did the experiment</a:t>
            </a:r>
            <a:r>
              <a:rPr dirty="0" sz="1250" spc="-1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!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000">
              <a:latin typeface="Times New Roman"/>
              <a:cs typeface="Times New Roman"/>
            </a:endParaRPr>
          </a:p>
          <a:p>
            <a:pPr marL="155765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Aristotle thought that </a:t>
            </a:r>
            <a:r>
              <a:rPr dirty="0" sz="1100" spc="-5">
                <a:latin typeface="Arial"/>
                <a:cs typeface="Arial"/>
              </a:rPr>
              <a:t>heavy </a:t>
            </a:r>
            <a:r>
              <a:rPr dirty="0" sz="1100">
                <a:latin typeface="Arial"/>
                <a:cs typeface="Arial"/>
              </a:rPr>
              <a:t>objects fall faster than lighter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0105" y="8233661"/>
            <a:ext cx="4054475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5">
                <a:latin typeface="Arial"/>
                <a:cs typeface="Arial"/>
              </a:rPr>
              <a:t>So </a:t>
            </a:r>
            <a:r>
              <a:rPr dirty="0" sz="1100">
                <a:latin typeface="Arial"/>
                <a:cs typeface="Arial"/>
              </a:rPr>
              <a:t>Galileo asked, </a:t>
            </a:r>
            <a:r>
              <a:rPr dirty="0" sz="1100" spc="-5">
                <a:latin typeface="Arial"/>
                <a:cs typeface="Arial"/>
              </a:rPr>
              <a:t>“How </a:t>
            </a:r>
            <a:r>
              <a:rPr dirty="0" sz="1100" spc="5">
                <a:latin typeface="Arial"/>
                <a:cs typeface="Arial"/>
              </a:rPr>
              <a:t>much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faster?”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He sent students up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the top of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building and had them </a:t>
            </a:r>
            <a:r>
              <a:rPr dirty="0" sz="1100" spc="-5">
                <a:latin typeface="Arial"/>
                <a:cs typeface="Arial"/>
              </a:rPr>
              <a:t>drop </a:t>
            </a:r>
            <a:r>
              <a:rPr dirty="0" sz="1100" spc="5">
                <a:latin typeface="Arial"/>
                <a:cs typeface="Arial"/>
              </a:rPr>
              <a:t>a  </a:t>
            </a:r>
            <a:r>
              <a:rPr dirty="0" sz="1100" spc="-5">
                <a:latin typeface="Arial"/>
                <a:cs typeface="Arial"/>
              </a:rPr>
              <a:t>heavy </a:t>
            </a:r>
            <a:r>
              <a:rPr dirty="0" sz="1100">
                <a:latin typeface="Arial"/>
                <a:cs typeface="Arial"/>
              </a:rPr>
              <a:t>ball and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lighter one </a:t>
            </a:r>
            <a:r>
              <a:rPr dirty="0" sz="1100" spc="-5">
                <a:latin typeface="Arial"/>
                <a:cs typeface="Arial"/>
              </a:rPr>
              <a:t>off </a:t>
            </a:r>
            <a:r>
              <a:rPr dirty="0" sz="1100">
                <a:latin typeface="Arial"/>
                <a:cs typeface="Arial"/>
              </a:rPr>
              <a:t>at the </a:t>
            </a:r>
            <a:r>
              <a:rPr dirty="0" sz="1100" spc="5">
                <a:latin typeface="Arial"/>
                <a:cs typeface="Arial"/>
              </a:rPr>
              <a:t>same time. </a:t>
            </a:r>
            <a:r>
              <a:rPr dirty="0" sz="1100">
                <a:latin typeface="Arial"/>
                <a:cs typeface="Arial"/>
              </a:rPr>
              <a:t>He had other  </a:t>
            </a:r>
            <a:r>
              <a:rPr dirty="0" sz="1100">
                <a:latin typeface="Arial"/>
                <a:cs typeface="Arial"/>
              </a:rPr>
              <a:t>students </a:t>
            </a:r>
            <a:r>
              <a:rPr dirty="0" sz="1100" spc="-5">
                <a:latin typeface="Arial"/>
                <a:cs typeface="Arial"/>
              </a:rPr>
              <a:t>waiting </a:t>
            </a:r>
            <a:r>
              <a:rPr dirty="0" sz="1100">
                <a:latin typeface="Arial"/>
                <a:cs typeface="Arial"/>
              </a:rPr>
              <a:t>below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measure the difference in </a:t>
            </a:r>
            <a:r>
              <a:rPr dirty="0" sz="1100" spc="5">
                <a:latin typeface="Arial"/>
                <a:cs typeface="Arial"/>
              </a:rPr>
              <a:t>time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between 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two </a:t>
            </a:r>
            <a:r>
              <a:rPr dirty="0" sz="1100">
                <a:latin typeface="Arial"/>
                <a:cs typeface="Arial"/>
              </a:rPr>
              <a:t>hitting 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ground.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0105" y="9263957"/>
            <a:ext cx="4067175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Much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everyone’s </a:t>
            </a:r>
            <a:r>
              <a:rPr dirty="0" sz="1100">
                <a:latin typeface="Arial"/>
                <a:cs typeface="Arial"/>
              </a:rPr>
              <a:t>surprise both balls hit the </a:t>
            </a:r>
            <a:r>
              <a:rPr dirty="0" sz="1100" spc="-5">
                <a:latin typeface="Arial"/>
                <a:cs typeface="Arial"/>
              </a:rPr>
              <a:t>ground </a:t>
            </a:r>
            <a:r>
              <a:rPr dirty="0" sz="1100">
                <a:latin typeface="Arial"/>
                <a:cs typeface="Arial"/>
              </a:rPr>
              <a:t>at about the  </a:t>
            </a:r>
            <a:r>
              <a:rPr dirty="0" sz="1100" spc="5">
                <a:latin typeface="Arial"/>
                <a:cs typeface="Arial"/>
              </a:rPr>
              <a:t>same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time!</a:t>
            </a:r>
            <a:endParaRPr sz="1100">
              <a:latin typeface="Arial"/>
              <a:cs typeface="Arial"/>
            </a:endParaRPr>
          </a:p>
          <a:p>
            <a:pPr marR="1968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This </a:t>
            </a:r>
            <a:r>
              <a:rPr dirty="0" sz="1100" spc="-5">
                <a:latin typeface="Arial"/>
                <a:cs typeface="Arial"/>
              </a:rPr>
              <a:t>shows </a:t>
            </a:r>
            <a:r>
              <a:rPr dirty="0" sz="1100">
                <a:latin typeface="Arial"/>
                <a:cs typeface="Arial"/>
              </a:rPr>
              <a:t>that it is </a:t>
            </a:r>
            <a:r>
              <a:rPr dirty="0" sz="1100" spc="5">
                <a:latin typeface="Arial"/>
                <a:cs typeface="Arial"/>
              </a:rPr>
              <a:t>much </a:t>
            </a:r>
            <a:r>
              <a:rPr dirty="0" sz="1100" spc="-5">
                <a:latin typeface="Arial"/>
                <a:cs typeface="Arial"/>
              </a:rPr>
              <a:t>preferred </a:t>
            </a:r>
            <a:r>
              <a:rPr dirty="0" sz="1100" spc="5">
                <a:latin typeface="Arial"/>
                <a:cs typeface="Arial"/>
              </a:rPr>
              <a:t>to test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>
                <a:latin typeface="Arial"/>
                <a:cs typeface="Arial"/>
              </a:rPr>
              <a:t>ideas rather than  </a:t>
            </a:r>
            <a:r>
              <a:rPr dirty="0" sz="1100">
                <a:latin typeface="Arial"/>
                <a:cs typeface="Arial"/>
              </a:rPr>
              <a:t>merely think about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them.</a:t>
            </a:r>
            <a:endParaRPr sz="1100">
              <a:latin typeface="Arial"/>
              <a:cs typeface="Arial"/>
            </a:endParaRPr>
          </a:p>
          <a:p>
            <a:pPr marL="1849755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.... Simulation </a:t>
            </a:r>
            <a:r>
              <a:rPr dirty="0" sz="1100">
                <a:latin typeface="Arial"/>
                <a:cs typeface="Arial"/>
              </a:rPr>
              <a:t>is not enough either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8591" y="6800567"/>
            <a:ext cx="1412985" cy="1595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4484" y="8709779"/>
            <a:ext cx="1623252" cy="1562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3251" y="664519"/>
            <a:ext cx="299275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Brief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history landmarks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529" y="1238884"/>
            <a:ext cx="1122680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Ibn</a:t>
            </a:r>
            <a:r>
              <a:rPr dirty="0" sz="1250" spc="-1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al-Haytham</a:t>
            </a:r>
            <a:endParaRPr sz="12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5"/>
              </a:spcBef>
            </a:pPr>
            <a:r>
              <a:rPr dirty="0" sz="950" spc="5" b="1">
                <a:latin typeface="Arial"/>
                <a:cs typeface="Arial"/>
              </a:rPr>
              <a:t>(</a:t>
            </a:r>
            <a:r>
              <a:rPr dirty="0" sz="800" spc="5" b="1">
                <a:latin typeface="Arial"/>
                <a:cs typeface="Arial"/>
              </a:rPr>
              <a:t>Alhacen </a:t>
            </a:r>
            <a:r>
              <a:rPr dirty="0" sz="800" spc="15" b="1">
                <a:latin typeface="Arial"/>
                <a:cs typeface="Arial"/>
              </a:rPr>
              <a:t>or</a:t>
            </a:r>
            <a:r>
              <a:rPr dirty="0" sz="800" spc="-55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Alhazen)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7266" y="3657200"/>
            <a:ext cx="86741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b="1">
                <a:latin typeface="Arial"/>
                <a:cs typeface="Arial"/>
              </a:rPr>
              <a:t>(965 - 1039</a:t>
            </a:r>
            <a:r>
              <a:rPr dirty="0" sz="950" spc="-10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AD)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6418" y="1470169"/>
            <a:ext cx="3843020" cy="1871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Perhaps not so </a:t>
            </a:r>
            <a:r>
              <a:rPr dirty="0" sz="1250" spc="-10">
                <a:latin typeface="Arial"/>
                <a:cs typeface="Arial"/>
              </a:rPr>
              <a:t>known </a:t>
            </a:r>
            <a:r>
              <a:rPr dirty="0" sz="1250" spc="-5">
                <a:latin typeface="Arial"/>
                <a:cs typeface="Arial"/>
              </a:rPr>
              <a:t>in the </a:t>
            </a:r>
            <a:r>
              <a:rPr dirty="0" sz="1250">
                <a:latin typeface="Arial"/>
                <a:cs typeface="Arial"/>
              </a:rPr>
              <a:t>West</a:t>
            </a:r>
            <a:r>
              <a:rPr dirty="0" sz="1250" spc="-13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....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0160" marR="778510">
              <a:lnSpc>
                <a:spcPct val="100000"/>
              </a:lnSpc>
            </a:pPr>
            <a:r>
              <a:rPr dirty="0" sz="1350" spc="15">
                <a:latin typeface="Arial"/>
                <a:cs typeface="Arial"/>
              </a:rPr>
              <a:t>He </a:t>
            </a:r>
            <a:r>
              <a:rPr dirty="0" sz="1250" spc="-5">
                <a:latin typeface="Arial"/>
                <a:cs typeface="Arial"/>
              </a:rPr>
              <a:t>is considered the </a:t>
            </a:r>
            <a:r>
              <a:rPr dirty="0" sz="1250">
                <a:solidFill>
                  <a:srgbClr val="0000FF"/>
                </a:solidFill>
                <a:latin typeface="Arial"/>
                <a:cs typeface="Arial"/>
              </a:rPr>
              <a:t>pioneer </a:t>
            </a:r>
            <a:r>
              <a:rPr dirty="0" sz="1250" spc="-5">
                <a:solidFill>
                  <a:srgbClr val="0000FF"/>
                </a:solidFill>
                <a:latin typeface="Arial"/>
                <a:cs typeface="Arial"/>
              </a:rPr>
              <a:t>of the</a:t>
            </a:r>
            <a:r>
              <a:rPr dirty="0" sz="1250" spc="-1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>
                <a:solidFill>
                  <a:srgbClr val="0000FF"/>
                </a:solidFill>
                <a:latin typeface="Arial"/>
                <a:cs typeface="Arial"/>
              </a:rPr>
              <a:t>modern  </a:t>
            </a:r>
            <a:r>
              <a:rPr dirty="0" sz="1250">
                <a:solidFill>
                  <a:srgbClr val="0000FF"/>
                </a:solidFill>
                <a:latin typeface="Arial"/>
                <a:cs typeface="Arial"/>
              </a:rPr>
              <a:t>scientific </a:t>
            </a:r>
            <a:r>
              <a:rPr dirty="0" sz="1250" spc="-5">
                <a:solidFill>
                  <a:srgbClr val="0000FF"/>
                </a:solidFill>
                <a:latin typeface="Arial"/>
                <a:cs typeface="Arial"/>
              </a:rPr>
              <a:t>method </a:t>
            </a:r>
            <a:r>
              <a:rPr dirty="0" sz="1250" spc="-5">
                <a:latin typeface="Arial"/>
                <a:cs typeface="Arial"/>
              </a:rPr>
              <a:t>and the </a:t>
            </a:r>
            <a:r>
              <a:rPr dirty="0" sz="1250">
                <a:latin typeface="Arial"/>
                <a:cs typeface="Arial"/>
              </a:rPr>
              <a:t>originator </a:t>
            </a:r>
            <a:r>
              <a:rPr dirty="0" sz="1250" spc="-5">
                <a:latin typeface="Arial"/>
                <a:cs typeface="Arial"/>
              </a:rPr>
              <a:t>of the  </a:t>
            </a:r>
            <a:r>
              <a:rPr dirty="0" sz="1250" spc="-5">
                <a:latin typeface="Arial"/>
                <a:cs typeface="Arial"/>
              </a:rPr>
              <a:t>experimental nature of physics and</a:t>
            </a:r>
            <a:r>
              <a:rPr dirty="0" sz="1250" spc="-1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science</a:t>
            </a:r>
            <a:endParaRPr sz="1250">
              <a:latin typeface="Arial"/>
              <a:cs typeface="Arial"/>
            </a:endParaRPr>
          </a:p>
          <a:p>
            <a:pPr marL="1541145">
              <a:lnSpc>
                <a:spcPts val="1490"/>
              </a:lnSpc>
            </a:pPr>
            <a:r>
              <a:rPr dirty="0" sz="1250" spc="-5">
                <a:solidFill>
                  <a:srgbClr val="CC0000"/>
                </a:solidFill>
                <a:latin typeface="Arial"/>
                <a:cs typeface="Arial"/>
              </a:rPr>
              <a:t>... long before</a:t>
            </a:r>
            <a:r>
              <a:rPr dirty="0" sz="1250" spc="-8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250" spc="-5">
                <a:solidFill>
                  <a:srgbClr val="CC0000"/>
                </a:solidFill>
                <a:latin typeface="Arial"/>
                <a:cs typeface="Arial"/>
              </a:rPr>
              <a:t>Galileo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He </a:t>
            </a:r>
            <a:r>
              <a:rPr dirty="0" sz="1100" spc="5">
                <a:latin typeface="Arial"/>
                <a:cs typeface="Arial"/>
              </a:rPr>
              <a:t>made </a:t>
            </a:r>
            <a:r>
              <a:rPr dirty="0" sz="1100">
                <a:latin typeface="Arial"/>
                <a:cs typeface="Arial"/>
              </a:rPr>
              <a:t>significant improvements in optics, physical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science,  </a:t>
            </a:r>
            <a:r>
              <a:rPr dirty="0" sz="1100">
                <a:latin typeface="Arial"/>
                <a:cs typeface="Arial"/>
              </a:rPr>
              <a:t>and the scientific </a:t>
            </a:r>
            <a:r>
              <a:rPr dirty="0" sz="1100" spc="5">
                <a:latin typeface="Arial"/>
                <a:cs typeface="Arial"/>
              </a:rPr>
              <a:t>method </a:t>
            </a:r>
            <a:r>
              <a:rPr dirty="0" sz="1100" spc="-5">
                <a:latin typeface="Arial"/>
                <a:cs typeface="Arial"/>
              </a:rPr>
              <a:t>which </a:t>
            </a:r>
            <a:r>
              <a:rPr dirty="0" sz="1100">
                <a:latin typeface="Arial"/>
                <a:cs typeface="Arial"/>
              </a:rPr>
              <a:t>influenced the development 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5">
                <a:latin typeface="Arial"/>
                <a:cs typeface="Arial"/>
              </a:rPr>
              <a:t>science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over </a:t>
            </a:r>
            <a:r>
              <a:rPr dirty="0" sz="1100">
                <a:latin typeface="Arial"/>
                <a:cs typeface="Arial"/>
              </a:rPr>
              <a:t>five </a:t>
            </a:r>
            <a:r>
              <a:rPr dirty="0" sz="1100" spc="-5">
                <a:latin typeface="Arial"/>
                <a:cs typeface="Arial"/>
              </a:rPr>
              <a:t>hundred years </a:t>
            </a:r>
            <a:r>
              <a:rPr dirty="0" sz="1100">
                <a:latin typeface="Arial"/>
                <a:cs typeface="Arial"/>
              </a:rPr>
              <a:t>after 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death.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418" y="3505675"/>
            <a:ext cx="3827779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Ibn al-Haytham's </a:t>
            </a:r>
            <a:r>
              <a:rPr dirty="0" sz="1100" spc="-10">
                <a:latin typeface="Arial"/>
                <a:cs typeface="Arial"/>
              </a:rPr>
              <a:t>work </a:t>
            </a:r>
            <a:r>
              <a:rPr dirty="0" sz="1100">
                <a:latin typeface="Arial"/>
                <a:cs typeface="Arial"/>
              </a:rPr>
              <a:t>on optics is credited </a:t>
            </a:r>
            <a:r>
              <a:rPr dirty="0" sz="1100" spc="-5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contributing </a:t>
            </a:r>
            <a:r>
              <a:rPr dirty="0" sz="1100" spc="5">
                <a:latin typeface="Arial"/>
                <a:cs typeface="Arial"/>
              </a:rPr>
              <a:t>a  </a:t>
            </a:r>
            <a:r>
              <a:rPr dirty="0" sz="1100">
                <a:latin typeface="Arial"/>
                <a:cs typeface="Arial"/>
              </a:rPr>
              <a:t>new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emphasis on</a:t>
            </a:r>
            <a:r>
              <a:rPr dirty="0" sz="1100" spc="-1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experiment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6418" y="4081808"/>
            <a:ext cx="3787775" cy="508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Ibn al-Haytham </a:t>
            </a:r>
            <a:r>
              <a:rPr dirty="0" sz="1100" spc="-5">
                <a:latin typeface="Arial"/>
                <a:cs typeface="Arial"/>
              </a:rPr>
              <a:t>proved </a:t>
            </a:r>
            <a:r>
              <a:rPr dirty="0" sz="1100">
                <a:latin typeface="Arial"/>
                <a:cs typeface="Arial"/>
              </a:rPr>
              <a:t>that light travels in straight lines using  </a:t>
            </a:r>
            <a:r>
              <a:rPr dirty="0" sz="1100">
                <a:latin typeface="Arial"/>
                <a:cs typeface="Arial"/>
              </a:rPr>
              <a:t>the scientific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5360" y="1725668"/>
            <a:ext cx="1406679" cy="1814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9270" y="6806865"/>
            <a:ext cx="79901" cy="84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58095" y="8324994"/>
            <a:ext cx="82003" cy="841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9985">
              <a:lnSpc>
                <a:spcPct val="100000"/>
              </a:lnSpc>
              <a:spcBef>
                <a:spcPts val="930"/>
              </a:spcBef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Types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research </a:t>
            </a:r>
            <a:r>
              <a:rPr dirty="0" sz="1300" spc="-30" i="1">
                <a:solidFill>
                  <a:srgbClr val="0000FF"/>
                </a:solidFill>
                <a:latin typeface="Arial Black"/>
                <a:cs typeface="Arial Black"/>
              </a:rPr>
              <a:t>–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Viewpoint </a:t>
            </a:r>
            <a:r>
              <a:rPr dirty="0" sz="1300" spc="-35" i="1">
                <a:solidFill>
                  <a:srgbClr val="0000FF"/>
                </a:solidFill>
                <a:latin typeface="Arial Black"/>
                <a:cs typeface="Arial Black"/>
              </a:rPr>
              <a:t>of</a:t>
            </a:r>
            <a:r>
              <a:rPr dirty="0" sz="1300" spc="145" i="1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application</a:t>
            </a:r>
            <a:endParaRPr sz="1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668020">
              <a:lnSpc>
                <a:spcPct val="100000"/>
              </a:lnSpc>
            </a:pP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Pure,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basic, or fundamental</a:t>
            </a:r>
            <a:r>
              <a:rPr dirty="0" sz="1250" spc="-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endParaRPr sz="1250">
              <a:latin typeface="Arial"/>
              <a:cs typeface="Arial"/>
            </a:endParaRPr>
          </a:p>
          <a:p>
            <a:pPr algn="just" marL="1021715">
              <a:lnSpc>
                <a:spcPct val="100000"/>
              </a:lnSpc>
              <a:spcBef>
                <a:spcPts val="1065"/>
              </a:spcBef>
              <a:buChar char="•"/>
              <a:tabLst>
                <a:tab pos="1108710" algn="l"/>
              </a:tabLst>
            </a:pPr>
            <a:r>
              <a:rPr dirty="0" sz="1100" spc="-5">
                <a:latin typeface="Arial"/>
                <a:cs typeface="Arial"/>
              </a:rPr>
              <a:t>Driven </a:t>
            </a:r>
            <a:r>
              <a:rPr dirty="0" sz="1100">
                <a:latin typeface="Arial"/>
                <a:cs typeface="Arial"/>
              </a:rPr>
              <a:t>by the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scientist’s curiosity </a:t>
            </a:r>
            <a:r>
              <a:rPr dirty="0" sz="1100">
                <a:latin typeface="Arial"/>
                <a:cs typeface="Arial"/>
              </a:rPr>
              <a:t>or interest in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scientific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question.</a:t>
            </a:r>
            <a:endParaRPr sz="1100">
              <a:latin typeface="Arial"/>
              <a:cs typeface="Arial"/>
            </a:endParaRPr>
          </a:p>
          <a:p>
            <a:pPr algn="just" marL="1021715" marR="1078865">
              <a:lnSpc>
                <a:spcPct val="100000"/>
              </a:lnSpc>
              <a:spcBef>
                <a:spcPts val="5"/>
              </a:spcBef>
              <a:buChar char="•"/>
              <a:tabLst>
                <a:tab pos="1108710" algn="l"/>
              </a:tabLst>
            </a:pPr>
            <a:r>
              <a:rPr dirty="0" sz="1100">
                <a:latin typeface="Arial"/>
                <a:cs typeface="Arial"/>
              </a:rPr>
              <a:t>Involves development and testing theories and hypothesis that </a:t>
            </a:r>
            <a:r>
              <a:rPr dirty="0" sz="1100" spc="-5">
                <a:latin typeface="Arial"/>
                <a:cs typeface="Arial"/>
              </a:rPr>
              <a:t>are  </a:t>
            </a:r>
            <a:r>
              <a:rPr dirty="0" sz="1100">
                <a:latin typeface="Arial"/>
                <a:cs typeface="Arial"/>
              </a:rPr>
              <a:t>intellectually challenging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the researcher but </a:t>
            </a:r>
            <a:r>
              <a:rPr dirty="0" sz="1100" spc="5">
                <a:latin typeface="Arial"/>
                <a:cs typeface="Arial"/>
              </a:rPr>
              <a:t>may </a:t>
            </a:r>
            <a:r>
              <a:rPr dirty="0" sz="1100">
                <a:latin typeface="Arial"/>
                <a:cs typeface="Arial"/>
              </a:rPr>
              <a:t>or </a:t>
            </a:r>
            <a:r>
              <a:rPr dirty="0" sz="1100" spc="5">
                <a:latin typeface="Arial"/>
                <a:cs typeface="Arial"/>
              </a:rPr>
              <a:t>may </a:t>
            </a:r>
            <a:r>
              <a:rPr dirty="0" sz="1100">
                <a:latin typeface="Arial"/>
                <a:cs typeface="Arial"/>
              </a:rPr>
              <a:t>not have  </a:t>
            </a:r>
            <a:r>
              <a:rPr dirty="0" sz="1100">
                <a:latin typeface="Arial"/>
                <a:cs typeface="Arial"/>
              </a:rPr>
              <a:t>practical application at the present </a:t>
            </a:r>
            <a:r>
              <a:rPr dirty="0" sz="1100" spc="5">
                <a:latin typeface="Arial"/>
                <a:cs typeface="Arial"/>
              </a:rPr>
              <a:t>time </a:t>
            </a:r>
            <a:r>
              <a:rPr dirty="0" sz="1100">
                <a:latin typeface="Arial"/>
                <a:cs typeface="Arial"/>
              </a:rPr>
              <a:t>or in the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future.</a:t>
            </a:r>
            <a:endParaRPr sz="1100">
              <a:latin typeface="Arial"/>
              <a:cs typeface="Arial"/>
            </a:endParaRPr>
          </a:p>
          <a:p>
            <a:pPr algn="just" marL="1108075" indent="-86360">
              <a:lnSpc>
                <a:spcPct val="100000"/>
              </a:lnSpc>
              <a:spcBef>
                <a:spcPts val="5"/>
              </a:spcBef>
              <a:buChar char="•"/>
              <a:tabLst>
                <a:tab pos="1108710" algn="l"/>
              </a:tabLst>
            </a:pPr>
            <a:r>
              <a:rPr dirty="0" sz="1100">
                <a:latin typeface="Arial"/>
                <a:cs typeface="Arial"/>
              </a:rPr>
              <a:t>...Frequently </a:t>
            </a:r>
            <a:r>
              <a:rPr dirty="0" sz="1100" spc="-5">
                <a:latin typeface="Arial"/>
                <a:cs typeface="Arial"/>
              </a:rPr>
              <a:t>involve very </a:t>
            </a:r>
            <a:r>
              <a:rPr dirty="0" sz="1100">
                <a:latin typeface="Arial"/>
                <a:cs typeface="Arial"/>
              </a:rPr>
              <a:t>abstract and specialized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concepts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758825">
              <a:lnSpc>
                <a:spcPct val="100000"/>
              </a:lnSpc>
            </a:pP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Applied</a:t>
            </a:r>
            <a:r>
              <a:rPr dirty="0" sz="125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057275" marR="1072515">
              <a:lnSpc>
                <a:spcPct val="100000"/>
              </a:lnSpc>
              <a:buChar char="•"/>
              <a:tabLst>
                <a:tab pos="1144270" algn="l"/>
              </a:tabLst>
            </a:pPr>
            <a:r>
              <a:rPr dirty="0" sz="1100">
                <a:latin typeface="Arial"/>
                <a:cs typeface="Arial"/>
              </a:rPr>
              <a:t>Designed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CC0000"/>
                </a:solidFill>
                <a:latin typeface="Arial"/>
                <a:cs typeface="Arial"/>
              </a:rPr>
              <a:t>solve practical problems </a:t>
            </a:r>
            <a:r>
              <a:rPr dirty="0" sz="1100">
                <a:latin typeface="Arial"/>
                <a:cs typeface="Arial"/>
              </a:rPr>
              <a:t>of the </a:t>
            </a:r>
            <a:r>
              <a:rPr dirty="0" sz="1100" spc="-5">
                <a:latin typeface="Arial"/>
                <a:cs typeface="Arial"/>
              </a:rPr>
              <a:t>real world, </a:t>
            </a:r>
            <a:r>
              <a:rPr dirty="0" sz="1100">
                <a:latin typeface="Arial"/>
                <a:cs typeface="Arial"/>
              </a:rPr>
              <a:t>rather than 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acquire </a:t>
            </a:r>
            <a:r>
              <a:rPr dirty="0" sz="1100" spc="-5">
                <a:latin typeface="Arial"/>
                <a:cs typeface="Arial"/>
              </a:rPr>
              <a:t>knowledge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knowledge’s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sake.</a:t>
            </a:r>
            <a:endParaRPr sz="1100">
              <a:latin typeface="Arial"/>
              <a:cs typeface="Arial"/>
            </a:endParaRPr>
          </a:p>
          <a:p>
            <a:pPr marL="1057275" marR="1134745">
              <a:lnSpc>
                <a:spcPct val="100000"/>
              </a:lnSpc>
              <a:spcBef>
                <a:spcPts val="5"/>
              </a:spcBef>
              <a:buChar char="•"/>
              <a:tabLst>
                <a:tab pos="1144270" algn="l"/>
              </a:tabLst>
            </a:pPr>
            <a:r>
              <a:rPr dirty="0" sz="1100">
                <a:latin typeface="Arial"/>
                <a:cs typeface="Arial"/>
              </a:rPr>
              <a:t>Often </a:t>
            </a:r>
            <a:r>
              <a:rPr dirty="0" sz="1100" spc="-5">
                <a:latin typeface="Arial"/>
                <a:cs typeface="Arial"/>
              </a:rPr>
              <a:t>involves </a:t>
            </a:r>
            <a:r>
              <a:rPr dirty="0" sz="1100">
                <a:latin typeface="Arial"/>
                <a:cs typeface="Arial"/>
              </a:rPr>
              <a:t>the use of </a:t>
            </a:r>
            <a:r>
              <a:rPr dirty="0" sz="1100" spc="5">
                <a:latin typeface="Arial"/>
                <a:cs typeface="Arial"/>
              </a:rPr>
              <a:t>some </a:t>
            </a:r>
            <a:r>
              <a:rPr dirty="0" sz="1100">
                <a:latin typeface="Arial"/>
                <a:cs typeface="Arial"/>
              </a:rPr>
              <a:t>technology in the development of  </a:t>
            </a:r>
            <a:r>
              <a:rPr dirty="0" sz="1100">
                <a:latin typeface="Arial"/>
                <a:cs typeface="Arial"/>
              </a:rPr>
              <a:t>new processes or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systems.</a:t>
            </a:r>
            <a:endParaRPr sz="1100">
              <a:latin typeface="Arial"/>
              <a:cs typeface="Arial"/>
            </a:endParaRPr>
          </a:p>
          <a:p>
            <a:pPr algn="just" marL="1143635" indent="-86360">
              <a:lnSpc>
                <a:spcPct val="100000"/>
              </a:lnSpc>
              <a:spcBef>
                <a:spcPts val="5"/>
              </a:spcBef>
              <a:buChar char="•"/>
              <a:tabLst>
                <a:tab pos="1144270" algn="l"/>
              </a:tabLst>
            </a:pPr>
            <a:r>
              <a:rPr dirty="0" sz="1100">
                <a:latin typeface="Arial"/>
                <a:cs typeface="Arial"/>
              </a:rPr>
              <a:t>Frequently linked </a:t>
            </a:r>
            <a:r>
              <a:rPr dirty="0" sz="1100" spc="5">
                <a:latin typeface="Arial"/>
                <a:cs typeface="Arial"/>
              </a:rPr>
              <a:t>to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R&amp;D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36356" y="9942251"/>
            <a:ext cx="3248025" cy="147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30"/>
              </a:lnSpc>
            </a:pPr>
            <a:r>
              <a:rPr dirty="0" sz="950" b="1" i="1">
                <a:latin typeface="Arial"/>
                <a:cs typeface="Arial"/>
              </a:rPr>
              <a:t>What </a:t>
            </a:r>
            <a:r>
              <a:rPr dirty="0" sz="950" spc="-5" b="1" i="1">
                <a:latin typeface="Arial"/>
                <a:cs typeface="Arial"/>
              </a:rPr>
              <a:t>distinguishes applied </a:t>
            </a:r>
            <a:r>
              <a:rPr dirty="0" sz="950" b="1" i="1">
                <a:latin typeface="Arial"/>
                <a:cs typeface="Arial"/>
              </a:rPr>
              <a:t>research from</a:t>
            </a:r>
            <a:r>
              <a:rPr dirty="0" sz="950" spc="204" b="1" i="1">
                <a:latin typeface="Arial"/>
                <a:cs typeface="Arial"/>
              </a:rPr>
              <a:t> </a:t>
            </a:r>
            <a:r>
              <a:rPr dirty="0" sz="950" spc="-5" b="1" i="1">
                <a:latin typeface="Arial"/>
                <a:cs typeface="Arial"/>
              </a:rPr>
              <a:t>engineering?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9229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9433" y="4925233"/>
            <a:ext cx="1226820" cy="13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9229" y="4910678"/>
            <a:ext cx="114300" cy="107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0810" y="1618437"/>
            <a:ext cx="73593" cy="75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0810" y="2291283"/>
            <a:ext cx="73593" cy="77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0810" y="3132348"/>
            <a:ext cx="73593" cy="75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0810" y="3975517"/>
            <a:ext cx="73593" cy="73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2610" y="664519"/>
            <a:ext cx="5730240" cy="4230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2485"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Types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research </a:t>
            </a:r>
            <a:r>
              <a:rPr dirty="0" sz="1300" spc="-30" i="1">
                <a:solidFill>
                  <a:srgbClr val="0000FF"/>
                </a:solidFill>
                <a:latin typeface="Arial Black"/>
                <a:cs typeface="Arial Black"/>
              </a:rPr>
              <a:t>–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Viewpoint </a:t>
            </a:r>
            <a:r>
              <a:rPr dirty="0" sz="1300" spc="-35" i="1">
                <a:solidFill>
                  <a:srgbClr val="0000FF"/>
                </a:solidFill>
                <a:latin typeface="Arial Black"/>
                <a:cs typeface="Arial Black"/>
              </a:rPr>
              <a:t>of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application</a:t>
            </a:r>
            <a:r>
              <a:rPr dirty="0" sz="1300" spc="145" i="1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300" spc="-20" i="1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Another</a:t>
            </a:r>
            <a:r>
              <a:rPr dirty="0" sz="125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classification:</a:t>
            </a:r>
            <a:endParaRPr sz="1250">
              <a:latin typeface="Arial"/>
              <a:cs typeface="Arial"/>
            </a:endParaRPr>
          </a:p>
          <a:p>
            <a:pPr marL="231140" marR="50165" indent="136525">
              <a:lnSpc>
                <a:spcPct val="100000"/>
              </a:lnSpc>
              <a:spcBef>
                <a:spcPts val="865"/>
              </a:spcBef>
            </a:pP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Pure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basic research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experimental and theoretical </a:t>
            </a:r>
            <a:r>
              <a:rPr dirty="0" sz="1100" spc="5" b="1">
                <a:latin typeface="Arial"/>
                <a:cs typeface="Arial"/>
              </a:rPr>
              <a:t>work </a:t>
            </a:r>
            <a:r>
              <a:rPr dirty="0" sz="1100" b="1">
                <a:latin typeface="Arial"/>
                <a:cs typeface="Arial"/>
              </a:rPr>
              <a:t>undertaken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acquire  </a:t>
            </a:r>
            <a:r>
              <a:rPr dirty="0" sz="1100" b="1">
                <a:latin typeface="Arial"/>
                <a:cs typeface="Arial"/>
              </a:rPr>
              <a:t>new </a:t>
            </a:r>
            <a:r>
              <a:rPr dirty="0" sz="1100" spc="5" b="1">
                <a:latin typeface="Arial"/>
                <a:cs typeface="Arial"/>
              </a:rPr>
              <a:t>knowledge without looking </a:t>
            </a:r>
            <a:r>
              <a:rPr dirty="0" sz="1100" b="1">
                <a:latin typeface="Arial"/>
                <a:cs typeface="Arial"/>
              </a:rPr>
              <a:t>for long-term benefits other than the  </a:t>
            </a:r>
            <a:r>
              <a:rPr dirty="0" sz="1100" b="1">
                <a:latin typeface="Arial"/>
                <a:cs typeface="Arial"/>
              </a:rPr>
              <a:t>advancement of</a:t>
            </a:r>
            <a:r>
              <a:rPr dirty="0" sz="1100" spc="-11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knowledge.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231140" marR="151130" indent="136525"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Strategic basic research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experimental and theoretical </a:t>
            </a:r>
            <a:r>
              <a:rPr dirty="0" sz="1100" spc="5" b="1">
                <a:latin typeface="Arial"/>
                <a:cs typeface="Arial"/>
              </a:rPr>
              <a:t>work </a:t>
            </a:r>
            <a:r>
              <a:rPr dirty="0" sz="1100" b="1">
                <a:latin typeface="Arial"/>
                <a:cs typeface="Arial"/>
              </a:rPr>
              <a:t>undertaken </a:t>
            </a:r>
            <a:r>
              <a:rPr dirty="0" sz="1100" spc="-5" b="1">
                <a:latin typeface="Arial"/>
                <a:cs typeface="Arial"/>
              </a:rPr>
              <a:t>to  </a:t>
            </a:r>
            <a:r>
              <a:rPr dirty="0" sz="1100" b="1">
                <a:latin typeface="Arial"/>
                <a:cs typeface="Arial"/>
              </a:rPr>
              <a:t>acquire new </a:t>
            </a:r>
            <a:r>
              <a:rPr dirty="0" sz="1100" spc="5" b="1">
                <a:latin typeface="Arial"/>
                <a:cs typeface="Arial"/>
              </a:rPr>
              <a:t>knowledge </a:t>
            </a:r>
            <a:r>
              <a:rPr dirty="0" sz="1100" b="1">
                <a:latin typeface="Arial"/>
                <a:cs typeface="Arial"/>
              </a:rPr>
              <a:t>directed into specified broad areas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the expectation of  </a:t>
            </a:r>
            <a:r>
              <a:rPr dirty="0" sz="1100" b="1">
                <a:latin typeface="Arial"/>
                <a:cs typeface="Arial"/>
              </a:rPr>
              <a:t>useful discoveries. </a:t>
            </a:r>
            <a:r>
              <a:rPr dirty="0" sz="1100" spc="5" b="1">
                <a:latin typeface="Arial"/>
                <a:cs typeface="Arial"/>
              </a:rPr>
              <a:t>It </a:t>
            </a:r>
            <a:r>
              <a:rPr dirty="0" sz="1100" b="1">
                <a:latin typeface="Arial"/>
                <a:cs typeface="Arial"/>
              </a:rPr>
              <a:t>provides the broad base of </a:t>
            </a:r>
            <a:r>
              <a:rPr dirty="0" sz="1100" spc="5" b="1">
                <a:latin typeface="Arial"/>
                <a:cs typeface="Arial"/>
              </a:rPr>
              <a:t>knowledge </a:t>
            </a:r>
            <a:r>
              <a:rPr dirty="0" sz="1100" b="1">
                <a:latin typeface="Arial"/>
                <a:cs typeface="Arial"/>
              </a:rPr>
              <a:t>necessary for the  </a:t>
            </a:r>
            <a:r>
              <a:rPr dirty="0" sz="1100" b="1">
                <a:latin typeface="Arial"/>
                <a:cs typeface="Arial"/>
              </a:rPr>
              <a:t>solution of recognised practical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problems.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231140" marR="62865" indent="130175">
              <a:lnSpc>
                <a:spcPct val="100000"/>
              </a:lnSpc>
            </a:pP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Applied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research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original </a:t>
            </a:r>
            <a:r>
              <a:rPr dirty="0" sz="1100" spc="5" b="1">
                <a:latin typeface="Arial"/>
                <a:cs typeface="Arial"/>
              </a:rPr>
              <a:t>work </a:t>
            </a:r>
            <a:r>
              <a:rPr dirty="0" sz="1100" b="1">
                <a:latin typeface="Arial"/>
                <a:cs typeface="Arial"/>
              </a:rPr>
              <a:t>undertaken </a:t>
            </a:r>
            <a:r>
              <a:rPr dirty="0" sz="1100" spc="5" b="1">
                <a:latin typeface="Arial"/>
                <a:cs typeface="Arial"/>
              </a:rPr>
              <a:t>primarily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acquire new  </a:t>
            </a:r>
            <a:r>
              <a:rPr dirty="0" sz="1100" spc="5" b="1">
                <a:latin typeface="Arial"/>
                <a:cs typeface="Arial"/>
              </a:rPr>
              <a:t>knowledge with a </a:t>
            </a:r>
            <a:r>
              <a:rPr dirty="0" sz="1100" b="1">
                <a:latin typeface="Arial"/>
                <a:cs typeface="Arial"/>
              </a:rPr>
              <a:t>specific application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spc="-5" b="1">
                <a:latin typeface="Arial"/>
                <a:cs typeface="Arial"/>
              </a:rPr>
              <a:t>view. </a:t>
            </a:r>
            <a:r>
              <a:rPr dirty="0" sz="1100" spc="5" b="1">
                <a:latin typeface="Arial"/>
                <a:cs typeface="Arial"/>
              </a:rPr>
              <a:t>It is </a:t>
            </a:r>
            <a:r>
              <a:rPr dirty="0" sz="1100" b="1">
                <a:latin typeface="Arial"/>
                <a:cs typeface="Arial"/>
              </a:rPr>
              <a:t>undertaken either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determine  </a:t>
            </a:r>
            <a:r>
              <a:rPr dirty="0" sz="1100" b="1">
                <a:latin typeface="Arial"/>
                <a:cs typeface="Arial"/>
              </a:rPr>
              <a:t>possible uses for the findings of basic research or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determine new </a:t>
            </a:r>
            <a:r>
              <a:rPr dirty="0" sz="1100" spc="-10" b="1">
                <a:latin typeface="Arial"/>
                <a:cs typeface="Arial"/>
              </a:rPr>
              <a:t>ways </a:t>
            </a:r>
            <a:r>
              <a:rPr dirty="0" sz="1100" b="1">
                <a:latin typeface="Arial"/>
                <a:cs typeface="Arial"/>
              </a:rPr>
              <a:t>of  </a:t>
            </a:r>
            <a:r>
              <a:rPr dirty="0" sz="1100" b="1">
                <a:latin typeface="Arial"/>
                <a:cs typeface="Arial"/>
              </a:rPr>
              <a:t>achieving </a:t>
            </a:r>
            <a:r>
              <a:rPr dirty="0" sz="1100" spc="5" b="1">
                <a:latin typeface="Arial"/>
                <a:cs typeface="Arial"/>
              </a:rPr>
              <a:t>some </a:t>
            </a:r>
            <a:r>
              <a:rPr dirty="0" sz="1100" b="1">
                <a:latin typeface="Arial"/>
                <a:cs typeface="Arial"/>
              </a:rPr>
              <a:t>specific and predetermined</a:t>
            </a:r>
            <a:r>
              <a:rPr dirty="0" sz="1100" spc="-10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231140" marR="5080" indent="136525"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Experimental development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spc="-5" b="1">
                <a:latin typeface="Arial"/>
                <a:cs typeface="Arial"/>
              </a:rPr>
              <a:t>systematic </a:t>
            </a:r>
            <a:r>
              <a:rPr dirty="0" sz="1100" b="1">
                <a:latin typeface="Arial"/>
                <a:cs typeface="Arial"/>
              </a:rPr>
              <a:t>work, </a:t>
            </a:r>
            <a:r>
              <a:rPr dirty="0" sz="1100" spc="5" b="1">
                <a:latin typeface="Arial"/>
                <a:cs typeface="Arial"/>
              </a:rPr>
              <a:t>using </a:t>
            </a:r>
            <a:r>
              <a:rPr dirty="0" sz="1100" b="1">
                <a:latin typeface="Arial"/>
                <a:cs typeface="Arial"/>
              </a:rPr>
              <a:t>existing </a:t>
            </a:r>
            <a:r>
              <a:rPr dirty="0" sz="1100" spc="5" b="1">
                <a:latin typeface="Arial"/>
                <a:cs typeface="Arial"/>
              </a:rPr>
              <a:t>knowledge </a:t>
            </a:r>
            <a:r>
              <a:rPr dirty="0" sz="1100" b="1">
                <a:latin typeface="Arial"/>
                <a:cs typeface="Arial"/>
              </a:rPr>
              <a:t>gained  </a:t>
            </a:r>
            <a:r>
              <a:rPr dirty="0" sz="1100" b="1">
                <a:latin typeface="Arial"/>
                <a:cs typeface="Arial"/>
              </a:rPr>
              <a:t>from research or practical experience, that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directed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producing new materials,  </a:t>
            </a:r>
            <a:r>
              <a:rPr dirty="0" sz="1100" b="1">
                <a:latin typeface="Arial"/>
                <a:cs typeface="Arial"/>
              </a:rPr>
              <a:t>products or devices,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installing new processes, </a:t>
            </a:r>
            <a:r>
              <a:rPr dirty="0" sz="1100" spc="-10" b="1">
                <a:latin typeface="Arial"/>
                <a:cs typeface="Arial"/>
              </a:rPr>
              <a:t>systems </a:t>
            </a:r>
            <a:r>
              <a:rPr dirty="0" sz="1100" b="1">
                <a:latin typeface="Arial"/>
                <a:cs typeface="Arial"/>
              </a:rPr>
              <a:t>and services, or </a:t>
            </a:r>
            <a:r>
              <a:rPr dirty="0" sz="1100" spc="-5" b="1">
                <a:latin typeface="Arial"/>
                <a:cs typeface="Arial"/>
              </a:rPr>
              <a:t>to  </a:t>
            </a:r>
            <a:r>
              <a:rPr dirty="0" sz="1100" spc="5" b="1">
                <a:latin typeface="Arial"/>
                <a:cs typeface="Arial"/>
              </a:rPr>
              <a:t>improving </a:t>
            </a:r>
            <a:r>
              <a:rPr dirty="0" sz="1100" b="1">
                <a:latin typeface="Arial"/>
                <a:cs typeface="Arial"/>
              </a:rPr>
              <a:t>substantially those already produced or</a:t>
            </a:r>
            <a:r>
              <a:rPr dirty="0" sz="1100" spc="-11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installed.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00">
              <a:latin typeface="Times New Roman"/>
              <a:cs typeface="Times New Roman"/>
            </a:endParaRPr>
          </a:p>
          <a:p>
            <a:pPr marL="2251710">
              <a:lnSpc>
                <a:spcPct val="100000"/>
              </a:lnSpc>
            </a:pPr>
            <a:r>
              <a:rPr dirty="0" sz="950" i="1">
                <a:latin typeface="Arial"/>
                <a:cs typeface="Arial"/>
                <a:hlinkClick r:id="rId8"/>
              </a:rPr>
              <a:t>http://www.jcu.edu.au/office/research_office/researchdef.html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75359" y="6004366"/>
            <a:ext cx="431863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Types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research </a:t>
            </a:r>
            <a:r>
              <a:rPr dirty="0" sz="1300" spc="-30" i="1">
                <a:solidFill>
                  <a:srgbClr val="0000FF"/>
                </a:solidFill>
                <a:latin typeface="Arial Black"/>
                <a:cs typeface="Arial Black"/>
              </a:rPr>
              <a:t>–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Viewpoint </a:t>
            </a:r>
            <a:r>
              <a:rPr dirty="0" sz="1300" spc="-35" i="1">
                <a:solidFill>
                  <a:srgbClr val="0000FF"/>
                </a:solidFill>
                <a:latin typeface="Arial Black"/>
                <a:cs typeface="Arial Black"/>
              </a:rPr>
              <a:t>of</a:t>
            </a:r>
            <a:r>
              <a:rPr dirty="0" sz="1300" spc="105" i="1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objectives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3839" y="6804762"/>
            <a:ext cx="82003" cy="84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28408" y="6730120"/>
            <a:ext cx="155384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Descriptive</a:t>
            </a:r>
            <a:r>
              <a:rPr dirty="0" sz="125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3839" y="7288388"/>
            <a:ext cx="82003" cy="86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89636" y="7780405"/>
            <a:ext cx="77798" cy="86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89636" y="8274529"/>
            <a:ext cx="77798" cy="841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00948" y="6744741"/>
            <a:ext cx="36353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1699"/>
              </a:lnSpc>
              <a:tabLst>
                <a:tab pos="1565910" algn="l"/>
              </a:tabLst>
            </a:pPr>
            <a:r>
              <a:rPr dirty="0" sz="950">
                <a:latin typeface="Arial"/>
                <a:cs typeface="Arial"/>
              </a:rPr>
              <a:t>Attempts to </a:t>
            </a:r>
            <a:r>
              <a:rPr dirty="0" sz="950" u="sng">
                <a:latin typeface="Arial"/>
                <a:cs typeface="Arial"/>
              </a:rPr>
              <a:t>describe systematically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situation, problem,  </a:t>
            </a:r>
            <a:r>
              <a:rPr dirty="0" sz="950">
                <a:latin typeface="Arial"/>
                <a:cs typeface="Arial"/>
              </a:rPr>
              <a:t>phenomenon, 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serivce, </a:t>
            </a:r>
            <a:r>
              <a:rPr dirty="0" sz="950" spc="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etc.	</a:t>
            </a:r>
            <a:r>
              <a:rPr dirty="0" sz="800" spc="10">
                <a:latin typeface="Arial"/>
                <a:cs typeface="Arial"/>
              </a:rPr>
              <a:t>E.g. Structure of </a:t>
            </a:r>
            <a:r>
              <a:rPr dirty="0" sz="800" spc="15">
                <a:latin typeface="Arial"/>
                <a:cs typeface="Arial"/>
              </a:rPr>
              <a:t>a </a:t>
            </a:r>
            <a:r>
              <a:rPr dirty="0" sz="800" spc="5">
                <a:latin typeface="Arial"/>
                <a:cs typeface="Arial"/>
              </a:rPr>
              <a:t>system, </a:t>
            </a:r>
            <a:r>
              <a:rPr dirty="0" sz="800" spc="10">
                <a:latin typeface="Arial"/>
                <a:cs typeface="Arial"/>
              </a:rPr>
              <a:t>organization,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etc.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2109" y="7215844"/>
            <a:ext cx="5415280" cy="269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">
              <a:lnSpc>
                <a:spcPts val="143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Correlational research  </a:t>
            </a:r>
            <a:r>
              <a:rPr dirty="0" baseline="5847" sz="1425" spc="-60">
                <a:latin typeface="Arial"/>
                <a:cs typeface="Arial"/>
              </a:rPr>
              <a:t>To </a:t>
            </a:r>
            <a:r>
              <a:rPr dirty="0" baseline="5847" sz="1425">
                <a:latin typeface="Arial"/>
                <a:cs typeface="Arial"/>
              </a:rPr>
              <a:t>discover or </a:t>
            </a:r>
            <a:r>
              <a:rPr dirty="0" baseline="5847" sz="1425" u="sng">
                <a:latin typeface="Arial"/>
                <a:cs typeface="Arial"/>
              </a:rPr>
              <a:t>establish the existence of </a:t>
            </a:r>
            <a:r>
              <a:rPr dirty="0" baseline="5847" sz="1425" spc="7" u="sng">
                <a:latin typeface="Arial"/>
                <a:cs typeface="Arial"/>
              </a:rPr>
              <a:t>a </a:t>
            </a:r>
            <a:r>
              <a:rPr dirty="0" baseline="5847" sz="1425" u="sng">
                <a:latin typeface="Arial"/>
                <a:cs typeface="Arial"/>
              </a:rPr>
              <a:t>relationship </a:t>
            </a:r>
            <a:r>
              <a:rPr dirty="0" baseline="5847" sz="1425">
                <a:latin typeface="Arial"/>
                <a:cs typeface="Arial"/>
              </a:rPr>
              <a:t>/</a:t>
            </a:r>
            <a:r>
              <a:rPr dirty="0" baseline="5847" sz="1425" spc="300">
                <a:latin typeface="Arial"/>
                <a:cs typeface="Arial"/>
              </a:rPr>
              <a:t> </a:t>
            </a:r>
            <a:r>
              <a:rPr dirty="0" baseline="5847" sz="1425">
                <a:latin typeface="Arial"/>
                <a:cs typeface="Arial"/>
              </a:rPr>
              <a:t>association</a:t>
            </a:r>
            <a:endParaRPr baseline="5847" sz="1425">
              <a:latin typeface="Arial"/>
              <a:cs typeface="Arial"/>
            </a:endParaRPr>
          </a:p>
          <a:p>
            <a:pPr marL="1778635">
              <a:lnSpc>
                <a:spcPts val="1070"/>
              </a:lnSpc>
            </a:pPr>
            <a:r>
              <a:rPr dirty="0" sz="950">
                <a:latin typeface="Arial"/>
                <a:cs typeface="Arial"/>
              </a:rPr>
              <a:t>/ interdependence </a:t>
            </a:r>
            <a:r>
              <a:rPr dirty="0" sz="950" spc="-5">
                <a:latin typeface="Arial"/>
                <a:cs typeface="Arial"/>
              </a:rPr>
              <a:t>between two </a:t>
            </a:r>
            <a:r>
              <a:rPr dirty="0" sz="950">
                <a:latin typeface="Arial"/>
                <a:cs typeface="Arial"/>
              </a:rPr>
              <a:t>or more aspects of </a:t>
            </a:r>
            <a:r>
              <a:rPr dirty="0" sz="950" spc="5">
                <a:latin typeface="Arial"/>
                <a:cs typeface="Arial"/>
              </a:rPr>
              <a:t>a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situation.</a:t>
            </a:r>
            <a:endParaRPr sz="950">
              <a:latin typeface="Arial"/>
              <a:cs typeface="Arial"/>
            </a:endParaRPr>
          </a:p>
          <a:p>
            <a:pPr marL="1778635">
              <a:lnSpc>
                <a:spcPct val="100000"/>
              </a:lnSpc>
              <a:spcBef>
                <a:spcPts val="35"/>
              </a:spcBef>
            </a:pPr>
            <a:r>
              <a:rPr dirty="0" sz="800" spc="10">
                <a:latin typeface="Arial"/>
                <a:cs typeface="Arial"/>
              </a:rPr>
              <a:t>E.g.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What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is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the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relationship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/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impact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/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effect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of &lt;this&gt;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in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&lt;that&gt;.</a:t>
            </a:r>
            <a:endParaRPr sz="800">
              <a:latin typeface="Arial"/>
              <a:cs typeface="Arial"/>
            </a:endParaRPr>
          </a:p>
          <a:p>
            <a:pPr>
              <a:lnSpc>
                <a:spcPts val="1470"/>
              </a:lnSpc>
              <a:spcBef>
                <a:spcPts val="395"/>
              </a:spcBef>
              <a:tabLst>
                <a:tab pos="177863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Explanatory  </a:t>
            </a:r>
            <a:r>
              <a:rPr dirty="0" sz="1250" spc="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research	</a:t>
            </a:r>
            <a:r>
              <a:rPr dirty="0" sz="950">
                <a:latin typeface="Arial"/>
                <a:cs typeface="Arial"/>
              </a:rPr>
              <a:t>Attempts to clarify or </a:t>
            </a:r>
            <a:r>
              <a:rPr dirty="0" sz="950" spc="-5" u="sng">
                <a:latin typeface="Arial"/>
                <a:cs typeface="Arial"/>
              </a:rPr>
              <a:t>explain why </a:t>
            </a:r>
            <a:r>
              <a:rPr dirty="0" sz="950" u="sng">
                <a:latin typeface="Arial"/>
                <a:cs typeface="Arial"/>
              </a:rPr>
              <a:t>and how </a:t>
            </a:r>
            <a:r>
              <a:rPr dirty="0" sz="950" spc="-5" u="sng">
                <a:latin typeface="Arial"/>
                <a:cs typeface="Arial"/>
              </a:rPr>
              <a:t>there </a:t>
            </a:r>
            <a:r>
              <a:rPr dirty="0" sz="950" u="sng">
                <a:latin typeface="Arial"/>
                <a:cs typeface="Arial"/>
              </a:rPr>
              <a:t>is </a:t>
            </a:r>
            <a:r>
              <a:rPr dirty="0" sz="950" spc="5" u="sng">
                <a:latin typeface="Arial"/>
                <a:cs typeface="Arial"/>
              </a:rPr>
              <a:t>a</a:t>
            </a:r>
            <a:r>
              <a:rPr dirty="0" sz="950" spc="200" u="sng">
                <a:latin typeface="Arial"/>
                <a:cs typeface="Arial"/>
              </a:rPr>
              <a:t> </a:t>
            </a:r>
            <a:r>
              <a:rPr dirty="0" sz="950" u="sng">
                <a:latin typeface="Arial"/>
                <a:cs typeface="Arial"/>
              </a:rPr>
              <a:t>relationship</a:t>
            </a:r>
            <a:endParaRPr sz="950">
              <a:latin typeface="Arial"/>
              <a:cs typeface="Arial"/>
            </a:endParaRPr>
          </a:p>
          <a:p>
            <a:pPr marL="1778635">
              <a:lnSpc>
                <a:spcPts val="1110"/>
              </a:lnSpc>
            </a:pPr>
            <a:r>
              <a:rPr dirty="0" sz="950" spc="-5">
                <a:latin typeface="Arial"/>
                <a:cs typeface="Arial"/>
              </a:rPr>
              <a:t>between two </a:t>
            </a:r>
            <a:r>
              <a:rPr dirty="0" sz="950">
                <a:latin typeface="Arial"/>
                <a:cs typeface="Arial"/>
              </a:rPr>
              <a:t>aspects of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situation or</a:t>
            </a:r>
            <a:r>
              <a:rPr dirty="0" sz="950" spc="1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phenomenon.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ts val="1455"/>
              </a:lnSpc>
              <a:tabLst>
                <a:tab pos="177863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Exploratory  </a:t>
            </a:r>
            <a:r>
              <a:rPr dirty="0" sz="125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research	</a:t>
            </a:r>
            <a:r>
              <a:rPr dirty="0" baseline="2923" sz="1425" spc="22">
                <a:latin typeface="Arial"/>
                <a:cs typeface="Arial"/>
              </a:rPr>
              <a:t>When </a:t>
            </a:r>
            <a:r>
              <a:rPr dirty="0" baseline="2923" sz="1425">
                <a:latin typeface="Arial"/>
                <a:cs typeface="Arial"/>
              </a:rPr>
              <a:t>the objective is to </a:t>
            </a:r>
            <a:r>
              <a:rPr dirty="0" baseline="2923" sz="1425" spc="-7">
                <a:latin typeface="Arial"/>
                <a:cs typeface="Arial"/>
              </a:rPr>
              <a:t>explore </a:t>
            </a:r>
            <a:r>
              <a:rPr dirty="0" baseline="2923" sz="1425">
                <a:latin typeface="Arial"/>
                <a:cs typeface="Arial"/>
              </a:rPr>
              <a:t>an area </a:t>
            </a:r>
            <a:r>
              <a:rPr dirty="0" baseline="2923" sz="1425" spc="-7">
                <a:latin typeface="Arial"/>
                <a:cs typeface="Arial"/>
              </a:rPr>
              <a:t>where </a:t>
            </a:r>
            <a:r>
              <a:rPr dirty="0" baseline="2923" sz="1425">
                <a:latin typeface="Arial"/>
                <a:cs typeface="Arial"/>
              </a:rPr>
              <a:t>little is known or</a:t>
            </a:r>
            <a:r>
              <a:rPr dirty="0" baseline="2923" sz="1425" spc="232">
                <a:latin typeface="Arial"/>
                <a:cs typeface="Arial"/>
              </a:rPr>
              <a:t> </a:t>
            </a:r>
            <a:r>
              <a:rPr dirty="0" baseline="2923" sz="1425">
                <a:latin typeface="Arial"/>
                <a:cs typeface="Arial"/>
              </a:rPr>
              <a:t>to</a:t>
            </a:r>
            <a:endParaRPr baseline="2923" sz="1425">
              <a:latin typeface="Arial"/>
              <a:cs typeface="Arial"/>
            </a:endParaRPr>
          </a:p>
          <a:p>
            <a:pPr marL="1778635">
              <a:lnSpc>
                <a:spcPts val="1095"/>
              </a:lnSpc>
            </a:pPr>
            <a:r>
              <a:rPr dirty="0" sz="950">
                <a:latin typeface="Arial"/>
                <a:cs typeface="Arial"/>
              </a:rPr>
              <a:t>investigate the possibility of launching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particular research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study</a:t>
            </a:r>
            <a:r>
              <a:rPr dirty="0" sz="800" spc="-5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algn="r" marR="119380">
              <a:lnSpc>
                <a:spcPct val="100000"/>
              </a:lnSpc>
              <a:spcBef>
                <a:spcPts val="580"/>
              </a:spcBef>
            </a:pPr>
            <a:r>
              <a:rPr dirty="0" sz="700" spc="-5">
                <a:latin typeface="Arial"/>
                <a:cs typeface="Arial"/>
              </a:rPr>
              <a:t>[Kumar,</a:t>
            </a:r>
            <a:r>
              <a:rPr dirty="0" sz="700" spc="-125">
                <a:latin typeface="Arial"/>
                <a:cs typeface="Arial"/>
              </a:rPr>
              <a:t> </a:t>
            </a:r>
            <a:r>
              <a:rPr dirty="0" sz="700" spc="-15">
                <a:latin typeface="Arial"/>
                <a:cs typeface="Arial"/>
              </a:rPr>
              <a:t>2005]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55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</a:pPr>
            <a:r>
              <a:rPr dirty="0" sz="950" spc="-5" b="1">
                <a:latin typeface="Arial"/>
                <a:cs typeface="Arial"/>
              </a:rPr>
              <a:t>Another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perspective:</a:t>
            </a:r>
            <a:endParaRPr sz="950">
              <a:latin typeface="Arial"/>
              <a:cs typeface="Arial"/>
            </a:endParaRPr>
          </a:p>
          <a:p>
            <a:pPr marL="838835">
              <a:lnSpc>
                <a:spcPct val="100000"/>
              </a:lnSpc>
              <a:spcBef>
                <a:spcPts val="760"/>
              </a:spcBef>
            </a:pPr>
            <a:r>
              <a:rPr dirty="0" sz="1100" b="1">
                <a:latin typeface="Arial"/>
                <a:cs typeface="Arial"/>
              </a:rPr>
              <a:t>Descriptive </a:t>
            </a:r>
            <a:r>
              <a:rPr dirty="0" sz="950" spc="-5">
                <a:latin typeface="Arial"/>
                <a:cs typeface="Arial"/>
              </a:rPr>
              <a:t>(of </a:t>
            </a:r>
            <a:r>
              <a:rPr dirty="0" sz="950">
                <a:latin typeface="Arial"/>
                <a:cs typeface="Arial"/>
              </a:rPr>
              <a:t>the significant aspects of the research</a:t>
            </a:r>
            <a:r>
              <a:rPr dirty="0" sz="950" spc="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domain)</a:t>
            </a:r>
            <a:endParaRPr sz="950">
              <a:latin typeface="Arial"/>
              <a:cs typeface="Arial"/>
            </a:endParaRPr>
          </a:p>
          <a:p>
            <a:pPr marL="838835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Explicative </a:t>
            </a:r>
            <a:r>
              <a:rPr dirty="0" sz="950" spc="-5">
                <a:latin typeface="Arial"/>
                <a:cs typeface="Arial"/>
              </a:rPr>
              <a:t>(of </a:t>
            </a:r>
            <a:r>
              <a:rPr dirty="0" sz="950">
                <a:latin typeface="Arial"/>
                <a:cs typeface="Arial"/>
              </a:rPr>
              <a:t>the behavior of </a:t>
            </a:r>
            <a:r>
              <a:rPr dirty="0" sz="950" spc="5">
                <a:latin typeface="Arial"/>
                <a:cs typeface="Arial"/>
              </a:rPr>
              <a:t>a</a:t>
            </a:r>
            <a:r>
              <a:rPr dirty="0" sz="950" spc="-4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phenomenon)</a:t>
            </a:r>
            <a:endParaRPr sz="950">
              <a:latin typeface="Arial"/>
              <a:cs typeface="Arial"/>
            </a:endParaRPr>
          </a:p>
          <a:p>
            <a:pPr marL="838835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Predictive </a:t>
            </a:r>
            <a:r>
              <a:rPr dirty="0" sz="950" spc="-5">
                <a:latin typeface="Arial"/>
                <a:cs typeface="Arial"/>
              </a:rPr>
              <a:t>(of </a:t>
            </a:r>
            <a:r>
              <a:rPr dirty="0" sz="950">
                <a:latin typeface="Arial"/>
                <a:cs typeface="Arial"/>
              </a:rPr>
              <a:t>the</a:t>
            </a:r>
            <a:r>
              <a:rPr dirty="0" sz="950" spc="-7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future)</a:t>
            </a:r>
            <a:endParaRPr sz="950">
              <a:latin typeface="Arial"/>
              <a:cs typeface="Arial"/>
            </a:endParaRPr>
          </a:p>
          <a:p>
            <a:pPr marL="838835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Prescriptive </a:t>
            </a:r>
            <a:r>
              <a:rPr dirty="0" sz="950">
                <a:latin typeface="Arial"/>
                <a:cs typeface="Arial"/>
              </a:rPr>
              <a:t>(involving, in addition to prediction, prescription and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application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95726" y="9925390"/>
            <a:ext cx="1365885" cy="147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30"/>
              </a:lnSpc>
            </a:pPr>
            <a:r>
              <a:rPr dirty="0" sz="950">
                <a:latin typeface="Arial"/>
                <a:cs typeface="Arial"/>
              </a:rPr>
              <a:t>of norms and</a:t>
            </a:r>
            <a:r>
              <a:rPr dirty="0" sz="950" spc="-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processes)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9229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2133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1929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0594" y="1408156"/>
            <a:ext cx="77798" cy="86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49806" y="1414465"/>
            <a:ext cx="60977" cy="71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9516" y="2726538"/>
            <a:ext cx="79901" cy="84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91982" y="2651868"/>
            <a:ext cx="3154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Qualitative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strategies </a:t>
            </a:r>
            <a:r>
              <a:rPr dirty="0" baseline="2923" sz="1425" spc="-7" b="1">
                <a:latin typeface="Arial"/>
                <a:cs typeface="Arial"/>
              </a:rPr>
              <a:t>(or unstructure</a:t>
            </a:r>
            <a:r>
              <a:rPr dirty="0" baseline="2923" sz="1425" spc="359" b="1">
                <a:latin typeface="Arial"/>
                <a:cs typeface="Arial"/>
              </a:rPr>
              <a:t> </a:t>
            </a:r>
            <a:r>
              <a:rPr dirty="0" baseline="2923" sz="1425" b="1">
                <a:latin typeface="Arial"/>
                <a:cs typeface="Arial"/>
              </a:rPr>
              <a:t>approach)</a:t>
            </a:r>
            <a:endParaRPr baseline="2923" sz="142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52030" y="1422877"/>
            <a:ext cx="60977" cy="6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70956" y="664519"/>
            <a:ext cx="5254625" cy="1013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4215">
              <a:lnSpc>
                <a:spcPts val="193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Types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research </a:t>
            </a:r>
            <a:r>
              <a:rPr dirty="0" sz="1300" spc="-30" i="1">
                <a:solidFill>
                  <a:srgbClr val="0000FF"/>
                </a:solidFill>
                <a:latin typeface="Arial Black"/>
                <a:cs typeface="Arial Black"/>
              </a:rPr>
              <a:t>–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Viewpoint </a:t>
            </a:r>
            <a:r>
              <a:rPr dirty="0" sz="1300" spc="-35" i="1">
                <a:solidFill>
                  <a:srgbClr val="0000FF"/>
                </a:solidFill>
                <a:latin typeface="Arial Black"/>
                <a:cs typeface="Arial Black"/>
              </a:rPr>
              <a:t>of </a:t>
            </a:r>
            <a:r>
              <a:rPr dirty="0" sz="1300" spc="-25" i="1">
                <a:solidFill>
                  <a:srgbClr val="0000FF"/>
                </a:solidFill>
                <a:latin typeface="Arial Black"/>
                <a:cs typeface="Arial Black"/>
              </a:rPr>
              <a:t>inquiry</a:t>
            </a:r>
            <a:r>
              <a:rPr dirty="0" sz="1300" spc="125" i="1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300" spc="-50" i="1">
                <a:solidFill>
                  <a:srgbClr val="0000FF"/>
                </a:solidFill>
                <a:latin typeface="Arial Black"/>
                <a:cs typeface="Arial Black"/>
              </a:rPr>
              <a:t>mode</a:t>
            </a:r>
            <a:endParaRPr sz="1300">
              <a:latin typeface="Arial Black"/>
              <a:cs typeface="Arial Black"/>
            </a:endParaRPr>
          </a:p>
          <a:p>
            <a:pPr marL="2983230">
              <a:lnSpc>
                <a:spcPts val="1090"/>
              </a:lnSpc>
            </a:pPr>
            <a:r>
              <a:rPr dirty="0" sz="950" b="1">
                <a:latin typeface="Arial"/>
                <a:cs typeface="Arial"/>
              </a:rPr>
              <a:t>(Strategies of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inquiry)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ts val="1480"/>
              </a:lnSpc>
              <a:tabLst>
                <a:tab pos="1864995" algn="l"/>
                <a:tab pos="3467100" algn="l"/>
              </a:tabLst>
            </a:pPr>
            <a:r>
              <a:rPr dirty="0" baseline="2222" sz="1875" spc="-15" b="1">
                <a:solidFill>
                  <a:srgbClr val="0000FF"/>
                </a:solidFill>
                <a:latin typeface="Arial"/>
                <a:cs typeface="Arial"/>
              </a:rPr>
              <a:t>Quantitative  </a:t>
            </a:r>
            <a:r>
              <a:rPr dirty="0" baseline="2222" sz="1875" spc="1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222" sz="1875" spc="-7" b="1">
                <a:solidFill>
                  <a:srgbClr val="0000FF"/>
                </a:solidFill>
                <a:latin typeface="Arial"/>
                <a:cs typeface="Arial"/>
              </a:rPr>
              <a:t>strategies	</a:t>
            </a:r>
            <a:r>
              <a:rPr dirty="0" baseline="2923" sz="1425" spc="-7" b="1">
                <a:latin typeface="Arial"/>
                <a:cs typeface="Arial"/>
              </a:rPr>
              <a:t>(or </a:t>
            </a:r>
            <a:r>
              <a:rPr dirty="0" baseline="2923" sz="1425" spc="142" b="1">
                <a:latin typeface="Arial"/>
                <a:cs typeface="Arial"/>
              </a:rPr>
              <a:t> </a:t>
            </a:r>
            <a:r>
              <a:rPr dirty="0" baseline="2923" sz="1425" b="1">
                <a:latin typeface="Arial"/>
                <a:cs typeface="Arial"/>
              </a:rPr>
              <a:t>structure </a:t>
            </a:r>
            <a:r>
              <a:rPr dirty="0" baseline="2923" sz="1425" spc="217" b="1">
                <a:latin typeface="Arial"/>
                <a:cs typeface="Arial"/>
              </a:rPr>
              <a:t> </a:t>
            </a:r>
            <a:r>
              <a:rPr dirty="0" baseline="2923" sz="1425" b="1">
                <a:latin typeface="Arial"/>
                <a:cs typeface="Arial"/>
              </a:rPr>
              <a:t>approach)	</a:t>
            </a: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...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to determine the </a:t>
            </a:r>
            <a:r>
              <a:rPr dirty="0" sz="950" spc="-5" b="1">
                <a:solidFill>
                  <a:srgbClr val="CC0000"/>
                </a:solidFill>
                <a:latin typeface="Arial"/>
                <a:cs typeface="Arial"/>
              </a:rPr>
              <a:t>extent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dirty="0" sz="950" spc="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  <a:p>
            <a:pPr marL="3376295">
              <a:lnSpc>
                <a:spcPts val="1120"/>
              </a:lnSpc>
            </a:pP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problem, issue, or</a:t>
            </a:r>
            <a:r>
              <a:rPr dirty="0" sz="95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phenomenon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0847" y="2709713"/>
            <a:ext cx="63079" cy="71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46649" y="2666488"/>
            <a:ext cx="211772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90170">
              <a:lnSpc>
                <a:spcPct val="101699"/>
              </a:lnSpc>
            </a:pP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...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dirty="0" sz="950" spc="-5">
                <a:solidFill>
                  <a:srgbClr val="CC0000"/>
                </a:solidFill>
                <a:latin typeface="Arial"/>
                <a:cs typeface="Arial"/>
              </a:rPr>
              <a:t>explore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dirty="0" sz="950" b="1">
                <a:solidFill>
                  <a:srgbClr val="CC0000"/>
                </a:solidFill>
                <a:latin typeface="Arial"/>
                <a:cs typeface="Arial"/>
              </a:rPr>
              <a:t>nature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dirty="0" sz="950" spc="5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problem, 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issue, or</a:t>
            </a:r>
            <a:r>
              <a:rPr dirty="0" sz="950" spc="-5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CC0000"/>
                </a:solidFill>
                <a:latin typeface="Arial"/>
                <a:cs typeface="Arial"/>
              </a:rPr>
              <a:t>phenomenon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4067" y="1787810"/>
            <a:ext cx="1089660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Survey</a:t>
            </a:r>
            <a:r>
              <a:rPr dirty="0" sz="1100" spc="-1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4067" y="3009451"/>
            <a:ext cx="1136015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Ethnography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227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Grounded</a:t>
            </a:r>
            <a:r>
              <a:rPr dirty="0" sz="11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theory 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Case</a:t>
            </a:r>
            <a:r>
              <a:rPr dirty="0" sz="11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studies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58886" y="1849719"/>
            <a:ext cx="60977" cy="69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45106" y="1808955"/>
            <a:ext cx="103060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... </a:t>
            </a:r>
            <a:r>
              <a:rPr dirty="0" sz="950">
                <a:latin typeface="Arial"/>
                <a:cs typeface="Arial"/>
              </a:rPr>
              <a:t>Studies</a:t>
            </a:r>
            <a:r>
              <a:rPr dirty="0" sz="950" spc="-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samples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37885" y="2131477"/>
            <a:ext cx="63079" cy="71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4067" y="2082181"/>
            <a:ext cx="3696970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1679575" algn="l"/>
              </a:tabLst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Experimental  </a:t>
            </a:r>
            <a:r>
              <a:rPr dirty="0" sz="11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research	</a:t>
            </a:r>
            <a:r>
              <a:rPr dirty="0" baseline="5847" sz="1425" spc="-7">
                <a:latin typeface="Arial"/>
                <a:cs typeface="Arial"/>
              </a:rPr>
              <a:t>... </a:t>
            </a:r>
            <a:r>
              <a:rPr dirty="0" baseline="5847" sz="1425" spc="-60">
                <a:latin typeface="Arial"/>
                <a:cs typeface="Arial"/>
              </a:rPr>
              <a:t>To </a:t>
            </a:r>
            <a:r>
              <a:rPr dirty="0" baseline="5847" sz="1425">
                <a:latin typeface="Arial"/>
                <a:cs typeface="Arial"/>
              </a:rPr>
              <a:t>determine impacts or</a:t>
            </a:r>
            <a:r>
              <a:rPr dirty="0" baseline="5847" sz="1425" spc="37">
                <a:latin typeface="Arial"/>
                <a:cs typeface="Arial"/>
              </a:rPr>
              <a:t> </a:t>
            </a:r>
            <a:r>
              <a:rPr dirty="0" baseline="5847" sz="1425">
                <a:latin typeface="Arial"/>
                <a:cs typeface="Arial"/>
              </a:rPr>
              <a:t>influences</a:t>
            </a:r>
            <a:endParaRPr baseline="5847" sz="1425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68731" y="3092389"/>
            <a:ext cx="63079" cy="693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68731" y="3464550"/>
            <a:ext cx="63079" cy="715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87656" y="3853536"/>
            <a:ext cx="63079" cy="694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64512" y="3049177"/>
            <a:ext cx="3390265" cy="912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90170">
              <a:lnSpc>
                <a:spcPct val="101699"/>
              </a:lnSpc>
            </a:pPr>
            <a:r>
              <a:rPr dirty="0" sz="950" spc="-5">
                <a:latin typeface="Arial"/>
                <a:cs typeface="Arial"/>
              </a:rPr>
              <a:t>... </a:t>
            </a:r>
            <a:r>
              <a:rPr dirty="0" sz="950">
                <a:latin typeface="Arial"/>
                <a:cs typeface="Arial"/>
              </a:rPr>
              <a:t>Studies an intact </a:t>
            </a:r>
            <a:r>
              <a:rPr dirty="0" sz="950" spc="-5">
                <a:latin typeface="Arial"/>
                <a:cs typeface="Arial"/>
              </a:rPr>
              <a:t>“cultural group” </a:t>
            </a:r>
            <a:r>
              <a:rPr dirty="0" sz="950">
                <a:latin typeface="Arial"/>
                <a:cs typeface="Arial"/>
              </a:rPr>
              <a:t>in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 spc="-5">
                <a:latin typeface="Arial"/>
                <a:cs typeface="Arial"/>
              </a:rPr>
              <a:t>natural </a:t>
            </a:r>
            <a:r>
              <a:rPr dirty="0" sz="950">
                <a:latin typeface="Arial"/>
                <a:cs typeface="Arial"/>
              </a:rPr>
              <a:t>setting over </a:t>
            </a:r>
            <a:r>
              <a:rPr dirty="0" sz="950" spc="5">
                <a:latin typeface="Arial"/>
                <a:cs typeface="Arial"/>
              </a:rPr>
              <a:t>a  </a:t>
            </a:r>
            <a:r>
              <a:rPr dirty="0" sz="950">
                <a:latin typeface="Arial"/>
                <a:cs typeface="Arial"/>
              </a:rPr>
              <a:t>prolonged period of</a:t>
            </a:r>
            <a:r>
              <a:rPr dirty="0" sz="950" spc="-30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time</a:t>
            </a:r>
            <a:endParaRPr sz="950">
              <a:latin typeface="Arial"/>
              <a:cs typeface="Arial"/>
            </a:endParaRPr>
          </a:p>
          <a:p>
            <a:pPr marR="52705" indent="90170">
              <a:lnSpc>
                <a:spcPct val="101699"/>
              </a:lnSpc>
              <a:spcBef>
                <a:spcPts val="625"/>
              </a:spcBef>
            </a:pPr>
            <a:r>
              <a:rPr dirty="0" sz="950" spc="-5">
                <a:latin typeface="Arial"/>
                <a:cs typeface="Arial"/>
              </a:rPr>
              <a:t>... </a:t>
            </a:r>
            <a:r>
              <a:rPr dirty="0" sz="950">
                <a:latin typeface="Arial"/>
                <a:cs typeface="Arial"/>
              </a:rPr>
              <a:t>Derives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general, abstract </a:t>
            </a:r>
            <a:r>
              <a:rPr dirty="0" sz="950" spc="-5">
                <a:latin typeface="Arial"/>
                <a:cs typeface="Arial"/>
              </a:rPr>
              <a:t>theory </a:t>
            </a:r>
            <a:r>
              <a:rPr dirty="0" sz="950">
                <a:latin typeface="Arial"/>
                <a:cs typeface="Arial"/>
              </a:rPr>
              <a:t>of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process, action, or  </a:t>
            </a:r>
            <a:r>
              <a:rPr dirty="0" sz="950">
                <a:latin typeface="Arial"/>
                <a:cs typeface="Arial"/>
              </a:rPr>
              <a:t>interaction grounded in the views of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participants</a:t>
            </a:r>
            <a:endParaRPr sz="95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745"/>
              </a:spcBef>
            </a:pPr>
            <a:r>
              <a:rPr dirty="0" sz="950" spc="-5">
                <a:latin typeface="Arial"/>
                <a:cs typeface="Arial"/>
              </a:rPr>
              <a:t>... </a:t>
            </a:r>
            <a:r>
              <a:rPr dirty="0" sz="950">
                <a:latin typeface="Arial"/>
                <a:cs typeface="Arial"/>
              </a:rPr>
              <a:t>Exploring in depth an event, </a:t>
            </a:r>
            <a:r>
              <a:rPr dirty="0" sz="950" spc="-10">
                <a:latin typeface="Arial"/>
                <a:cs typeface="Arial"/>
              </a:rPr>
              <a:t>activity, </a:t>
            </a:r>
            <a:r>
              <a:rPr dirty="0" sz="950">
                <a:latin typeface="Arial"/>
                <a:cs typeface="Arial"/>
              </a:rPr>
              <a:t>process or</a:t>
            </a:r>
            <a:r>
              <a:rPr dirty="0" sz="950" spc="14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entity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45799" y="4206799"/>
            <a:ext cx="60977" cy="714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94891" y="4583166"/>
            <a:ext cx="63079" cy="694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44067" y="4149097"/>
            <a:ext cx="5187315" cy="681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15"/>
              </a:lnSpc>
              <a:tabLst>
                <a:tab pos="2087880" algn="l"/>
              </a:tabLst>
            </a:pPr>
            <a:r>
              <a:rPr dirty="0" baseline="5050" sz="1650" b="1">
                <a:solidFill>
                  <a:srgbClr val="0000FF"/>
                </a:solidFill>
                <a:latin typeface="Arial"/>
                <a:cs typeface="Arial"/>
              </a:rPr>
              <a:t>Phenomenological  </a:t>
            </a:r>
            <a:r>
              <a:rPr dirty="0" baseline="5050" sz="1650" spc="37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5050" sz="1650" b="1">
                <a:solidFill>
                  <a:srgbClr val="0000FF"/>
                </a:solidFill>
                <a:latin typeface="Arial"/>
                <a:cs typeface="Arial"/>
              </a:rPr>
              <a:t>research	</a:t>
            </a:r>
            <a:r>
              <a:rPr dirty="0" sz="950" spc="-5">
                <a:latin typeface="Arial"/>
                <a:cs typeface="Arial"/>
              </a:rPr>
              <a:t>... </a:t>
            </a:r>
            <a:r>
              <a:rPr dirty="0" sz="950" spc="-10">
                <a:latin typeface="Arial"/>
                <a:cs typeface="Arial"/>
              </a:rPr>
              <a:t>Trying </a:t>
            </a:r>
            <a:r>
              <a:rPr dirty="0" sz="950">
                <a:latin typeface="Arial"/>
                <a:cs typeface="Arial"/>
              </a:rPr>
              <a:t>to understand the meaning of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phenomenon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as</a:t>
            </a:r>
            <a:endParaRPr sz="950">
              <a:latin typeface="Arial"/>
              <a:cs typeface="Arial"/>
            </a:endParaRPr>
          </a:p>
          <a:p>
            <a:pPr marL="1997075">
              <a:lnSpc>
                <a:spcPts val="1135"/>
              </a:lnSpc>
            </a:pPr>
            <a:r>
              <a:rPr dirty="0" sz="950">
                <a:latin typeface="Arial"/>
                <a:cs typeface="Arial"/>
              </a:rPr>
              <a:t>perceived by the actors that “lived</a:t>
            </a:r>
            <a:r>
              <a:rPr dirty="0" sz="950" spc="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it”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tabLst>
                <a:tab pos="1536700" algn="l"/>
              </a:tabLst>
            </a:pPr>
            <a:r>
              <a:rPr dirty="0" baseline="7575" sz="1650" b="1">
                <a:solidFill>
                  <a:srgbClr val="0000FF"/>
                </a:solidFill>
                <a:latin typeface="Arial"/>
                <a:cs typeface="Arial"/>
              </a:rPr>
              <a:t>Narrative  </a:t>
            </a:r>
            <a:r>
              <a:rPr dirty="0" baseline="7575" sz="1650" spc="67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7575" sz="1650" b="1">
                <a:solidFill>
                  <a:srgbClr val="0000FF"/>
                </a:solidFill>
                <a:latin typeface="Arial"/>
                <a:cs typeface="Arial"/>
              </a:rPr>
              <a:t>research	</a:t>
            </a:r>
            <a:r>
              <a:rPr dirty="0" sz="950" spc="-5">
                <a:latin typeface="Arial"/>
                <a:cs typeface="Arial"/>
              </a:rPr>
              <a:t>... </a:t>
            </a:r>
            <a:r>
              <a:rPr dirty="0" sz="950">
                <a:latin typeface="Arial"/>
                <a:cs typeface="Arial"/>
              </a:rPr>
              <a:t>Based on the </a:t>
            </a:r>
            <a:r>
              <a:rPr dirty="0" sz="950" spc="-5">
                <a:latin typeface="Arial"/>
                <a:cs typeface="Arial"/>
              </a:rPr>
              <a:t>analysis </a:t>
            </a:r>
            <a:r>
              <a:rPr dirty="0" sz="950">
                <a:latin typeface="Arial"/>
                <a:cs typeface="Arial"/>
              </a:rPr>
              <a:t>of stories /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narratives</a:t>
            </a:r>
            <a:endParaRPr sz="950">
              <a:latin typeface="Arial"/>
              <a:cs typeface="Arial"/>
            </a:endParaRPr>
          </a:p>
          <a:p>
            <a:pPr algn="r" marR="76835">
              <a:lnSpc>
                <a:spcPct val="100000"/>
              </a:lnSpc>
              <a:spcBef>
                <a:spcPts val="170"/>
              </a:spcBef>
            </a:pPr>
            <a:r>
              <a:rPr dirty="0" sz="750">
                <a:latin typeface="Arial"/>
                <a:cs typeface="Arial"/>
              </a:rPr>
              <a:t>[Creswell,</a:t>
            </a:r>
            <a:r>
              <a:rPr dirty="0" sz="750" spc="-75">
                <a:latin typeface="Arial"/>
                <a:cs typeface="Arial"/>
              </a:rPr>
              <a:t> </a:t>
            </a:r>
            <a:r>
              <a:rPr dirty="0" sz="750" spc="5">
                <a:latin typeface="Arial"/>
                <a:cs typeface="Arial"/>
              </a:rPr>
              <a:t>2009]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775359" y="6004366"/>
            <a:ext cx="476059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Types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research </a:t>
            </a:r>
            <a:r>
              <a:rPr dirty="0" sz="1300" spc="-30" i="1">
                <a:solidFill>
                  <a:srgbClr val="0000FF"/>
                </a:solidFill>
                <a:latin typeface="Arial Black"/>
                <a:cs typeface="Arial Black"/>
              </a:rPr>
              <a:t>– </a:t>
            </a:r>
            <a:r>
              <a:rPr dirty="0" sz="1300" spc="-40" i="1">
                <a:solidFill>
                  <a:srgbClr val="0000FF"/>
                </a:solidFill>
                <a:latin typeface="Arial Black"/>
                <a:cs typeface="Arial Black"/>
              </a:rPr>
              <a:t>Viewpoint </a:t>
            </a:r>
            <a:r>
              <a:rPr dirty="0" sz="1300" spc="-35" i="1">
                <a:solidFill>
                  <a:srgbClr val="0000FF"/>
                </a:solidFill>
                <a:latin typeface="Arial Black"/>
                <a:cs typeface="Arial Black"/>
              </a:rPr>
              <a:t>of </a:t>
            </a:r>
            <a:r>
              <a:rPr dirty="0" sz="1300" spc="-25" i="1">
                <a:solidFill>
                  <a:srgbClr val="0000FF"/>
                </a:solidFill>
                <a:latin typeface="Arial Black"/>
                <a:cs typeface="Arial Black"/>
              </a:rPr>
              <a:t>inquiry </a:t>
            </a:r>
            <a:r>
              <a:rPr dirty="0" sz="1300" spc="-50" i="1">
                <a:solidFill>
                  <a:srgbClr val="0000FF"/>
                </a:solidFill>
                <a:latin typeface="Arial Black"/>
                <a:cs typeface="Arial Black"/>
              </a:rPr>
              <a:t>mode</a:t>
            </a:r>
            <a:r>
              <a:rPr dirty="0" sz="1300" spc="130" i="1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300" spc="-20" i="1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70957" y="6901505"/>
            <a:ext cx="82003" cy="840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05531" y="6826856"/>
            <a:ext cx="2115820" cy="56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Mixed</a:t>
            </a:r>
            <a:r>
              <a:rPr dirty="0" sz="1250" spc="-9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strategies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35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Sequential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mixed</a:t>
            </a:r>
            <a:r>
              <a:rPr dirty="0" sz="11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50360" y="7703788"/>
            <a:ext cx="1823720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Concurrent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mixed</a:t>
            </a:r>
            <a:r>
              <a:rPr dirty="0" sz="1100" spc="-10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44062" y="8254690"/>
            <a:ext cx="2073910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Transformative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mixed</a:t>
            </a:r>
            <a:r>
              <a:rPr dirty="0" sz="110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91803" y="7307315"/>
            <a:ext cx="63079" cy="693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909545" y="7264095"/>
            <a:ext cx="281178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" indent="-12700">
              <a:lnSpc>
                <a:spcPct val="101699"/>
              </a:lnSpc>
            </a:pPr>
            <a:r>
              <a:rPr dirty="0" sz="950">
                <a:latin typeface="Arial"/>
                <a:cs typeface="Arial"/>
              </a:rPr>
              <a:t>Elaborate on / or </a:t>
            </a:r>
            <a:r>
              <a:rPr dirty="0" sz="950" spc="-5">
                <a:latin typeface="Arial"/>
                <a:cs typeface="Arial"/>
              </a:rPr>
              <a:t>expand </a:t>
            </a:r>
            <a:r>
              <a:rPr dirty="0" sz="950">
                <a:latin typeface="Arial"/>
                <a:cs typeface="Arial"/>
              </a:rPr>
              <a:t>the findings of one method  </a:t>
            </a:r>
            <a:r>
              <a:rPr dirty="0" sz="950" spc="-5">
                <a:latin typeface="Arial"/>
                <a:cs typeface="Arial"/>
              </a:rPr>
              <a:t>with </a:t>
            </a:r>
            <a:r>
              <a:rPr dirty="0" sz="950">
                <a:latin typeface="Arial"/>
                <a:cs typeface="Arial"/>
              </a:rPr>
              <a:t>another</a:t>
            </a:r>
            <a:r>
              <a:rPr dirty="0" sz="950" spc="-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method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96009" y="7761480"/>
            <a:ext cx="60977" cy="672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13749" y="7716164"/>
            <a:ext cx="2745105" cy="445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" indent="-12700">
              <a:lnSpc>
                <a:spcPct val="101699"/>
              </a:lnSpc>
            </a:pPr>
            <a:r>
              <a:rPr dirty="0" sz="950" spc="-5">
                <a:latin typeface="Arial"/>
                <a:cs typeface="Arial"/>
              </a:rPr>
              <a:t>Merges </a:t>
            </a:r>
            <a:r>
              <a:rPr dirty="0" sz="950">
                <a:latin typeface="Arial"/>
                <a:cs typeface="Arial"/>
              </a:rPr>
              <a:t>quantitative and qualitative data in </a:t>
            </a:r>
            <a:r>
              <a:rPr dirty="0" sz="950" spc="-5">
                <a:latin typeface="Arial"/>
                <a:cs typeface="Arial"/>
              </a:rPr>
              <a:t>order </a:t>
            </a:r>
            <a:r>
              <a:rPr dirty="0" sz="950">
                <a:latin typeface="Arial"/>
                <a:cs typeface="Arial"/>
              </a:rPr>
              <a:t>to  </a:t>
            </a:r>
            <a:r>
              <a:rPr dirty="0" sz="950">
                <a:latin typeface="Arial"/>
                <a:cs typeface="Arial"/>
              </a:rPr>
              <a:t>reach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comprehensive </a:t>
            </a:r>
            <a:r>
              <a:rPr dirty="0" sz="950" spc="-5">
                <a:latin typeface="Arial"/>
                <a:cs typeface="Arial"/>
              </a:rPr>
              <a:t>analysis </a:t>
            </a:r>
            <a:r>
              <a:rPr dirty="0" sz="950">
                <a:latin typeface="Arial"/>
                <a:cs typeface="Arial"/>
              </a:rPr>
              <a:t>of the research  </a:t>
            </a:r>
            <a:r>
              <a:rPr dirty="0" sz="950">
                <a:latin typeface="Arial"/>
                <a:cs typeface="Arial"/>
              </a:rPr>
              <a:t>problem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91803" y="8329197"/>
            <a:ext cx="63079" cy="693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909545" y="8285988"/>
            <a:ext cx="2872740" cy="553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" indent="-12700">
              <a:lnSpc>
                <a:spcPct val="101699"/>
              </a:lnSpc>
            </a:pPr>
            <a:r>
              <a:rPr dirty="0" sz="950">
                <a:latin typeface="Arial"/>
                <a:cs typeface="Arial"/>
              </a:rPr>
              <a:t>Uses </a:t>
            </a:r>
            <a:r>
              <a:rPr dirty="0" sz="950" spc="5">
                <a:latin typeface="Arial"/>
                <a:cs typeface="Arial"/>
              </a:rPr>
              <a:t>a </a:t>
            </a:r>
            <a:r>
              <a:rPr dirty="0" sz="950">
                <a:latin typeface="Arial"/>
                <a:cs typeface="Arial"/>
              </a:rPr>
              <a:t>theoretical lens to determine topics of interest  </a:t>
            </a:r>
            <a:r>
              <a:rPr dirty="0" sz="950">
                <a:latin typeface="Arial"/>
                <a:cs typeface="Arial"/>
              </a:rPr>
              <a:t>and the methods to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apply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R="5588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[Creswell,</a:t>
            </a:r>
            <a:r>
              <a:rPr dirty="0" sz="750" spc="-75">
                <a:latin typeface="Arial"/>
                <a:cs typeface="Arial"/>
              </a:rPr>
              <a:t> </a:t>
            </a:r>
            <a:r>
              <a:rPr dirty="0" sz="750" spc="5">
                <a:latin typeface="Arial"/>
                <a:cs typeface="Arial"/>
              </a:rPr>
              <a:t>2009]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57966" y="9254369"/>
            <a:ext cx="1886585" cy="0"/>
          </a:xfrm>
          <a:custGeom>
            <a:avLst/>
            <a:gdLst/>
            <a:ahLst/>
            <a:cxnLst/>
            <a:rect l="l" t="t" r="r" b="b"/>
            <a:pathLst>
              <a:path w="1886585" h="0">
                <a:moveTo>
                  <a:pt x="0" y="0"/>
                </a:moveTo>
                <a:lnTo>
                  <a:pt x="1886102" y="0"/>
                </a:lnTo>
              </a:path>
            </a:pathLst>
          </a:custGeom>
          <a:ln w="84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743429" y="9787286"/>
            <a:ext cx="274256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4805" indent="-345440">
              <a:lnSpc>
                <a:spcPct val="101699"/>
              </a:lnSpc>
            </a:pPr>
            <a:r>
              <a:rPr dirty="0" sz="950" spc="-5" b="1" i="1">
                <a:solidFill>
                  <a:srgbClr val="CC0000"/>
                </a:solidFill>
                <a:latin typeface="Arial"/>
                <a:cs typeface="Arial"/>
              </a:rPr>
              <a:t>Often </a:t>
            </a:r>
            <a:r>
              <a:rPr dirty="0" sz="950" b="1" i="1">
                <a:solidFill>
                  <a:srgbClr val="CC0000"/>
                </a:solidFill>
                <a:latin typeface="Arial"/>
                <a:cs typeface="Arial"/>
              </a:rPr>
              <a:t>researchers </a:t>
            </a:r>
            <a:r>
              <a:rPr dirty="0" sz="950" spc="-5" b="1" i="1">
                <a:solidFill>
                  <a:srgbClr val="CC0000"/>
                </a:solidFill>
                <a:latin typeface="Arial"/>
                <a:cs typeface="Arial"/>
              </a:rPr>
              <a:t>engaged </a:t>
            </a:r>
            <a:r>
              <a:rPr dirty="0" sz="950" b="1" i="1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dirty="0" sz="950" spc="-5" b="1" i="1">
                <a:solidFill>
                  <a:srgbClr val="CC0000"/>
                </a:solidFill>
                <a:latin typeface="Arial"/>
                <a:cs typeface="Arial"/>
              </a:rPr>
              <a:t>one type despise  </a:t>
            </a:r>
            <a:r>
              <a:rPr dirty="0" sz="950" spc="-5" b="1" i="1">
                <a:solidFill>
                  <a:srgbClr val="CC0000"/>
                </a:solidFill>
                <a:latin typeface="Arial"/>
                <a:cs typeface="Arial"/>
              </a:rPr>
              <a:t>those involved </a:t>
            </a:r>
            <a:r>
              <a:rPr dirty="0" sz="950" b="1" i="1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dirty="0" sz="950" spc="-5" b="1" i="1">
                <a:solidFill>
                  <a:srgbClr val="CC0000"/>
                </a:solidFill>
                <a:latin typeface="Arial"/>
                <a:cs typeface="Arial"/>
              </a:rPr>
              <a:t>another type ...</a:t>
            </a:r>
            <a:r>
              <a:rPr dirty="0" sz="950" spc="145" b="1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950" spc="-5" b="1" i="1">
                <a:solidFill>
                  <a:srgbClr val="CC0000"/>
                </a:solidFill>
                <a:latin typeface="Arial"/>
                <a:cs typeface="Arial"/>
              </a:rPr>
              <a:t>!!!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649229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7662" y="1391330"/>
            <a:ext cx="6080881" cy="2634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5196" y="312674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Are 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you</a:t>
            </a:r>
            <a:r>
              <a:rPr dirty="0" sz="1650" spc="-10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ready?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850">
              <a:latin typeface="Times New Roman"/>
              <a:cs typeface="Times New Roman"/>
            </a:endParaRPr>
          </a:p>
          <a:p>
            <a:pPr marL="344805">
              <a:lnSpc>
                <a:spcPts val="93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73251" y="6004366"/>
            <a:ext cx="230505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Some 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key</a:t>
            </a:r>
            <a:r>
              <a:rPr dirty="0" sz="1650" spc="-9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questions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6813" y="8152572"/>
            <a:ext cx="3778166" cy="1398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2548" y="6819879"/>
            <a:ext cx="1774640" cy="1130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92791" y="8005384"/>
            <a:ext cx="113664" cy="111760"/>
          </a:xfrm>
          <a:custGeom>
            <a:avLst/>
            <a:gdLst/>
            <a:ahLst/>
            <a:cxnLst/>
            <a:rect l="l" t="t" r="r" b="b"/>
            <a:pathLst>
              <a:path w="113664" h="111759">
                <a:moveTo>
                  <a:pt x="56762" y="0"/>
                </a:moveTo>
                <a:lnTo>
                  <a:pt x="16555" y="16563"/>
                </a:lnTo>
                <a:lnTo>
                  <a:pt x="0" y="56781"/>
                </a:lnTo>
                <a:lnTo>
                  <a:pt x="1145" y="67580"/>
                </a:lnTo>
                <a:lnTo>
                  <a:pt x="24944" y="101909"/>
                </a:lnTo>
                <a:lnTo>
                  <a:pt x="56762" y="111444"/>
                </a:lnTo>
                <a:lnTo>
                  <a:pt x="68260" y="110302"/>
                </a:lnTo>
                <a:lnTo>
                  <a:pt x="103898" y="87011"/>
                </a:lnTo>
                <a:lnTo>
                  <a:pt x="113547" y="56781"/>
                </a:lnTo>
                <a:lnTo>
                  <a:pt x="112401" y="45286"/>
                </a:lnTo>
                <a:lnTo>
                  <a:pt x="88593" y="9650"/>
                </a:lnTo>
                <a:lnTo>
                  <a:pt x="56762" y="0"/>
                </a:lnTo>
                <a:close/>
              </a:path>
            </a:pathLst>
          </a:custGeom>
          <a:solidFill>
            <a:srgbClr val="A7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90682" y="8003289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09">
                <a:moveTo>
                  <a:pt x="71490" y="0"/>
                </a:moveTo>
                <a:lnTo>
                  <a:pt x="46256" y="0"/>
                </a:lnTo>
                <a:lnTo>
                  <a:pt x="25231" y="8406"/>
                </a:lnTo>
                <a:lnTo>
                  <a:pt x="25231" y="10512"/>
                </a:lnTo>
                <a:lnTo>
                  <a:pt x="16824" y="16821"/>
                </a:lnTo>
                <a:lnTo>
                  <a:pt x="10515" y="25228"/>
                </a:lnTo>
                <a:lnTo>
                  <a:pt x="4203" y="35743"/>
                </a:lnTo>
                <a:lnTo>
                  <a:pt x="2109" y="46256"/>
                </a:lnTo>
                <a:lnTo>
                  <a:pt x="0" y="46256"/>
                </a:lnTo>
                <a:lnTo>
                  <a:pt x="0" y="69390"/>
                </a:lnTo>
                <a:lnTo>
                  <a:pt x="2109" y="71484"/>
                </a:lnTo>
                <a:lnTo>
                  <a:pt x="4203" y="81997"/>
                </a:lnTo>
                <a:lnTo>
                  <a:pt x="10515" y="90415"/>
                </a:lnTo>
                <a:lnTo>
                  <a:pt x="10515" y="92512"/>
                </a:lnTo>
                <a:lnTo>
                  <a:pt x="16824" y="100928"/>
                </a:lnTo>
                <a:lnTo>
                  <a:pt x="25231" y="107228"/>
                </a:lnTo>
                <a:lnTo>
                  <a:pt x="35743" y="113537"/>
                </a:lnTo>
                <a:lnTo>
                  <a:pt x="46256" y="115644"/>
                </a:lnTo>
                <a:lnTo>
                  <a:pt x="58872" y="117741"/>
                </a:lnTo>
                <a:lnTo>
                  <a:pt x="71490" y="115644"/>
                </a:lnTo>
                <a:lnTo>
                  <a:pt x="82006" y="113537"/>
                </a:lnTo>
                <a:lnTo>
                  <a:pt x="85501" y="111440"/>
                </a:lnTo>
                <a:lnTo>
                  <a:pt x="58872" y="111440"/>
                </a:lnTo>
                <a:lnTo>
                  <a:pt x="37850" y="107228"/>
                </a:lnTo>
                <a:lnTo>
                  <a:pt x="32241" y="103025"/>
                </a:lnTo>
                <a:lnTo>
                  <a:pt x="29443" y="103025"/>
                </a:lnTo>
                <a:lnTo>
                  <a:pt x="23124" y="96713"/>
                </a:lnTo>
                <a:lnTo>
                  <a:pt x="21028" y="96713"/>
                </a:lnTo>
                <a:lnTo>
                  <a:pt x="14715" y="88309"/>
                </a:lnTo>
                <a:lnTo>
                  <a:pt x="11358" y="79903"/>
                </a:lnTo>
                <a:lnTo>
                  <a:pt x="10515" y="79903"/>
                </a:lnTo>
                <a:lnTo>
                  <a:pt x="8418" y="69390"/>
                </a:lnTo>
                <a:lnTo>
                  <a:pt x="6312" y="58875"/>
                </a:lnTo>
                <a:lnTo>
                  <a:pt x="8418" y="48362"/>
                </a:lnTo>
                <a:lnTo>
                  <a:pt x="29443" y="14715"/>
                </a:lnTo>
                <a:lnTo>
                  <a:pt x="48365" y="6309"/>
                </a:lnTo>
                <a:lnTo>
                  <a:pt x="87275" y="6309"/>
                </a:lnTo>
                <a:lnTo>
                  <a:pt x="71490" y="0"/>
                </a:lnTo>
                <a:close/>
              </a:path>
              <a:path w="118110" h="118109">
                <a:moveTo>
                  <a:pt x="88315" y="100928"/>
                </a:moveTo>
                <a:lnTo>
                  <a:pt x="79903" y="107228"/>
                </a:lnTo>
                <a:lnTo>
                  <a:pt x="58872" y="111440"/>
                </a:lnTo>
                <a:lnTo>
                  <a:pt x="85501" y="111440"/>
                </a:lnTo>
                <a:lnTo>
                  <a:pt x="92522" y="107228"/>
                </a:lnTo>
                <a:lnTo>
                  <a:pt x="98134" y="103025"/>
                </a:lnTo>
                <a:lnTo>
                  <a:pt x="88315" y="103025"/>
                </a:lnTo>
                <a:lnTo>
                  <a:pt x="88315" y="100928"/>
                </a:lnTo>
                <a:close/>
              </a:path>
              <a:path w="118110" h="118109">
                <a:moveTo>
                  <a:pt x="29443" y="100928"/>
                </a:moveTo>
                <a:lnTo>
                  <a:pt x="29443" y="103025"/>
                </a:lnTo>
                <a:lnTo>
                  <a:pt x="32241" y="103025"/>
                </a:lnTo>
                <a:lnTo>
                  <a:pt x="29443" y="100928"/>
                </a:lnTo>
                <a:close/>
              </a:path>
              <a:path w="118110" h="118109">
                <a:moveTo>
                  <a:pt x="96728" y="94619"/>
                </a:moveTo>
                <a:lnTo>
                  <a:pt x="88315" y="103025"/>
                </a:lnTo>
                <a:lnTo>
                  <a:pt x="98134" y="103025"/>
                </a:lnTo>
                <a:lnTo>
                  <a:pt x="100934" y="100928"/>
                </a:lnTo>
                <a:lnTo>
                  <a:pt x="104094" y="96713"/>
                </a:lnTo>
                <a:lnTo>
                  <a:pt x="96728" y="96713"/>
                </a:lnTo>
                <a:lnTo>
                  <a:pt x="96728" y="94619"/>
                </a:lnTo>
                <a:close/>
              </a:path>
              <a:path w="118110" h="118109">
                <a:moveTo>
                  <a:pt x="21028" y="94619"/>
                </a:moveTo>
                <a:lnTo>
                  <a:pt x="21028" y="96713"/>
                </a:lnTo>
                <a:lnTo>
                  <a:pt x="23124" y="96713"/>
                </a:lnTo>
                <a:lnTo>
                  <a:pt x="21028" y="94619"/>
                </a:lnTo>
                <a:close/>
              </a:path>
              <a:path w="118110" h="118109">
                <a:moveTo>
                  <a:pt x="107243" y="77794"/>
                </a:moveTo>
                <a:lnTo>
                  <a:pt x="103037" y="88309"/>
                </a:lnTo>
                <a:lnTo>
                  <a:pt x="96728" y="96713"/>
                </a:lnTo>
                <a:lnTo>
                  <a:pt x="104094" y="96713"/>
                </a:lnTo>
                <a:lnTo>
                  <a:pt x="107243" y="92512"/>
                </a:lnTo>
                <a:lnTo>
                  <a:pt x="107243" y="90415"/>
                </a:lnTo>
                <a:lnTo>
                  <a:pt x="113553" y="81997"/>
                </a:lnTo>
                <a:lnTo>
                  <a:pt x="114391" y="79903"/>
                </a:lnTo>
                <a:lnTo>
                  <a:pt x="107243" y="79903"/>
                </a:lnTo>
                <a:lnTo>
                  <a:pt x="107243" y="77794"/>
                </a:lnTo>
                <a:close/>
              </a:path>
              <a:path w="118110" h="118109">
                <a:moveTo>
                  <a:pt x="10515" y="77794"/>
                </a:moveTo>
                <a:lnTo>
                  <a:pt x="10515" y="79903"/>
                </a:lnTo>
                <a:lnTo>
                  <a:pt x="11358" y="79903"/>
                </a:lnTo>
                <a:lnTo>
                  <a:pt x="10515" y="77794"/>
                </a:lnTo>
                <a:close/>
              </a:path>
              <a:path w="118110" h="118109">
                <a:moveTo>
                  <a:pt x="87275" y="6309"/>
                </a:moveTo>
                <a:lnTo>
                  <a:pt x="69387" y="6309"/>
                </a:lnTo>
                <a:lnTo>
                  <a:pt x="79903" y="10512"/>
                </a:lnTo>
                <a:lnTo>
                  <a:pt x="88315" y="14715"/>
                </a:lnTo>
                <a:lnTo>
                  <a:pt x="96728" y="21025"/>
                </a:lnTo>
                <a:lnTo>
                  <a:pt x="103037" y="29431"/>
                </a:lnTo>
                <a:lnTo>
                  <a:pt x="107243" y="37850"/>
                </a:lnTo>
                <a:lnTo>
                  <a:pt x="111450" y="48362"/>
                </a:lnTo>
                <a:lnTo>
                  <a:pt x="109346" y="48362"/>
                </a:lnTo>
                <a:lnTo>
                  <a:pt x="111450" y="58875"/>
                </a:lnTo>
                <a:lnTo>
                  <a:pt x="109346" y="69390"/>
                </a:lnTo>
                <a:lnTo>
                  <a:pt x="111450" y="69390"/>
                </a:lnTo>
                <a:lnTo>
                  <a:pt x="107243" y="79903"/>
                </a:lnTo>
                <a:lnTo>
                  <a:pt x="114391" y="79903"/>
                </a:lnTo>
                <a:lnTo>
                  <a:pt x="117759" y="71484"/>
                </a:lnTo>
                <a:lnTo>
                  <a:pt x="117759" y="46256"/>
                </a:lnTo>
                <a:lnTo>
                  <a:pt x="113553" y="35743"/>
                </a:lnTo>
                <a:lnTo>
                  <a:pt x="107243" y="25228"/>
                </a:lnTo>
                <a:lnTo>
                  <a:pt x="100934" y="16821"/>
                </a:lnTo>
                <a:lnTo>
                  <a:pt x="92522" y="10512"/>
                </a:lnTo>
                <a:lnTo>
                  <a:pt x="92522" y="8406"/>
                </a:lnTo>
                <a:lnTo>
                  <a:pt x="87275" y="630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83081" y="6977351"/>
            <a:ext cx="761365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905" indent="-2540">
              <a:lnSpc>
                <a:spcPct val="109300"/>
              </a:lnSpc>
            </a:pPr>
            <a:r>
              <a:rPr dirty="0" sz="1250" spc="-10" b="1">
                <a:latin typeface="Arial"/>
                <a:cs typeface="Arial"/>
              </a:rPr>
              <a:t>How </a:t>
            </a:r>
            <a:r>
              <a:rPr dirty="0" sz="1250" spc="-5" b="1">
                <a:latin typeface="Arial"/>
                <a:cs typeface="Arial"/>
              </a:rPr>
              <a:t>to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do  </a:t>
            </a:r>
            <a:r>
              <a:rPr dirty="0" sz="1250" spc="-5" b="1">
                <a:latin typeface="Arial"/>
                <a:cs typeface="Arial"/>
              </a:rPr>
              <a:t>scientific  </a:t>
            </a:r>
            <a:r>
              <a:rPr dirty="0" sz="1250" spc="-10" b="1">
                <a:latin typeface="Arial"/>
                <a:cs typeface="Arial"/>
              </a:rPr>
              <a:t>r</a:t>
            </a:r>
            <a:r>
              <a:rPr dirty="0" sz="1250" b="1">
                <a:latin typeface="Arial"/>
                <a:cs typeface="Arial"/>
              </a:rPr>
              <a:t>esea</a:t>
            </a:r>
            <a:r>
              <a:rPr dirty="0" sz="1250" spc="-10" b="1">
                <a:latin typeface="Arial"/>
                <a:cs typeface="Arial"/>
              </a:rPr>
              <a:t>r</a:t>
            </a:r>
            <a:r>
              <a:rPr dirty="0" sz="1250" b="1">
                <a:latin typeface="Arial"/>
                <a:cs typeface="Arial"/>
              </a:rPr>
              <a:t>c</a:t>
            </a:r>
            <a:r>
              <a:rPr dirty="0" sz="1250" spc="-5" b="1">
                <a:latin typeface="Arial"/>
                <a:cs typeface="Arial"/>
              </a:rPr>
              <a:t>h?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2939" y="8581680"/>
            <a:ext cx="1322705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9300"/>
              </a:lnSpc>
            </a:pPr>
            <a:r>
              <a:rPr dirty="0" sz="1250" spc="-10" b="1">
                <a:latin typeface="Arial"/>
                <a:cs typeface="Arial"/>
              </a:rPr>
              <a:t>How </a:t>
            </a:r>
            <a:r>
              <a:rPr dirty="0" sz="1250" spc="-5" b="1">
                <a:latin typeface="Arial"/>
                <a:cs typeface="Arial"/>
              </a:rPr>
              <a:t>to plan and  </a:t>
            </a:r>
            <a:r>
              <a:rPr dirty="0" sz="1250" spc="-5" b="1">
                <a:latin typeface="Arial"/>
                <a:cs typeface="Arial"/>
              </a:rPr>
              <a:t>manage a  research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project?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64276" y="6701891"/>
            <a:ext cx="3654429" cy="13476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48587" y="8011696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41" y="0"/>
                </a:moveTo>
                <a:lnTo>
                  <a:pt x="10417" y="17850"/>
                </a:lnTo>
                <a:lnTo>
                  <a:pt x="0" y="48362"/>
                </a:lnTo>
                <a:lnTo>
                  <a:pt x="1243" y="59649"/>
                </a:lnTo>
                <a:lnTo>
                  <a:pt x="26801" y="91919"/>
                </a:lnTo>
                <a:lnTo>
                  <a:pt x="48341" y="96725"/>
                </a:lnTo>
                <a:lnTo>
                  <a:pt x="59629" y="95480"/>
                </a:lnTo>
                <a:lnTo>
                  <a:pt x="91905" y="69905"/>
                </a:lnTo>
                <a:lnTo>
                  <a:pt x="96713" y="48362"/>
                </a:lnTo>
                <a:lnTo>
                  <a:pt x="95468" y="37075"/>
                </a:lnTo>
                <a:lnTo>
                  <a:pt x="69887" y="4805"/>
                </a:lnTo>
                <a:lnTo>
                  <a:pt x="48341" y="0"/>
                </a:lnTo>
                <a:close/>
              </a:path>
            </a:pathLst>
          </a:custGeom>
          <a:solidFill>
            <a:srgbClr val="A7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8516" y="7721530"/>
            <a:ext cx="145415" cy="145415"/>
          </a:xfrm>
          <a:custGeom>
            <a:avLst/>
            <a:gdLst/>
            <a:ahLst/>
            <a:cxnLst/>
            <a:rect l="l" t="t" r="r" b="b"/>
            <a:pathLst>
              <a:path w="145414" h="145415">
                <a:moveTo>
                  <a:pt x="73609" y="0"/>
                </a:moveTo>
                <a:lnTo>
                  <a:pt x="30436" y="13658"/>
                </a:lnTo>
                <a:lnTo>
                  <a:pt x="3819" y="48716"/>
                </a:lnTo>
                <a:lnTo>
                  <a:pt x="0" y="71496"/>
                </a:lnTo>
                <a:lnTo>
                  <a:pt x="982" y="83263"/>
                </a:lnTo>
                <a:lnTo>
                  <a:pt x="21819" y="123271"/>
                </a:lnTo>
                <a:lnTo>
                  <a:pt x="61838" y="144105"/>
                </a:lnTo>
                <a:lnTo>
                  <a:pt x="73609" y="145087"/>
                </a:lnTo>
                <a:lnTo>
                  <a:pt x="85313" y="144105"/>
                </a:lnTo>
                <a:lnTo>
                  <a:pt x="124320" y="123271"/>
                </a:lnTo>
                <a:lnTo>
                  <a:pt x="144161" y="83263"/>
                </a:lnTo>
                <a:lnTo>
                  <a:pt x="145084" y="71496"/>
                </a:lnTo>
                <a:lnTo>
                  <a:pt x="144161" y="59784"/>
                </a:lnTo>
                <a:lnTo>
                  <a:pt x="124320" y="20763"/>
                </a:lnTo>
                <a:lnTo>
                  <a:pt x="85313" y="923"/>
                </a:lnTo>
                <a:lnTo>
                  <a:pt x="73609" y="0"/>
                </a:lnTo>
                <a:close/>
              </a:path>
            </a:pathLst>
          </a:custGeom>
          <a:solidFill>
            <a:srgbClr val="A7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4351" y="800749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52577" y="0"/>
                </a:moveTo>
                <a:lnTo>
                  <a:pt x="31546" y="4203"/>
                </a:lnTo>
                <a:lnTo>
                  <a:pt x="23134" y="10512"/>
                </a:lnTo>
                <a:lnTo>
                  <a:pt x="16824" y="16821"/>
                </a:lnTo>
                <a:lnTo>
                  <a:pt x="14752" y="16821"/>
                </a:lnTo>
                <a:lnTo>
                  <a:pt x="10515" y="23134"/>
                </a:lnTo>
                <a:lnTo>
                  <a:pt x="8442" y="23134"/>
                </a:lnTo>
                <a:lnTo>
                  <a:pt x="4236" y="31540"/>
                </a:lnTo>
                <a:lnTo>
                  <a:pt x="4236" y="33646"/>
                </a:lnTo>
                <a:lnTo>
                  <a:pt x="2103" y="42053"/>
                </a:lnTo>
                <a:lnTo>
                  <a:pt x="0" y="52565"/>
                </a:lnTo>
                <a:lnTo>
                  <a:pt x="2103" y="63078"/>
                </a:lnTo>
                <a:lnTo>
                  <a:pt x="4236" y="73590"/>
                </a:lnTo>
                <a:lnTo>
                  <a:pt x="8442" y="81997"/>
                </a:lnTo>
                <a:lnTo>
                  <a:pt x="10515" y="81997"/>
                </a:lnTo>
                <a:lnTo>
                  <a:pt x="14752" y="88309"/>
                </a:lnTo>
                <a:lnTo>
                  <a:pt x="14752" y="90415"/>
                </a:lnTo>
                <a:lnTo>
                  <a:pt x="16824" y="90415"/>
                </a:lnTo>
                <a:lnTo>
                  <a:pt x="23134" y="94619"/>
                </a:lnTo>
                <a:lnTo>
                  <a:pt x="23134" y="96725"/>
                </a:lnTo>
                <a:lnTo>
                  <a:pt x="31546" y="100928"/>
                </a:lnTo>
                <a:lnTo>
                  <a:pt x="52577" y="105131"/>
                </a:lnTo>
                <a:lnTo>
                  <a:pt x="63093" y="103025"/>
                </a:lnTo>
                <a:lnTo>
                  <a:pt x="71506" y="100928"/>
                </a:lnTo>
                <a:lnTo>
                  <a:pt x="73609" y="100928"/>
                </a:lnTo>
                <a:lnTo>
                  <a:pt x="77824" y="98822"/>
                </a:lnTo>
                <a:lnTo>
                  <a:pt x="52577" y="98822"/>
                </a:lnTo>
                <a:lnTo>
                  <a:pt x="42062" y="96725"/>
                </a:lnTo>
                <a:lnTo>
                  <a:pt x="44165" y="96725"/>
                </a:lnTo>
                <a:lnTo>
                  <a:pt x="33649" y="94619"/>
                </a:lnTo>
                <a:lnTo>
                  <a:pt x="35753" y="94619"/>
                </a:lnTo>
                <a:lnTo>
                  <a:pt x="27340" y="90415"/>
                </a:lnTo>
                <a:lnTo>
                  <a:pt x="14752" y="77794"/>
                </a:lnTo>
                <a:lnTo>
                  <a:pt x="11572" y="71484"/>
                </a:lnTo>
                <a:lnTo>
                  <a:pt x="10515" y="71484"/>
                </a:lnTo>
                <a:lnTo>
                  <a:pt x="8858" y="63078"/>
                </a:lnTo>
                <a:lnTo>
                  <a:pt x="8442" y="63078"/>
                </a:lnTo>
                <a:lnTo>
                  <a:pt x="6309" y="52565"/>
                </a:lnTo>
                <a:lnTo>
                  <a:pt x="8442" y="44159"/>
                </a:lnTo>
                <a:lnTo>
                  <a:pt x="10515" y="35740"/>
                </a:lnTo>
                <a:lnTo>
                  <a:pt x="14752" y="27337"/>
                </a:lnTo>
                <a:lnTo>
                  <a:pt x="27340" y="14715"/>
                </a:lnTo>
                <a:lnTo>
                  <a:pt x="35753" y="10512"/>
                </a:lnTo>
                <a:lnTo>
                  <a:pt x="33649" y="10512"/>
                </a:lnTo>
                <a:lnTo>
                  <a:pt x="44165" y="8406"/>
                </a:lnTo>
                <a:lnTo>
                  <a:pt x="79213" y="8406"/>
                </a:lnTo>
                <a:lnTo>
                  <a:pt x="73609" y="4203"/>
                </a:lnTo>
                <a:lnTo>
                  <a:pt x="71506" y="4203"/>
                </a:lnTo>
                <a:lnTo>
                  <a:pt x="63093" y="2106"/>
                </a:lnTo>
                <a:lnTo>
                  <a:pt x="52577" y="0"/>
                </a:lnTo>
                <a:close/>
              </a:path>
              <a:path w="105410" h="105409">
                <a:moveTo>
                  <a:pt x="94640" y="69387"/>
                </a:moveTo>
                <a:lnTo>
                  <a:pt x="90434" y="77794"/>
                </a:lnTo>
                <a:lnTo>
                  <a:pt x="77815" y="90415"/>
                </a:lnTo>
                <a:lnTo>
                  <a:pt x="69402" y="94619"/>
                </a:lnTo>
                <a:lnTo>
                  <a:pt x="52577" y="98822"/>
                </a:lnTo>
                <a:lnTo>
                  <a:pt x="77824" y="98822"/>
                </a:lnTo>
                <a:lnTo>
                  <a:pt x="82021" y="96725"/>
                </a:lnTo>
                <a:lnTo>
                  <a:pt x="82021" y="94619"/>
                </a:lnTo>
                <a:lnTo>
                  <a:pt x="88331" y="90415"/>
                </a:lnTo>
                <a:lnTo>
                  <a:pt x="88331" y="88309"/>
                </a:lnTo>
                <a:lnTo>
                  <a:pt x="94640" y="81997"/>
                </a:lnTo>
                <a:lnTo>
                  <a:pt x="100949" y="73590"/>
                </a:lnTo>
                <a:lnTo>
                  <a:pt x="101371" y="71484"/>
                </a:lnTo>
                <a:lnTo>
                  <a:pt x="94640" y="71484"/>
                </a:lnTo>
                <a:lnTo>
                  <a:pt x="94640" y="69387"/>
                </a:lnTo>
                <a:close/>
              </a:path>
              <a:path w="105410" h="105409">
                <a:moveTo>
                  <a:pt x="10515" y="69387"/>
                </a:moveTo>
                <a:lnTo>
                  <a:pt x="10515" y="71484"/>
                </a:lnTo>
                <a:lnTo>
                  <a:pt x="11572" y="71484"/>
                </a:lnTo>
                <a:lnTo>
                  <a:pt x="10515" y="69387"/>
                </a:lnTo>
                <a:close/>
              </a:path>
              <a:path w="105410" h="105409">
                <a:moveTo>
                  <a:pt x="96743" y="60972"/>
                </a:moveTo>
                <a:lnTo>
                  <a:pt x="94640" y="71484"/>
                </a:lnTo>
                <a:lnTo>
                  <a:pt x="101371" y="71484"/>
                </a:lnTo>
                <a:lnTo>
                  <a:pt x="103052" y="63078"/>
                </a:lnTo>
                <a:lnTo>
                  <a:pt x="96743" y="63078"/>
                </a:lnTo>
                <a:lnTo>
                  <a:pt x="96743" y="60972"/>
                </a:lnTo>
                <a:close/>
              </a:path>
              <a:path w="105410" h="105409">
                <a:moveTo>
                  <a:pt x="8442" y="60972"/>
                </a:moveTo>
                <a:lnTo>
                  <a:pt x="8442" y="63078"/>
                </a:lnTo>
                <a:lnTo>
                  <a:pt x="8858" y="63078"/>
                </a:lnTo>
                <a:lnTo>
                  <a:pt x="8442" y="60972"/>
                </a:lnTo>
                <a:close/>
              </a:path>
              <a:path w="105410" h="105409">
                <a:moveTo>
                  <a:pt x="79213" y="8406"/>
                </a:moveTo>
                <a:lnTo>
                  <a:pt x="60990" y="8406"/>
                </a:lnTo>
                <a:lnTo>
                  <a:pt x="69402" y="10512"/>
                </a:lnTo>
                <a:lnTo>
                  <a:pt x="77815" y="14715"/>
                </a:lnTo>
                <a:lnTo>
                  <a:pt x="90434" y="27337"/>
                </a:lnTo>
                <a:lnTo>
                  <a:pt x="94640" y="35740"/>
                </a:lnTo>
                <a:lnTo>
                  <a:pt x="96743" y="44159"/>
                </a:lnTo>
                <a:lnTo>
                  <a:pt x="96743" y="63078"/>
                </a:lnTo>
                <a:lnTo>
                  <a:pt x="103052" y="63078"/>
                </a:lnTo>
                <a:lnTo>
                  <a:pt x="105155" y="52565"/>
                </a:lnTo>
                <a:lnTo>
                  <a:pt x="103052" y="42053"/>
                </a:lnTo>
                <a:lnTo>
                  <a:pt x="100949" y="33646"/>
                </a:lnTo>
                <a:lnTo>
                  <a:pt x="100949" y="31540"/>
                </a:lnTo>
                <a:lnTo>
                  <a:pt x="94640" y="23134"/>
                </a:lnTo>
                <a:lnTo>
                  <a:pt x="82021" y="10512"/>
                </a:lnTo>
                <a:lnTo>
                  <a:pt x="79213" y="84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86413" y="7717326"/>
            <a:ext cx="151765" cy="153670"/>
          </a:xfrm>
          <a:custGeom>
            <a:avLst/>
            <a:gdLst/>
            <a:ahLst/>
            <a:cxnLst/>
            <a:rect l="l" t="t" r="r" b="b"/>
            <a:pathLst>
              <a:path w="151764" h="153670">
                <a:moveTo>
                  <a:pt x="75712" y="0"/>
                </a:moveTo>
                <a:lnTo>
                  <a:pt x="60990" y="2106"/>
                </a:lnTo>
                <a:lnTo>
                  <a:pt x="58887" y="2106"/>
                </a:lnTo>
                <a:lnTo>
                  <a:pt x="46268" y="6309"/>
                </a:lnTo>
                <a:lnTo>
                  <a:pt x="33649" y="12618"/>
                </a:lnTo>
                <a:lnTo>
                  <a:pt x="31546" y="12618"/>
                </a:lnTo>
                <a:lnTo>
                  <a:pt x="21031" y="23131"/>
                </a:lnTo>
                <a:lnTo>
                  <a:pt x="12618" y="33646"/>
                </a:lnTo>
                <a:lnTo>
                  <a:pt x="6309" y="46253"/>
                </a:lnTo>
                <a:lnTo>
                  <a:pt x="4206" y="46253"/>
                </a:lnTo>
                <a:lnTo>
                  <a:pt x="0" y="60972"/>
                </a:lnTo>
                <a:lnTo>
                  <a:pt x="0" y="92509"/>
                </a:lnTo>
                <a:lnTo>
                  <a:pt x="4206" y="105131"/>
                </a:lnTo>
                <a:lnTo>
                  <a:pt x="6309" y="105131"/>
                </a:lnTo>
                <a:lnTo>
                  <a:pt x="6309" y="107237"/>
                </a:lnTo>
                <a:lnTo>
                  <a:pt x="12618" y="117750"/>
                </a:lnTo>
                <a:lnTo>
                  <a:pt x="12618" y="119847"/>
                </a:lnTo>
                <a:lnTo>
                  <a:pt x="21031" y="130359"/>
                </a:lnTo>
                <a:lnTo>
                  <a:pt x="31546" y="138778"/>
                </a:lnTo>
                <a:lnTo>
                  <a:pt x="33649" y="138778"/>
                </a:lnTo>
                <a:lnTo>
                  <a:pt x="46268" y="147184"/>
                </a:lnTo>
                <a:lnTo>
                  <a:pt x="58887" y="151388"/>
                </a:lnTo>
                <a:lnTo>
                  <a:pt x="60990" y="151388"/>
                </a:lnTo>
                <a:lnTo>
                  <a:pt x="75712" y="153494"/>
                </a:lnTo>
                <a:lnTo>
                  <a:pt x="90403" y="151388"/>
                </a:lnTo>
                <a:lnTo>
                  <a:pt x="105125" y="147184"/>
                </a:lnTo>
                <a:lnTo>
                  <a:pt x="108291" y="145075"/>
                </a:lnTo>
                <a:lnTo>
                  <a:pt x="60990" y="145075"/>
                </a:lnTo>
                <a:lnTo>
                  <a:pt x="48371" y="140872"/>
                </a:lnTo>
                <a:lnTo>
                  <a:pt x="35753" y="134563"/>
                </a:lnTo>
                <a:lnTo>
                  <a:pt x="25237" y="126156"/>
                </a:lnTo>
                <a:lnTo>
                  <a:pt x="27340" y="126156"/>
                </a:lnTo>
                <a:lnTo>
                  <a:pt x="16824" y="115644"/>
                </a:lnTo>
                <a:lnTo>
                  <a:pt x="18928" y="115644"/>
                </a:lnTo>
                <a:lnTo>
                  <a:pt x="10515" y="103022"/>
                </a:lnTo>
                <a:lnTo>
                  <a:pt x="6309" y="90415"/>
                </a:lnTo>
                <a:lnTo>
                  <a:pt x="6309" y="60972"/>
                </a:lnTo>
                <a:lnTo>
                  <a:pt x="6911" y="60972"/>
                </a:lnTo>
                <a:lnTo>
                  <a:pt x="10515" y="48362"/>
                </a:lnTo>
                <a:lnTo>
                  <a:pt x="11912" y="48362"/>
                </a:lnTo>
                <a:lnTo>
                  <a:pt x="18928" y="37850"/>
                </a:lnTo>
                <a:lnTo>
                  <a:pt x="16824" y="37850"/>
                </a:lnTo>
                <a:lnTo>
                  <a:pt x="27340" y="27334"/>
                </a:lnTo>
                <a:lnTo>
                  <a:pt x="25237" y="27334"/>
                </a:lnTo>
                <a:lnTo>
                  <a:pt x="35753" y="18918"/>
                </a:lnTo>
                <a:lnTo>
                  <a:pt x="48371" y="12618"/>
                </a:lnTo>
                <a:lnTo>
                  <a:pt x="60990" y="8403"/>
                </a:lnTo>
                <a:lnTo>
                  <a:pt x="75712" y="6309"/>
                </a:lnTo>
                <a:lnTo>
                  <a:pt x="105125" y="6309"/>
                </a:lnTo>
                <a:lnTo>
                  <a:pt x="90403" y="2106"/>
                </a:lnTo>
                <a:lnTo>
                  <a:pt x="75712" y="0"/>
                </a:lnTo>
                <a:close/>
              </a:path>
              <a:path w="151764" h="153670">
                <a:moveTo>
                  <a:pt x="149291" y="60972"/>
                </a:moveTo>
                <a:lnTo>
                  <a:pt x="142981" y="60972"/>
                </a:lnTo>
                <a:lnTo>
                  <a:pt x="145084" y="75700"/>
                </a:lnTo>
                <a:lnTo>
                  <a:pt x="142981" y="90415"/>
                </a:lnTo>
                <a:lnTo>
                  <a:pt x="124053" y="126156"/>
                </a:lnTo>
                <a:lnTo>
                  <a:pt x="88331" y="145075"/>
                </a:lnTo>
                <a:lnTo>
                  <a:pt x="108291" y="145075"/>
                </a:lnTo>
                <a:lnTo>
                  <a:pt x="117744" y="138778"/>
                </a:lnTo>
                <a:lnTo>
                  <a:pt x="128259" y="130359"/>
                </a:lnTo>
                <a:lnTo>
                  <a:pt x="130362" y="130359"/>
                </a:lnTo>
                <a:lnTo>
                  <a:pt x="138775" y="119847"/>
                </a:lnTo>
                <a:lnTo>
                  <a:pt x="138775" y="117750"/>
                </a:lnTo>
                <a:lnTo>
                  <a:pt x="145084" y="107237"/>
                </a:lnTo>
                <a:lnTo>
                  <a:pt x="145084" y="105131"/>
                </a:lnTo>
                <a:lnTo>
                  <a:pt x="149291" y="92509"/>
                </a:lnTo>
                <a:lnTo>
                  <a:pt x="149291" y="90415"/>
                </a:lnTo>
                <a:lnTo>
                  <a:pt x="151394" y="75700"/>
                </a:lnTo>
                <a:lnTo>
                  <a:pt x="149291" y="60972"/>
                </a:lnTo>
                <a:close/>
              </a:path>
              <a:path w="151764" h="153670">
                <a:moveTo>
                  <a:pt x="6911" y="60972"/>
                </a:moveTo>
                <a:lnTo>
                  <a:pt x="6309" y="60972"/>
                </a:lnTo>
                <a:lnTo>
                  <a:pt x="6309" y="63078"/>
                </a:lnTo>
                <a:lnTo>
                  <a:pt x="6911" y="60972"/>
                </a:lnTo>
                <a:close/>
              </a:path>
              <a:path w="151764" h="153670">
                <a:moveTo>
                  <a:pt x="145687" y="48362"/>
                </a:moveTo>
                <a:lnTo>
                  <a:pt x="138775" y="48362"/>
                </a:lnTo>
                <a:lnTo>
                  <a:pt x="142981" y="63078"/>
                </a:lnTo>
                <a:lnTo>
                  <a:pt x="142981" y="60972"/>
                </a:lnTo>
                <a:lnTo>
                  <a:pt x="149291" y="60972"/>
                </a:lnTo>
                <a:lnTo>
                  <a:pt x="145687" y="48362"/>
                </a:lnTo>
                <a:close/>
              </a:path>
              <a:path w="151764" h="153670">
                <a:moveTo>
                  <a:pt x="11912" y="48362"/>
                </a:moveTo>
                <a:lnTo>
                  <a:pt x="10515" y="48362"/>
                </a:lnTo>
                <a:lnTo>
                  <a:pt x="10515" y="50456"/>
                </a:lnTo>
                <a:lnTo>
                  <a:pt x="11912" y="48362"/>
                </a:lnTo>
                <a:close/>
              </a:path>
              <a:path w="151764" h="153670">
                <a:moveTo>
                  <a:pt x="105125" y="6309"/>
                </a:moveTo>
                <a:lnTo>
                  <a:pt x="75712" y="6309"/>
                </a:lnTo>
                <a:lnTo>
                  <a:pt x="90403" y="8403"/>
                </a:lnTo>
                <a:lnTo>
                  <a:pt x="88331" y="8403"/>
                </a:lnTo>
                <a:lnTo>
                  <a:pt x="124053" y="27334"/>
                </a:lnTo>
                <a:lnTo>
                  <a:pt x="138775" y="50456"/>
                </a:lnTo>
                <a:lnTo>
                  <a:pt x="138775" y="48362"/>
                </a:lnTo>
                <a:lnTo>
                  <a:pt x="145687" y="48362"/>
                </a:lnTo>
                <a:lnTo>
                  <a:pt x="145084" y="46253"/>
                </a:lnTo>
                <a:lnTo>
                  <a:pt x="138775" y="33646"/>
                </a:lnTo>
                <a:lnTo>
                  <a:pt x="130362" y="23131"/>
                </a:lnTo>
                <a:lnTo>
                  <a:pt x="128259" y="23131"/>
                </a:lnTo>
                <a:lnTo>
                  <a:pt x="117744" y="12618"/>
                </a:lnTo>
                <a:lnTo>
                  <a:pt x="105125" y="630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76400" y="6844877"/>
            <a:ext cx="1139825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350" indent="-256540">
              <a:lnSpc>
                <a:spcPct val="109300"/>
              </a:lnSpc>
            </a:pPr>
            <a:r>
              <a:rPr dirty="0" sz="1250" spc="-10" b="1">
                <a:latin typeface="Arial"/>
                <a:cs typeface="Arial"/>
              </a:rPr>
              <a:t>How </a:t>
            </a:r>
            <a:r>
              <a:rPr dirty="0" sz="1250" spc="-5" b="1">
                <a:latin typeface="Arial"/>
                <a:cs typeface="Arial"/>
              </a:rPr>
              <a:t>to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publish  </a:t>
            </a:r>
            <a:r>
              <a:rPr dirty="0" sz="1250" spc="-5" b="1">
                <a:latin typeface="Arial"/>
                <a:cs typeface="Arial"/>
              </a:rPr>
              <a:t>results?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1250" spc="-5" b="1">
                <a:latin typeface="Arial"/>
                <a:cs typeface="Arial"/>
              </a:rPr>
              <a:t>Is it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important?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9775" y="7265400"/>
            <a:ext cx="893444" cy="421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" indent="-36195">
              <a:lnSpc>
                <a:spcPct val="109300"/>
              </a:lnSpc>
            </a:pPr>
            <a:r>
              <a:rPr dirty="0" sz="1250" spc="-10" b="1">
                <a:latin typeface="Arial"/>
                <a:cs typeface="Arial"/>
              </a:rPr>
              <a:t>How </a:t>
            </a:r>
            <a:r>
              <a:rPr dirty="0" sz="1250" spc="-5" b="1">
                <a:latin typeface="Arial"/>
                <a:cs typeface="Arial"/>
              </a:rPr>
              <a:t>to</a:t>
            </a:r>
            <a:r>
              <a:rPr dirty="0" sz="1250" spc="-9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plan  </a:t>
            </a:r>
            <a:r>
              <a:rPr dirty="0" sz="1250" spc="-5" b="1">
                <a:latin typeface="Arial"/>
                <a:cs typeface="Arial"/>
              </a:rPr>
              <a:t>my</a:t>
            </a:r>
            <a:r>
              <a:rPr dirty="0" sz="1250" spc="-11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thesis?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6543" y="8445179"/>
            <a:ext cx="2272969" cy="826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71885" y="8577464"/>
            <a:ext cx="1217295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9300"/>
              </a:lnSpc>
            </a:pPr>
            <a:r>
              <a:rPr dirty="0" sz="1250" spc="-10" b="1">
                <a:latin typeface="Arial"/>
                <a:cs typeface="Arial"/>
              </a:rPr>
              <a:t>How </a:t>
            </a:r>
            <a:r>
              <a:rPr dirty="0" sz="1250" spc="-5" b="1">
                <a:latin typeface="Arial"/>
                <a:cs typeface="Arial"/>
              </a:rPr>
              <a:t>are  </a:t>
            </a:r>
            <a:r>
              <a:rPr dirty="0" sz="1250" spc="-5" b="1">
                <a:latin typeface="Arial"/>
                <a:cs typeface="Arial"/>
              </a:rPr>
              <a:t>research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results 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assessed?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691279" y="10252265"/>
            <a:ext cx="6985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5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884" y="1476481"/>
            <a:ext cx="5631815" cy="269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5560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Assumptions </a:t>
            </a:r>
            <a:r>
              <a:rPr dirty="0" sz="1250" spc="-5" b="1">
                <a:latin typeface="Arial"/>
                <a:cs typeface="Arial"/>
              </a:rPr>
              <a:t>of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Post -</a:t>
            </a:r>
            <a:r>
              <a:rPr dirty="0" sz="125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Positivism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100">
                <a:latin typeface="Arial"/>
                <a:cs typeface="Arial"/>
              </a:rPr>
              <a:t>Absolute truth can </a:t>
            </a:r>
            <a:r>
              <a:rPr dirty="0" sz="1100" spc="-5">
                <a:latin typeface="Arial"/>
                <a:cs typeface="Arial"/>
              </a:rPr>
              <a:t>never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found.</a:t>
            </a:r>
            <a:endParaRPr sz="1100">
              <a:latin typeface="Arial"/>
              <a:cs typeface="Arial"/>
            </a:endParaRPr>
          </a:p>
          <a:p>
            <a:pPr algn="ctr" marL="56515" marR="52069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Research is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process of </a:t>
            </a:r>
            <a:r>
              <a:rPr dirty="0" sz="1100" spc="5">
                <a:latin typeface="Arial"/>
                <a:cs typeface="Arial"/>
              </a:rPr>
              <a:t>making claims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 then testing, refining or abandoning </a:t>
            </a:r>
            <a:r>
              <a:rPr dirty="0" sz="1100" spc="5">
                <a:latin typeface="Arial"/>
                <a:cs typeface="Arial"/>
              </a:rPr>
              <a:t>some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>
                <a:latin typeface="Arial"/>
                <a:cs typeface="Arial"/>
              </a:rPr>
              <a:t>them for other </a:t>
            </a:r>
            <a:r>
              <a:rPr dirty="0" sz="1100" spc="5">
                <a:latin typeface="Arial"/>
                <a:cs typeface="Arial"/>
              </a:rPr>
              <a:t>claims more </a:t>
            </a:r>
            <a:r>
              <a:rPr dirty="0" sz="1100">
                <a:latin typeface="Arial"/>
                <a:cs typeface="Arial"/>
              </a:rPr>
              <a:t>strongly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warranted.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Data, evidence and rational considerations shape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knowledge.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Research seeks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develop relevant, true </a:t>
            </a:r>
            <a:r>
              <a:rPr dirty="0" sz="1100" spc="5">
                <a:latin typeface="Arial"/>
                <a:cs typeface="Arial"/>
              </a:rPr>
              <a:t>statements </a:t>
            </a:r>
            <a:r>
              <a:rPr dirty="0" sz="1100">
                <a:latin typeface="Arial"/>
                <a:cs typeface="Arial"/>
              </a:rPr>
              <a:t>that can serve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explain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situation  </a:t>
            </a:r>
            <a:r>
              <a:rPr dirty="0" sz="1100">
                <a:latin typeface="Arial"/>
                <a:cs typeface="Arial"/>
              </a:rPr>
              <a:t>that is of concern or that describes the causal relationship 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Researchers </a:t>
            </a:r>
            <a:r>
              <a:rPr dirty="0" sz="1100" spc="5">
                <a:latin typeface="Arial"/>
                <a:cs typeface="Arial"/>
              </a:rPr>
              <a:t>must </a:t>
            </a:r>
            <a:r>
              <a:rPr dirty="0" sz="1100">
                <a:latin typeface="Arial"/>
                <a:cs typeface="Arial"/>
              </a:rPr>
              <a:t>examine their </a:t>
            </a:r>
            <a:r>
              <a:rPr dirty="0" sz="1100" spc="5">
                <a:latin typeface="Arial"/>
                <a:cs typeface="Arial"/>
              </a:rPr>
              <a:t>methods </a:t>
            </a:r>
            <a:r>
              <a:rPr dirty="0" sz="1100">
                <a:latin typeface="Arial"/>
                <a:cs typeface="Arial"/>
              </a:rPr>
              <a:t>and conclusions and control or </a:t>
            </a:r>
            <a:r>
              <a:rPr dirty="0" sz="1100" spc="5">
                <a:latin typeface="Arial"/>
                <a:cs typeface="Arial"/>
              </a:rPr>
              <a:t>limit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bias.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35560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Assumptions </a:t>
            </a:r>
            <a:r>
              <a:rPr dirty="0" sz="1250" spc="-5" b="1">
                <a:latin typeface="Arial"/>
                <a:cs typeface="Arial"/>
              </a:rPr>
              <a:t>of</a:t>
            </a:r>
            <a:r>
              <a:rPr dirty="0" sz="1250" spc="-60" b="1"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Interpretivism</a:t>
            </a:r>
            <a:endParaRPr sz="1250">
              <a:latin typeface="Arial"/>
              <a:cs typeface="Arial"/>
            </a:endParaRPr>
          </a:p>
          <a:p>
            <a:pPr algn="ctr" marL="35560" marR="31115">
              <a:lnSpc>
                <a:spcPct val="100000"/>
              </a:lnSpc>
              <a:spcBef>
                <a:spcPts val="420"/>
              </a:spcBef>
            </a:pPr>
            <a:r>
              <a:rPr dirty="0" sz="1100" spc="-5">
                <a:latin typeface="Arial"/>
                <a:cs typeface="Arial"/>
              </a:rPr>
              <a:t>Meanings are </a:t>
            </a:r>
            <a:r>
              <a:rPr dirty="0" sz="1100">
                <a:latin typeface="Arial"/>
                <a:cs typeface="Arial"/>
              </a:rPr>
              <a:t>constructed by humans as they engage </a:t>
            </a:r>
            <a:r>
              <a:rPr dirty="0" sz="1100" spc="-5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world </a:t>
            </a:r>
            <a:r>
              <a:rPr dirty="0" sz="1100">
                <a:latin typeface="Arial"/>
                <a:cs typeface="Arial"/>
              </a:rPr>
              <a:t>they </a:t>
            </a:r>
            <a:r>
              <a:rPr dirty="0" sz="1100" spc="-5">
                <a:latin typeface="Arial"/>
                <a:cs typeface="Arial"/>
              </a:rPr>
              <a:t>are </a:t>
            </a:r>
            <a:r>
              <a:rPr dirty="0" sz="1100">
                <a:latin typeface="Arial"/>
                <a:cs typeface="Arial"/>
              </a:rPr>
              <a:t>interpreting.  </a:t>
            </a:r>
            <a:r>
              <a:rPr dirty="0" sz="1100">
                <a:latin typeface="Arial"/>
                <a:cs typeface="Arial"/>
              </a:rPr>
              <a:t>Humans </a:t>
            </a:r>
            <a:r>
              <a:rPr dirty="0" sz="1100" spc="5">
                <a:latin typeface="Arial"/>
                <a:cs typeface="Arial"/>
              </a:rPr>
              <a:t>make </a:t>
            </a:r>
            <a:r>
              <a:rPr dirty="0" sz="1100">
                <a:latin typeface="Arial"/>
                <a:cs typeface="Arial"/>
              </a:rPr>
              <a:t>sense of the </a:t>
            </a:r>
            <a:r>
              <a:rPr dirty="0" sz="1100" spc="-5">
                <a:latin typeface="Arial"/>
                <a:cs typeface="Arial"/>
              </a:rPr>
              <a:t>world </a:t>
            </a:r>
            <a:r>
              <a:rPr dirty="0" sz="1100">
                <a:latin typeface="Arial"/>
                <a:cs typeface="Arial"/>
              </a:rPr>
              <a:t>based on their historical and social perspective. They  </a:t>
            </a:r>
            <a:r>
              <a:rPr dirty="0" sz="1100">
                <a:latin typeface="Arial"/>
                <a:cs typeface="Arial"/>
              </a:rPr>
              <a:t>seek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understand the context and then </a:t>
            </a:r>
            <a:r>
              <a:rPr dirty="0" sz="1100" spc="5">
                <a:latin typeface="Arial"/>
                <a:cs typeface="Arial"/>
              </a:rPr>
              <a:t>make </a:t>
            </a:r>
            <a:r>
              <a:rPr dirty="0" sz="1100">
                <a:latin typeface="Arial"/>
                <a:cs typeface="Arial"/>
              </a:rPr>
              <a:t>an interpretation of </a:t>
            </a:r>
            <a:r>
              <a:rPr dirty="0" sz="1100" spc="-5">
                <a:latin typeface="Arial"/>
                <a:cs typeface="Arial"/>
              </a:rPr>
              <a:t>what </a:t>
            </a:r>
            <a:r>
              <a:rPr dirty="0" sz="1100">
                <a:latin typeface="Arial"/>
                <a:cs typeface="Arial"/>
              </a:rPr>
              <a:t>they find </a:t>
            </a:r>
            <a:r>
              <a:rPr dirty="0" sz="1100" spc="-5">
                <a:latin typeface="Arial"/>
                <a:cs typeface="Arial"/>
              </a:rPr>
              <a:t>which </a:t>
            </a:r>
            <a:r>
              <a:rPr dirty="0" sz="1100">
                <a:latin typeface="Arial"/>
                <a:cs typeface="Arial"/>
              </a:rPr>
              <a:t>is  </a:t>
            </a:r>
            <a:r>
              <a:rPr dirty="0" sz="1100">
                <a:latin typeface="Arial"/>
                <a:cs typeface="Arial"/>
              </a:rPr>
              <a:t>shaped by their </a:t>
            </a:r>
            <a:r>
              <a:rPr dirty="0" sz="1100" spc="-5">
                <a:latin typeface="Arial"/>
                <a:cs typeface="Arial"/>
              </a:rPr>
              <a:t>own experiences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backgrounds.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 basic generation of meaning is </a:t>
            </a:r>
            <a:r>
              <a:rPr dirty="0" sz="1100" spc="-5">
                <a:latin typeface="Arial"/>
                <a:cs typeface="Arial"/>
              </a:rPr>
              <a:t>always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22" y="4910676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3</a:t>
            </a:r>
            <a:r>
              <a:rPr dirty="0" sz="600" spc="15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3251" y="664519"/>
            <a:ext cx="237236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Some</a:t>
            </a:r>
            <a:r>
              <a:rPr dirty="0" sz="1650" spc="-5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“philosophies”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Some “philosophies”</a:t>
            </a:r>
            <a:r>
              <a:rPr dirty="0" sz="1650" spc="-6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R="91440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Assumptions </a:t>
            </a:r>
            <a:r>
              <a:rPr dirty="0" sz="1250" spc="-5" b="1">
                <a:latin typeface="Arial"/>
                <a:cs typeface="Arial"/>
              </a:rPr>
              <a:t>of</a:t>
            </a:r>
            <a:r>
              <a:rPr dirty="0" sz="1250" spc="-55" b="1"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Participatory</a:t>
            </a:r>
            <a:endParaRPr sz="1250">
              <a:latin typeface="Arial"/>
              <a:cs typeface="Arial"/>
            </a:endParaRPr>
          </a:p>
          <a:p>
            <a:pPr algn="ctr" marL="417830" marR="468630">
              <a:lnSpc>
                <a:spcPct val="100000"/>
              </a:lnSpc>
              <a:spcBef>
                <a:spcPts val="420"/>
              </a:spcBef>
            </a:pPr>
            <a:r>
              <a:rPr dirty="0" sz="1100">
                <a:latin typeface="Arial"/>
                <a:cs typeface="Arial"/>
              </a:rPr>
              <a:t>Participatory research is recursive and dialectical and is focused on bring about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 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practices.</a:t>
            </a:r>
            <a:endParaRPr sz="1100">
              <a:latin typeface="Arial"/>
              <a:cs typeface="Arial"/>
            </a:endParaRPr>
          </a:p>
          <a:p>
            <a:pPr algn="ctr" marR="5143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Begins </a:t>
            </a:r>
            <a:r>
              <a:rPr dirty="0" sz="1100" spc="-5">
                <a:latin typeface="Arial"/>
                <a:cs typeface="Arial"/>
              </a:rPr>
              <a:t>with </a:t>
            </a:r>
            <a:r>
              <a:rPr dirty="0" sz="1100" spc="5">
                <a:latin typeface="Arial"/>
                <a:cs typeface="Arial"/>
              </a:rPr>
              <a:t>a stance </a:t>
            </a:r>
            <a:r>
              <a:rPr dirty="0" sz="1100">
                <a:latin typeface="Arial"/>
                <a:cs typeface="Arial"/>
              </a:rPr>
              <a:t>about the problems in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society.</a:t>
            </a:r>
            <a:endParaRPr sz="1100">
              <a:latin typeface="Arial"/>
              <a:cs typeface="Arial"/>
            </a:endParaRPr>
          </a:p>
          <a:p>
            <a:pPr algn="ctr" marR="51435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It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emancipatory.</a:t>
            </a:r>
            <a:endParaRPr sz="1100">
              <a:latin typeface="Arial"/>
              <a:cs typeface="Arial"/>
            </a:endParaRPr>
          </a:p>
          <a:p>
            <a:pPr algn="ctr" marR="51435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It </a:t>
            </a:r>
            <a:r>
              <a:rPr dirty="0" sz="1100">
                <a:latin typeface="Arial"/>
                <a:cs typeface="Arial"/>
              </a:rPr>
              <a:t>is inquiry </a:t>
            </a:r>
            <a:r>
              <a:rPr dirty="0" sz="1100" spc="5">
                <a:latin typeface="Arial"/>
                <a:cs typeface="Arial"/>
              </a:rPr>
              <a:t>completed </a:t>
            </a:r>
            <a:r>
              <a:rPr dirty="0" sz="1100" spc="-5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others rather than on or </a:t>
            </a:r>
            <a:r>
              <a:rPr dirty="0" sz="1100" spc="5">
                <a:latin typeface="Arial"/>
                <a:cs typeface="Arial"/>
              </a:rPr>
              <a:t>to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others.</a:t>
            </a:r>
            <a:endParaRPr sz="1100">
              <a:latin typeface="Arial"/>
              <a:cs typeface="Arial"/>
            </a:endParaRPr>
          </a:p>
          <a:p>
            <a:pPr algn="ctr" marR="8953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 research process is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cyclical.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89535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Assumptions </a:t>
            </a:r>
            <a:r>
              <a:rPr dirty="0" sz="1250" spc="-5" b="1">
                <a:latin typeface="Arial"/>
                <a:cs typeface="Arial"/>
              </a:rPr>
              <a:t>of</a:t>
            </a:r>
            <a:r>
              <a:rPr dirty="0" sz="1250" spc="-55" b="1"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Pragmatism</a:t>
            </a:r>
            <a:endParaRPr sz="1250">
              <a:latin typeface="Arial"/>
              <a:cs typeface="Arial"/>
            </a:endParaRPr>
          </a:p>
          <a:p>
            <a:pPr algn="ctr" marR="49530">
              <a:lnSpc>
                <a:spcPct val="100000"/>
              </a:lnSpc>
              <a:spcBef>
                <a:spcPts val="420"/>
              </a:spcBef>
            </a:pPr>
            <a:r>
              <a:rPr dirty="0" sz="1100" spc="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5">
                <a:latin typeface="Arial"/>
                <a:cs typeface="Arial"/>
              </a:rPr>
              <a:t>committed to </a:t>
            </a:r>
            <a:r>
              <a:rPr dirty="0" sz="1100">
                <a:latin typeface="Arial"/>
                <a:cs typeface="Arial"/>
              </a:rPr>
              <a:t>any one system of philosophy or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reality.</a:t>
            </a:r>
            <a:endParaRPr sz="1100">
              <a:latin typeface="Arial"/>
              <a:cs typeface="Arial"/>
            </a:endParaRPr>
          </a:p>
          <a:p>
            <a:pPr algn="ctr" marL="420370" marR="46863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Individual researchers have freedom of choice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select procedures that best </a:t>
            </a:r>
            <a:r>
              <a:rPr dirty="0" sz="1100" spc="5">
                <a:latin typeface="Arial"/>
                <a:cs typeface="Arial"/>
              </a:rPr>
              <a:t>meet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  </a:t>
            </a:r>
            <a:r>
              <a:rPr dirty="0" sz="1100">
                <a:latin typeface="Arial"/>
                <a:cs typeface="Arial"/>
              </a:rPr>
              <a:t>needs.</a:t>
            </a:r>
            <a:endParaRPr sz="1100">
              <a:latin typeface="Arial"/>
              <a:cs typeface="Arial"/>
            </a:endParaRPr>
          </a:p>
          <a:p>
            <a:pPr algn="ctr" marR="51435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Pragmatists </a:t>
            </a:r>
            <a:r>
              <a:rPr dirty="0" sz="1100">
                <a:latin typeface="Arial"/>
                <a:cs typeface="Arial"/>
              </a:rPr>
              <a:t>do not see the </a:t>
            </a:r>
            <a:r>
              <a:rPr dirty="0" sz="1100" spc="-5">
                <a:latin typeface="Arial"/>
                <a:cs typeface="Arial"/>
              </a:rPr>
              <a:t>world </a:t>
            </a:r>
            <a:r>
              <a:rPr dirty="0" sz="1100">
                <a:latin typeface="Arial"/>
                <a:cs typeface="Arial"/>
              </a:rPr>
              <a:t>as an absolute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unity.</a:t>
            </a:r>
            <a:endParaRPr sz="1100">
              <a:latin typeface="Arial"/>
              <a:cs typeface="Arial"/>
            </a:endParaRPr>
          </a:p>
          <a:p>
            <a:pPr algn="ctr" marR="4953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Truth </a:t>
            </a:r>
            <a:r>
              <a:rPr dirty="0" sz="1100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what works </a:t>
            </a:r>
            <a:r>
              <a:rPr dirty="0" sz="1100">
                <a:latin typeface="Arial"/>
                <a:cs typeface="Arial"/>
              </a:rPr>
              <a:t>at 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algn="ctr" marL="433070" marR="484505">
              <a:lnSpc>
                <a:spcPct val="100000"/>
              </a:lnSpc>
              <a:spcBef>
                <a:spcPts val="5"/>
              </a:spcBef>
            </a:pPr>
            <a:r>
              <a:rPr dirty="0" sz="1100" spc="15">
                <a:latin typeface="Arial"/>
                <a:cs typeface="Arial"/>
              </a:rPr>
              <a:t>We </a:t>
            </a:r>
            <a:r>
              <a:rPr dirty="0" sz="1100">
                <a:latin typeface="Arial"/>
                <a:cs typeface="Arial"/>
              </a:rPr>
              <a:t>need </a:t>
            </a:r>
            <a:r>
              <a:rPr dirty="0" sz="1100" spc="5">
                <a:latin typeface="Arial"/>
                <a:cs typeface="Arial"/>
              </a:rPr>
              <a:t>to stop </a:t>
            </a:r>
            <a:r>
              <a:rPr dirty="0" sz="1100">
                <a:latin typeface="Arial"/>
                <a:cs typeface="Arial"/>
              </a:rPr>
              <a:t>asking questions about reality and the </a:t>
            </a:r>
            <a:r>
              <a:rPr dirty="0" sz="1100" spc="-5">
                <a:latin typeface="Arial"/>
                <a:cs typeface="Arial"/>
              </a:rPr>
              <a:t>laws </a:t>
            </a:r>
            <a:r>
              <a:rPr dirty="0" sz="1100">
                <a:latin typeface="Arial"/>
                <a:cs typeface="Arial"/>
              </a:rPr>
              <a:t>of nature and start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solving  </a:t>
            </a:r>
            <a:r>
              <a:rPr dirty="0" sz="1100">
                <a:latin typeface="Arial"/>
                <a:cs typeface="Arial"/>
              </a:rPr>
              <a:t>problems.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0863" y="2443371"/>
            <a:ext cx="254889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4.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PRACTICAL</a:t>
            </a:r>
            <a:r>
              <a:rPr dirty="0" sz="1650" spc="-11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ISSUES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042669">
              <a:lnSpc>
                <a:spcPct val="100000"/>
              </a:lnSpc>
              <a:spcBef>
                <a:spcPts val="930"/>
              </a:spcBef>
            </a:pPr>
            <a:r>
              <a:rPr dirty="0" sz="1650" spc="-45">
                <a:solidFill>
                  <a:srgbClr val="0000FF"/>
                </a:solidFill>
                <a:latin typeface="Arial Black"/>
                <a:cs typeface="Arial Black"/>
              </a:rPr>
              <a:t>You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and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your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supervisor</a:t>
            </a:r>
            <a:r>
              <a:rPr dirty="0" sz="1650" spc="-8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?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0228" y="6817386"/>
            <a:ext cx="5973653" cy="25883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8120" y="664519"/>
            <a:ext cx="328358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Relationship with</a:t>
            </a:r>
            <a:r>
              <a:rPr dirty="0" sz="1650" spc="-6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supervisor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675" y="1216811"/>
            <a:ext cx="3225800" cy="2165985"/>
          </a:xfrm>
          <a:prstGeom prst="rect">
            <a:avLst/>
          </a:prstGeom>
          <a:solidFill>
            <a:srgbClr val="CCFF98"/>
          </a:solidFill>
        </p:spPr>
        <p:txBody>
          <a:bodyPr wrap="square" lIns="0" tIns="26034" rIns="0" bIns="0" rtlCol="0" vert="horz">
            <a:spAutoFit/>
          </a:bodyPr>
          <a:lstStyle/>
          <a:p>
            <a:pPr marL="149225" indent="-86360">
              <a:lnSpc>
                <a:spcPts val="1495"/>
              </a:lnSpc>
              <a:spcBef>
                <a:spcPts val="204"/>
              </a:spcBef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Scientific </a:t>
            </a:r>
            <a:r>
              <a:rPr dirty="0" sz="1250" spc="-10" b="1">
                <a:latin typeface="Arial"/>
                <a:cs typeface="Arial"/>
              </a:rPr>
              <a:t>&amp; </a:t>
            </a:r>
            <a:r>
              <a:rPr dirty="0" sz="1250" spc="-5" b="1">
                <a:latin typeface="Arial"/>
                <a:cs typeface="Arial"/>
              </a:rPr>
              <a:t>methodological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guidance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Suggestions and</a:t>
            </a:r>
            <a:r>
              <a:rPr dirty="0" sz="1250" spc="-8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assessment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Reassurance,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support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Polishing technical</a:t>
            </a:r>
            <a:r>
              <a:rPr dirty="0" sz="1250" spc="-9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writting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Resources, hosting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project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Contacts, social</a:t>
            </a:r>
            <a:r>
              <a:rPr dirty="0" sz="1250" spc="-7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networking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Facilitator to access scientific</a:t>
            </a:r>
            <a:r>
              <a:rPr dirty="0" sz="1250" spc="-9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channels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Experience</a:t>
            </a:r>
            <a:endParaRPr sz="1250">
              <a:latin typeface="Arial"/>
              <a:cs typeface="Arial"/>
            </a:endParaRPr>
          </a:p>
          <a:p>
            <a:pPr marL="149225" marR="499109" indent="-86360">
              <a:lnSpc>
                <a:spcPts val="1490"/>
              </a:lnSpc>
              <a:spcBef>
                <a:spcPts val="50"/>
              </a:spcBef>
              <a:buFont typeface="Arial"/>
              <a:buChar char="•"/>
              <a:tabLst>
                <a:tab pos="160020" algn="l"/>
              </a:tabLst>
            </a:pPr>
            <a:r>
              <a:rPr dirty="0" sz="1250" spc="-20" b="1" i="1">
                <a:latin typeface="Arial"/>
                <a:cs typeface="Arial"/>
              </a:rPr>
              <a:t>Mentor, </a:t>
            </a:r>
            <a:r>
              <a:rPr dirty="0" sz="1250" spc="-5" b="1" i="1">
                <a:latin typeface="Arial"/>
                <a:cs typeface="Arial"/>
              </a:rPr>
              <a:t>friend, confidante,  </a:t>
            </a:r>
            <a:r>
              <a:rPr dirty="0" sz="1250" spc="-5" b="1" i="1">
                <a:latin typeface="Arial"/>
                <a:cs typeface="Arial"/>
              </a:rPr>
              <a:t>adviser and also a voice of</a:t>
            </a:r>
            <a:r>
              <a:rPr dirty="0" sz="1250" spc="-100" b="1" i="1">
                <a:latin typeface="Arial"/>
                <a:cs typeface="Arial"/>
              </a:rPr>
              <a:t> </a:t>
            </a:r>
            <a:r>
              <a:rPr dirty="0" sz="1250" spc="-5" b="1" i="1">
                <a:latin typeface="Arial"/>
                <a:cs typeface="Arial"/>
              </a:rPr>
              <a:t>reason</a:t>
            </a:r>
            <a:endParaRPr sz="1250">
              <a:latin typeface="Arial"/>
              <a:cs typeface="Arial"/>
            </a:endParaRPr>
          </a:p>
          <a:p>
            <a:pPr marL="62865">
              <a:lnSpc>
                <a:spcPts val="1440"/>
              </a:lnSpc>
            </a:pPr>
            <a:r>
              <a:rPr dirty="0" sz="1250" spc="-5">
                <a:latin typeface="Arial"/>
                <a:cs typeface="Arial"/>
              </a:rPr>
              <a:t>•</a:t>
            </a:r>
            <a:r>
              <a:rPr dirty="0" sz="1250" spc="-114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...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7250" y="3498203"/>
            <a:ext cx="2855595" cy="1402715"/>
          </a:xfrm>
          <a:prstGeom prst="rect">
            <a:avLst/>
          </a:prstGeom>
          <a:solidFill>
            <a:srgbClr val="FFCC65"/>
          </a:solidFill>
        </p:spPr>
        <p:txBody>
          <a:bodyPr wrap="square" lIns="0" tIns="26034" rIns="0" bIns="0" rtlCol="0" vert="horz">
            <a:spAutoFit/>
          </a:bodyPr>
          <a:lstStyle/>
          <a:p>
            <a:pPr marL="149225" indent="-86360">
              <a:lnSpc>
                <a:spcPts val="1495"/>
              </a:lnSpc>
              <a:spcBef>
                <a:spcPts val="204"/>
              </a:spcBef>
              <a:buFont typeface="Arial"/>
              <a:buChar char="•"/>
              <a:tabLst>
                <a:tab pos="160020" algn="l"/>
              </a:tabLst>
            </a:pPr>
            <a:r>
              <a:rPr dirty="0" sz="1250" spc="-10" b="1">
                <a:latin typeface="Arial"/>
                <a:cs typeface="Arial"/>
              </a:rPr>
              <a:t>Hard </a:t>
            </a:r>
            <a:r>
              <a:rPr dirty="0" sz="1250" b="1">
                <a:latin typeface="Arial"/>
                <a:cs typeface="Arial"/>
              </a:rPr>
              <a:t>work,</a:t>
            </a:r>
            <a:r>
              <a:rPr dirty="0" sz="1250" spc="-10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enthusiasm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Labor resource (for projects,</a:t>
            </a:r>
            <a:r>
              <a:rPr dirty="0" sz="1250" spc="-9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etc.)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Generation of experimental</a:t>
            </a:r>
            <a:r>
              <a:rPr dirty="0" sz="1250" spc="-10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results</a:t>
            </a:r>
            <a:endParaRPr sz="1250">
              <a:latin typeface="Arial"/>
              <a:cs typeface="Arial"/>
            </a:endParaRPr>
          </a:p>
          <a:p>
            <a:pPr marL="159385" indent="-96520">
              <a:lnSpc>
                <a:spcPts val="1490"/>
              </a:lnSpc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Contribution to</a:t>
            </a:r>
            <a:r>
              <a:rPr dirty="0" sz="1250" spc="-10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publications</a:t>
            </a:r>
            <a:endParaRPr sz="1250">
              <a:latin typeface="Arial"/>
              <a:cs typeface="Arial"/>
            </a:endParaRPr>
          </a:p>
          <a:p>
            <a:pPr marL="149225" marR="179705" indent="-86360">
              <a:lnSpc>
                <a:spcPts val="1490"/>
              </a:lnSpc>
              <a:spcBef>
                <a:spcPts val="50"/>
              </a:spcBef>
              <a:buFont typeface="Arial"/>
              <a:buChar char="•"/>
              <a:tabLst>
                <a:tab pos="160020" algn="l"/>
              </a:tabLst>
            </a:pPr>
            <a:r>
              <a:rPr dirty="0" sz="1250" spc="-5" b="1">
                <a:latin typeface="Arial"/>
                <a:cs typeface="Arial"/>
              </a:rPr>
              <a:t>Contribution to project</a:t>
            </a:r>
            <a:r>
              <a:rPr dirty="0" sz="1250" spc="-11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proposals  </a:t>
            </a:r>
            <a:r>
              <a:rPr dirty="0" sz="1250" spc="-5" b="1">
                <a:latin typeface="Arial"/>
                <a:cs typeface="Arial"/>
              </a:rPr>
              <a:t>(at a later</a:t>
            </a:r>
            <a:r>
              <a:rPr dirty="0" sz="1250" spc="-8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stage)</a:t>
            </a:r>
            <a:endParaRPr sz="1250">
              <a:latin typeface="Arial"/>
              <a:cs typeface="Arial"/>
            </a:endParaRPr>
          </a:p>
          <a:p>
            <a:pPr marL="62865">
              <a:lnSpc>
                <a:spcPts val="1440"/>
              </a:lnSpc>
            </a:pPr>
            <a:r>
              <a:rPr dirty="0" sz="1250" spc="-5">
                <a:latin typeface="Arial"/>
                <a:cs typeface="Arial"/>
              </a:rPr>
              <a:t>•</a:t>
            </a:r>
            <a:r>
              <a:rPr dirty="0" sz="1250" spc="-114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...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9120" y="1612097"/>
            <a:ext cx="2489545" cy="150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63912" y="1486921"/>
            <a:ext cx="74041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50" spc="25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135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350" spc="1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350" spc="1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350" spc="25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135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350" spc="1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081" y="3406730"/>
            <a:ext cx="103124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PE</a:t>
            </a:r>
            <a:r>
              <a:rPr dirty="0" sz="1250" spc="-3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1250" spc="-2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4401" y="3782338"/>
            <a:ext cx="183515" cy="11271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125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z="125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z="125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125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UD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125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Choosing a</a:t>
            </a:r>
            <a:r>
              <a:rPr dirty="0" sz="1650" spc="-7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supervisor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459230" marR="1541145" indent="514984">
              <a:lnSpc>
                <a:spcPct val="100000"/>
              </a:lnSpc>
              <a:spcBef>
                <a:spcPts val="965"/>
              </a:spcBef>
            </a:pPr>
            <a:r>
              <a:rPr dirty="0" sz="1100" spc="-5" b="1" i="1">
                <a:solidFill>
                  <a:srgbClr val="CC0000"/>
                </a:solidFill>
                <a:latin typeface="Arial"/>
                <a:cs typeface="Arial"/>
              </a:rPr>
              <a:t>Before </a:t>
            </a:r>
            <a:r>
              <a:rPr dirty="0" sz="1100" spc="5" b="1" i="1">
                <a:solidFill>
                  <a:srgbClr val="CC0000"/>
                </a:solidFill>
                <a:latin typeface="Arial"/>
                <a:cs typeface="Arial"/>
              </a:rPr>
              <a:t>jumping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into the unknown, 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remember that your supervisor will </a:t>
            </a:r>
            <a:r>
              <a:rPr dirty="0" sz="1100" spc="5" b="1" i="1">
                <a:solidFill>
                  <a:srgbClr val="CC0000"/>
                </a:solidFill>
                <a:latin typeface="Arial"/>
                <a:cs typeface="Arial"/>
              </a:rPr>
              <a:t>be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your</a:t>
            </a:r>
            <a:r>
              <a:rPr dirty="0" sz="1100" spc="-80" b="1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 spc="5" b="1" i="1">
                <a:solidFill>
                  <a:srgbClr val="CC0000"/>
                </a:solidFill>
                <a:latin typeface="Arial"/>
                <a:cs typeface="Arial"/>
              </a:rPr>
              <a:t>guide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000">
              <a:latin typeface="Times New Roman"/>
              <a:cs typeface="Times New Roman"/>
            </a:endParaRPr>
          </a:p>
          <a:p>
            <a:pPr marL="1826895">
              <a:lnSpc>
                <a:spcPct val="100000"/>
              </a:lnSpc>
            </a:pPr>
            <a:r>
              <a:rPr dirty="0" sz="1100" spc="5" b="1" i="1">
                <a:solidFill>
                  <a:srgbClr val="CC0000"/>
                </a:solidFill>
                <a:latin typeface="Arial"/>
                <a:cs typeface="Arial"/>
              </a:rPr>
              <a:t>...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One of the </a:t>
            </a:r>
            <a:r>
              <a:rPr dirty="0" sz="1100" spc="5" b="1" i="1">
                <a:solidFill>
                  <a:srgbClr val="CC0000"/>
                </a:solidFill>
                <a:latin typeface="Arial"/>
                <a:cs typeface="Arial"/>
              </a:rPr>
              <a:t>most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critical decisions</a:t>
            </a:r>
            <a:r>
              <a:rPr dirty="0" sz="1100" spc="-100" b="1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 spc="5" b="1" i="1">
                <a:solidFill>
                  <a:srgbClr val="CC0000"/>
                </a:solidFill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200">
              <a:latin typeface="Times New Roman"/>
              <a:cs typeface="Times New Roman"/>
            </a:endParaRPr>
          </a:p>
          <a:p>
            <a:pPr marL="876300" indent="-113030">
              <a:lnSpc>
                <a:spcPts val="1495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an expert in the area </a:t>
            </a:r>
            <a:r>
              <a:rPr dirty="0" sz="1250" spc="-30" b="1">
                <a:latin typeface="Arial"/>
                <a:cs typeface="Arial"/>
              </a:rPr>
              <a:t>you </a:t>
            </a:r>
            <a:r>
              <a:rPr dirty="0" sz="1250" spc="-5" b="1">
                <a:latin typeface="Arial"/>
                <a:cs typeface="Arial"/>
              </a:rPr>
              <a:t>selected</a:t>
            </a:r>
            <a:r>
              <a:rPr dirty="0" sz="1250" spc="-2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internationally recognized in the area</a:t>
            </a:r>
            <a:r>
              <a:rPr dirty="0" sz="1250" spc="-13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</a:t>
            </a:r>
            <a:r>
              <a:rPr dirty="0" sz="1250" b="1">
                <a:latin typeface="Arial"/>
                <a:cs typeface="Arial"/>
              </a:rPr>
              <a:t>well </a:t>
            </a:r>
            <a:r>
              <a:rPr dirty="0" sz="1250" spc="-5" b="1">
                <a:latin typeface="Arial"/>
                <a:cs typeface="Arial"/>
              </a:rPr>
              <a:t>connected in the international scientific arena</a:t>
            </a:r>
            <a:r>
              <a:rPr dirty="0" sz="1250" spc="-15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</a:t>
            </a:r>
            <a:r>
              <a:rPr dirty="0" sz="1250" b="1">
                <a:latin typeface="Arial"/>
                <a:cs typeface="Arial"/>
              </a:rPr>
              <a:t>willing </a:t>
            </a:r>
            <a:r>
              <a:rPr dirty="0" sz="1250" spc="-5" b="1">
                <a:latin typeface="Arial"/>
                <a:cs typeface="Arial"/>
              </a:rPr>
              <a:t>and able to promote </a:t>
            </a:r>
            <a:r>
              <a:rPr dirty="0" sz="1250" spc="-25" b="1">
                <a:latin typeface="Arial"/>
                <a:cs typeface="Arial"/>
              </a:rPr>
              <a:t>your </a:t>
            </a:r>
            <a:r>
              <a:rPr dirty="0" sz="1250" b="1">
                <a:latin typeface="Arial"/>
                <a:cs typeface="Arial"/>
              </a:rPr>
              <a:t>work </a:t>
            </a:r>
            <a:r>
              <a:rPr dirty="0" sz="1250" spc="-5" b="1">
                <a:latin typeface="Arial"/>
                <a:cs typeface="Arial"/>
              </a:rPr>
              <a:t>at conferences and the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like?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active (research, publications)</a:t>
            </a:r>
            <a:r>
              <a:rPr dirty="0" sz="1250" spc="-12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10" b="1">
                <a:latin typeface="Arial"/>
                <a:cs typeface="Arial"/>
              </a:rPr>
              <a:t>Has previous </a:t>
            </a:r>
            <a:r>
              <a:rPr dirty="0" sz="1250" spc="-5" b="1">
                <a:latin typeface="Arial"/>
                <a:cs typeface="Arial"/>
              </a:rPr>
              <a:t>supervision experience</a:t>
            </a:r>
            <a:r>
              <a:rPr dirty="0" sz="1250" spc="-7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interested in the topic </a:t>
            </a:r>
            <a:r>
              <a:rPr dirty="0" sz="1250" spc="-30" b="1">
                <a:latin typeface="Arial"/>
                <a:cs typeface="Arial"/>
              </a:rPr>
              <a:t>you </a:t>
            </a:r>
            <a:r>
              <a:rPr dirty="0" sz="1250" spc="-5" b="1">
                <a:latin typeface="Arial"/>
                <a:cs typeface="Arial"/>
              </a:rPr>
              <a:t>selected</a:t>
            </a:r>
            <a:r>
              <a:rPr dirty="0" sz="1250" spc="-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10" b="1">
                <a:latin typeface="Arial"/>
                <a:cs typeface="Arial"/>
              </a:rPr>
              <a:t>Can provide </a:t>
            </a:r>
            <a:r>
              <a:rPr dirty="0" sz="1250" spc="-5" b="1">
                <a:latin typeface="Arial"/>
                <a:cs typeface="Arial"/>
              </a:rPr>
              <a:t>research facilities</a:t>
            </a:r>
            <a:r>
              <a:rPr dirty="0" sz="1250" spc="-6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Is </a:t>
            </a:r>
            <a:r>
              <a:rPr dirty="0" sz="1250" b="1">
                <a:latin typeface="Arial"/>
                <a:cs typeface="Arial"/>
              </a:rPr>
              <a:t>willing </a:t>
            </a:r>
            <a:r>
              <a:rPr dirty="0" sz="1250" spc="-5" b="1">
                <a:latin typeface="Arial"/>
                <a:cs typeface="Arial"/>
              </a:rPr>
              <a:t>to fight the </a:t>
            </a:r>
            <a:r>
              <a:rPr dirty="0" sz="1250" spc="-5" b="1" i="1">
                <a:latin typeface="Arial"/>
                <a:cs typeface="Arial"/>
              </a:rPr>
              <a:t>system </a:t>
            </a:r>
            <a:r>
              <a:rPr dirty="0" sz="1250" spc="-5" b="1">
                <a:latin typeface="Arial"/>
                <a:cs typeface="Arial"/>
              </a:rPr>
              <a:t>for </a:t>
            </a:r>
            <a:r>
              <a:rPr dirty="0" sz="1250" spc="-30" b="1">
                <a:latin typeface="Arial"/>
                <a:cs typeface="Arial"/>
              </a:rPr>
              <a:t>you</a:t>
            </a:r>
            <a:r>
              <a:rPr dirty="0" sz="1250" spc="-8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10" b="1">
                <a:latin typeface="Arial"/>
                <a:cs typeface="Arial"/>
              </a:rPr>
              <a:t>Will </a:t>
            </a:r>
            <a:r>
              <a:rPr dirty="0" sz="1250" spc="-30" b="1">
                <a:latin typeface="Arial"/>
                <a:cs typeface="Arial"/>
              </a:rPr>
              <a:t>you </a:t>
            </a:r>
            <a:r>
              <a:rPr dirty="0" sz="1250" spc="-5" b="1">
                <a:latin typeface="Arial"/>
                <a:cs typeface="Arial"/>
              </a:rPr>
              <a:t>be integrated in a </a:t>
            </a:r>
            <a:r>
              <a:rPr dirty="0" sz="1250" spc="-10" b="1">
                <a:latin typeface="Arial"/>
                <a:cs typeface="Arial"/>
              </a:rPr>
              <a:t>group</a:t>
            </a:r>
            <a:r>
              <a:rPr dirty="0" sz="1250" spc="1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marL="876300" indent="-113030">
              <a:lnSpc>
                <a:spcPts val="1495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10" b="1">
                <a:latin typeface="Arial"/>
                <a:cs typeface="Arial"/>
              </a:rPr>
              <a:t>Do </a:t>
            </a:r>
            <a:r>
              <a:rPr dirty="0" sz="1250" spc="-30" b="1">
                <a:latin typeface="Arial"/>
                <a:cs typeface="Arial"/>
              </a:rPr>
              <a:t>you </a:t>
            </a:r>
            <a:r>
              <a:rPr dirty="0" sz="1250" b="1">
                <a:latin typeface="Arial"/>
                <a:cs typeface="Arial"/>
              </a:rPr>
              <a:t>want</a:t>
            </a:r>
            <a:r>
              <a:rPr dirty="0" sz="1250" spc="-1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co-supervision?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Wingdings"/>
              <a:buChar char=""/>
            </a:pPr>
            <a:endParaRPr sz="1250">
              <a:latin typeface="Times New Roman"/>
              <a:cs typeface="Times New Roman"/>
            </a:endParaRPr>
          </a:p>
          <a:p>
            <a:pPr marL="876300" indent="-113030">
              <a:lnSpc>
                <a:spcPct val="100000"/>
              </a:lnSpc>
              <a:buFont typeface="Wingdings"/>
              <a:buChar char=""/>
              <a:tabLst>
                <a:tab pos="876935" algn="l"/>
              </a:tabLst>
            </a:pPr>
            <a:r>
              <a:rPr dirty="0" sz="1250" spc="-5" b="1">
                <a:latin typeface="Arial"/>
                <a:cs typeface="Arial"/>
              </a:rPr>
              <a:t>Personal chemistry</a:t>
            </a:r>
            <a:r>
              <a:rPr dirty="0" sz="1250" spc="-13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30453" y="8983127"/>
            <a:ext cx="990356" cy="1021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5726" y="6590304"/>
            <a:ext cx="92516" cy="9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5726" y="6867855"/>
            <a:ext cx="92516" cy="94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73251" y="664519"/>
            <a:ext cx="343217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How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does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a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researcher</a:t>
            </a:r>
            <a:r>
              <a:rPr dirty="0" sz="1650" spc="-12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work?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844" y="1372411"/>
            <a:ext cx="5862218" cy="2540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5726" y="7139096"/>
            <a:ext cx="92516" cy="96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726" y="7580661"/>
            <a:ext cx="92516" cy="96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67991" y="4386562"/>
            <a:ext cx="3240405" cy="38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95"/>
              </a:lnSpc>
            </a:pP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Above all</a:t>
            </a:r>
            <a:r>
              <a:rPr dirty="0" sz="1250" spc="-130" b="1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250" spc="-10" b="1" i="1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1495"/>
              </a:lnSpc>
            </a:pP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you need strong psychological resistance</a:t>
            </a:r>
            <a:r>
              <a:rPr dirty="0" sz="1250" spc="-135" b="1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250" spc="-5" b="1" i="1">
                <a:solidFill>
                  <a:srgbClr val="CC0000"/>
                </a:solidFill>
                <a:latin typeface="Arial"/>
                <a:cs typeface="Arial"/>
              </a:rPr>
              <a:t>!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45726" y="7851896"/>
            <a:ext cx="92516" cy="967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5726" y="8293454"/>
            <a:ext cx="92516" cy="967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5726" y="9580280"/>
            <a:ext cx="92516" cy="946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50473" y="10122768"/>
            <a:ext cx="77798" cy="77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 marR="195389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Emotional</a:t>
            </a:r>
            <a:r>
              <a:rPr dirty="0" sz="1650" spc="-9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factors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000">
              <a:latin typeface="Times New Roman"/>
              <a:cs typeface="Times New Roman"/>
            </a:endParaRPr>
          </a:p>
          <a:p>
            <a:pPr marL="5588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Research is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hard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50545" marR="549910">
              <a:lnSpc>
                <a:spcPct val="163100"/>
              </a:lnSpc>
            </a:pPr>
            <a:r>
              <a:rPr dirty="0" sz="1100" spc="5">
                <a:latin typeface="Arial"/>
                <a:cs typeface="Arial"/>
              </a:rPr>
              <a:t>All </a:t>
            </a:r>
            <a:r>
              <a:rPr dirty="0" sz="1100">
                <a:latin typeface="Arial"/>
                <a:cs typeface="Arial"/>
              </a:rPr>
              <a:t>research </a:t>
            </a:r>
            <a:r>
              <a:rPr dirty="0" sz="1100" spc="-5">
                <a:latin typeface="Arial"/>
                <a:cs typeface="Arial"/>
              </a:rPr>
              <a:t>involves </a:t>
            </a:r>
            <a:r>
              <a:rPr dirty="0" sz="1100" b="1">
                <a:latin typeface="Arial"/>
                <a:cs typeface="Arial"/>
              </a:rPr>
              <a:t>risk</a:t>
            </a:r>
            <a:r>
              <a:rPr dirty="0" sz="1100">
                <a:latin typeface="Arial"/>
                <a:cs typeface="Arial"/>
              </a:rPr>
              <a:t>.... </a:t>
            </a:r>
            <a:r>
              <a:rPr dirty="0" sz="1100" spc="5">
                <a:latin typeface="Arial"/>
                <a:cs typeface="Arial"/>
              </a:rPr>
              <a:t>If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>
                <a:latin typeface="Arial"/>
                <a:cs typeface="Arial"/>
              </a:rPr>
              <a:t>project can't fail, it is development, not research.  </a:t>
            </a:r>
            <a:r>
              <a:rPr dirty="0" sz="1100">
                <a:latin typeface="Arial"/>
                <a:cs typeface="Arial"/>
              </a:rPr>
              <a:t>Along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 spc="-10">
                <a:latin typeface="Arial"/>
                <a:cs typeface="Arial"/>
              </a:rPr>
              <a:t>career, </a:t>
            </a:r>
            <a:r>
              <a:rPr dirty="0" sz="1100">
                <a:latin typeface="Arial"/>
                <a:cs typeface="Arial"/>
              </a:rPr>
              <a:t>you'll </a:t>
            </a:r>
            <a:r>
              <a:rPr dirty="0" sz="1100" spc="5">
                <a:latin typeface="Arial"/>
                <a:cs typeface="Arial"/>
              </a:rPr>
              <a:t>accumulate a </a:t>
            </a:r>
            <a:r>
              <a:rPr dirty="0" sz="1100">
                <a:latin typeface="Arial"/>
                <a:cs typeface="Arial"/>
              </a:rPr>
              <a:t>lot of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failures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596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... </a:t>
            </a:r>
            <a:r>
              <a:rPr dirty="0" sz="1100">
                <a:latin typeface="Arial"/>
                <a:cs typeface="Arial"/>
              </a:rPr>
              <a:t>Even the </a:t>
            </a:r>
            <a:r>
              <a:rPr dirty="0" sz="1100" spc="-5">
                <a:latin typeface="Arial"/>
                <a:cs typeface="Arial"/>
              </a:rPr>
              <a:t>(apparently) </a:t>
            </a:r>
            <a:r>
              <a:rPr dirty="0" sz="1100" spc="5">
                <a:latin typeface="Arial"/>
                <a:cs typeface="Arial"/>
              </a:rPr>
              <a:t>successful </a:t>
            </a:r>
            <a:r>
              <a:rPr dirty="0" sz="1100">
                <a:latin typeface="Arial"/>
                <a:cs typeface="Arial"/>
              </a:rPr>
              <a:t>researchers </a:t>
            </a:r>
            <a:r>
              <a:rPr dirty="0" sz="1100" spc="5">
                <a:latin typeface="Arial"/>
                <a:cs typeface="Arial"/>
              </a:rPr>
              <a:t>accumulate </a:t>
            </a:r>
            <a:r>
              <a:rPr dirty="0" sz="1100">
                <a:latin typeface="Arial"/>
                <a:cs typeface="Arial"/>
              </a:rPr>
              <a:t>(many)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failures.</a:t>
            </a:r>
            <a:endParaRPr sz="1100">
              <a:latin typeface="Arial"/>
              <a:cs typeface="Arial"/>
            </a:endParaRPr>
          </a:p>
          <a:p>
            <a:pPr marL="558800" marR="1367790">
              <a:lnSpc>
                <a:spcPct val="163100"/>
              </a:lnSpc>
            </a:pPr>
            <a:r>
              <a:rPr dirty="0" sz="1100">
                <a:latin typeface="Arial"/>
                <a:cs typeface="Arial"/>
              </a:rPr>
              <a:t>Research </a:t>
            </a:r>
            <a:r>
              <a:rPr dirty="0" sz="1100" spc="-5">
                <a:latin typeface="Arial"/>
                <a:cs typeface="Arial"/>
              </a:rPr>
              <a:t>always </a:t>
            </a:r>
            <a:r>
              <a:rPr dirty="0" sz="1100">
                <a:latin typeface="Arial"/>
                <a:cs typeface="Arial"/>
              </a:rPr>
              <a:t>takes </a:t>
            </a:r>
            <a:r>
              <a:rPr dirty="0" sz="1100" spc="5">
                <a:latin typeface="Arial"/>
                <a:cs typeface="Arial"/>
              </a:rPr>
              <a:t>much, much </a:t>
            </a:r>
            <a:r>
              <a:rPr dirty="0" sz="1100" b="1">
                <a:latin typeface="Arial"/>
                <a:cs typeface="Arial"/>
              </a:rPr>
              <a:t>longer </a:t>
            </a:r>
            <a:r>
              <a:rPr dirty="0" sz="1100">
                <a:latin typeface="Arial"/>
                <a:cs typeface="Arial"/>
              </a:rPr>
              <a:t>than it initially </a:t>
            </a:r>
            <a:r>
              <a:rPr dirty="0" sz="1100" spc="5">
                <a:latin typeface="Arial"/>
                <a:cs typeface="Arial"/>
              </a:rPr>
              <a:t>seems.  </a:t>
            </a:r>
            <a:r>
              <a:rPr dirty="0" sz="1100">
                <a:latin typeface="Arial"/>
                <a:cs typeface="Arial"/>
              </a:rPr>
              <a:t>Crucial </a:t>
            </a:r>
            <a:r>
              <a:rPr dirty="0" sz="1100" spc="5">
                <a:latin typeface="Arial"/>
                <a:cs typeface="Arial"/>
              </a:rPr>
              <a:t>to success </a:t>
            </a:r>
            <a:r>
              <a:rPr dirty="0" sz="1100">
                <a:latin typeface="Arial"/>
                <a:cs typeface="Arial"/>
              </a:rPr>
              <a:t>is </a:t>
            </a:r>
            <a:r>
              <a:rPr dirty="0" sz="1100" spc="5">
                <a:latin typeface="Arial"/>
                <a:cs typeface="Arial"/>
              </a:rPr>
              <a:t>making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>
                <a:latin typeface="Arial"/>
                <a:cs typeface="Arial"/>
              </a:rPr>
              <a:t>research </a:t>
            </a:r>
            <a:r>
              <a:rPr dirty="0" sz="1100" b="1">
                <a:latin typeface="Arial"/>
                <a:cs typeface="Arial"/>
              </a:rPr>
              <a:t>part of </a:t>
            </a:r>
            <a:r>
              <a:rPr dirty="0" sz="1100" spc="-10" b="1">
                <a:latin typeface="Arial"/>
                <a:cs typeface="Arial"/>
              </a:rPr>
              <a:t>your </a:t>
            </a:r>
            <a:r>
              <a:rPr dirty="0" sz="1100" spc="-5">
                <a:latin typeface="Arial"/>
                <a:cs typeface="Arial"/>
              </a:rPr>
              <a:t>everyday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life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algn="just" marL="105283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... </a:t>
            </a:r>
            <a:r>
              <a:rPr dirty="0" sz="1100">
                <a:latin typeface="Arial"/>
                <a:cs typeface="Arial"/>
              </a:rPr>
              <a:t>think about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>
                <a:latin typeface="Arial"/>
                <a:cs typeface="Arial"/>
              </a:rPr>
              <a:t>research in background </a:t>
            </a:r>
            <a:r>
              <a:rPr dirty="0" sz="1100" spc="5">
                <a:latin typeface="Arial"/>
                <a:cs typeface="Arial"/>
              </a:rPr>
              <a:t>mode </a:t>
            </a:r>
            <a:r>
              <a:rPr dirty="0" sz="1100">
                <a:latin typeface="Arial"/>
                <a:cs typeface="Arial"/>
              </a:rPr>
              <a:t>all the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69595" marR="190500" indent="-12700">
              <a:lnSpc>
                <a:spcPct val="100000"/>
              </a:lnSpc>
              <a:spcBef>
                <a:spcPts val="830"/>
              </a:spcBef>
            </a:pPr>
            <a:r>
              <a:rPr dirty="0" sz="1100" spc="-15">
                <a:latin typeface="Arial"/>
                <a:cs typeface="Arial"/>
              </a:rPr>
              <a:t>You'll </a:t>
            </a:r>
            <a:r>
              <a:rPr dirty="0" sz="1100">
                <a:latin typeface="Arial"/>
                <a:cs typeface="Arial"/>
              </a:rPr>
              <a:t>find that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 spc="-5" b="1">
                <a:latin typeface="Arial"/>
                <a:cs typeface="Arial"/>
              </a:rPr>
              <a:t>rate </a:t>
            </a:r>
            <a:r>
              <a:rPr dirty="0" sz="1100" b="1">
                <a:latin typeface="Arial"/>
                <a:cs typeface="Arial"/>
              </a:rPr>
              <a:t>of progress </a:t>
            </a:r>
            <a:r>
              <a:rPr dirty="0" sz="1100" spc="5">
                <a:latin typeface="Arial"/>
                <a:cs typeface="Arial"/>
              </a:rPr>
              <a:t>seems to </a:t>
            </a:r>
            <a:r>
              <a:rPr dirty="0" sz="1100" spc="-5">
                <a:latin typeface="Arial"/>
                <a:cs typeface="Arial"/>
              </a:rPr>
              <a:t>vary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lot </a:t>
            </a:r>
            <a:r>
              <a:rPr dirty="0" sz="1100" spc="5">
                <a:latin typeface="Arial"/>
                <a:cs typeface="Arial"/>
              </a:rPr>
              <a:t>... Sometimes </a:t>
            </a:r>
            <a:r>
              <a:rPr dirty="0" sz="1100">
                <a:latin typeface="Arial"/>
                <a:cs typeface="Arial"/>
              </a:rPr>
              <a:t>no progress at all.  </a:t>
            </a:r>
            <a:r>
              <a:rPr dirty="0" sz="1100" spc="5">
                <a:latin typeface="Arial"/>
                <a:cs typeface="Arial"/>
              </a:rPr>
              <a:t>At </a:t>
            </a:r>
            <a:r>
              <a:rPr dirty="0" sz="1100">
                <a:latin typeface="Arial"/>
                <a:cs typeface="Arial"/>
              </a:rPr>
              <a:t>other </a:t>
            </a:r>
            <a:r>
              <a:rPr dirty="0" sz="1100" spc="5">
                <a:latin typeface="Arial"/>
                <a:cs typeface="Arial"/>
              </a:rPr>
              <a:t>times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get </a:t>
            </a:r>
            <a:r>
              <a:rPr dirty="0" sz="1100" spc="5">
                <a:latin typeface="Arial"/>
                <a:cs typeface="Arial"/>
              </a:rPr>
              <a:t>stuck </a:t>
            </a:r>
            <a:r>
              <a:rPr dirty="0" sz="1100">
                <a:latin typeface="Arial"/>
                <a:cs typeface="Arial"/>
              </a:rPr>
              <a:t>and feel like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can't do anything for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long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1052830" marR="224917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Setting </a:t>
            </a:r>
            <a:r>
              <a:rPr dirty="0" sz="1100" spc="-5">
                <a:latin typeface="Arial"/>
                <a:cs typeface="Arial"/>
              </a:rPr>
              <a:t>your </a:t>
            </a:r>
            <a:r>
              <a:rPr dirty="0" sz="1100">
                <a:latin typeface="Arial"/>
                <a:cs typeface="Arial"/>
              </a:rPr>
              <a:t>sights too high leads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paralysis.  </a:t>
            </a:r>
            <a:r>
              <a:rPr dirty="0" sz="1100" spc="5">
                <a:latin typeface="Arial"/>
                <a:cs typeface="Arial"/>
              </a:rPr>
              <a:t>Work </a:t>
            </a:r>
            <a:r>
              <a:rPr dirty="0" sz="1100">
                <a:latin typeface="Arial"/>
                <a:cs typeface="Arial"/>
              </a:rPr>
              <a:t>on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sub-problem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get back into the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flow.</a:t>
            </a:r>
            <a:endParaRPr sz="1100">
              <a:latin typeface="Arial"/>
              <a:cs typeface="Arial"/>
            </a:endParaRPr>
          </a:p>
          <a:p>
            <a:pPr algn="just" marL="1052830" marR="40767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It's </a:t>
            </a:r>
            <a:r>
              <a:rPr dirty="0" sz="1100" spc="-5">
                <a:latin typeface="Arial"/>
                <a:cs typeface="Arial"/>
              </a:rPr>
              <a:t>hard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get started </a:t>
            </a:r>
            <a:r>
              <a:rPr dirty="0" sz="1100" spc="-5">
                <a:latin typeface="Arial"/>
                <a:cs typeface="Arial"/>
              </a:rPr>
              <a:t>working </a:t>
            </a:r>
            <a:r>
              <a:rPr dirty="0" sz="1100">
                <a:latin typeface="Arial"/>
                <a:cs typeface="Arial"/>
              </a:rPr>
              <a:t>in the morning, easy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keep going once </a:t>
            </a:r>
            <a:r>
              <a:rPr dirty="0" sz="1100" spc="-5">
                <a:latin typeface="Arial"/>
                <a:cs typeface="Arial"/>
              </a:rPr>
              <a:t>you've  </a:t>
            </a:r>
            <a:r>
              <a:rPr dirty="0" sz="1100">
                <a:latin typeface="Arial"/>
                <a:cs typeface="Arial"/>
              </a:rPr>
              <a:t>started </a:t>
            </a:r>
            <a:r>
              <a:rPr dirty="0" sz="1100" spc="30">
                <a:latin typeface="Wingdings"/>
                <a:cs typeface="Wingdings"/>
              </a:rPr>
              <a:t>€</a:t>
            </a:r>
            <a:r>
              <a:rPr dirty="0" sz="1100" spc="30">
                <a:latin typeface="Arial"/>
                <a:cs typeface="Arial"/>
              </a:rPr>
              <a:t>Leave </a:t>
            </a:r>
            <a:r>
              <a:rPr dirty="0" sz="1100" spc="5">
                <a:latin typeface="Arial"/>
                <a:cs typeface="Arial"/>
              </a:rPr>
              <a:t>something </a:t>
            </a:r>
            <a:r>
              <a:rPr dirty="0" sz="1100">
                <a:latin typeface="Arial"/>
                <a:cs typeface="Arial"/>
              </a:rPr>
              <a:t>easy or fun unfinished in the evening that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can  </a:t>
            </a:r>
            <a:r>
              <a:rPr dirty="0" sz="1100">
                <a:latin typeface="Arial"/>
                <a:cs typeface="Arial"/>
              </a:rPr>
              <a:t>start </a:t>
            </a:r>
            <a:r>
              <a:rPr dirty="0" sz="1100" spc="-5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in 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morning.</a:t>
            </a:r>
            <a:endParaRPr sz="1100">
              <a:latin typeface="Arial"/>
              <a:cs typeface="Arial"/>
            </a:endParaRPr>
          </a:p>
          <a:p>
            <a:pPr marL="5588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latin typeface="Arial"/>
                <a:cs typeface="Arial"/>
              </a:rPr>
              <a:t>Fear </a:t>
            </a:r>
            <a:r>
              <a:rPr dirty="0" sz="1100">
                <a:latin typeface="Arial"/>
                <a:cs typeface="Arial"/>
              </a:rPr>
              <a:t>of failure can </a:t>
            </a:r>
            <a:r>
              <a:rPr dirty="0" sz="1100" spc="5">
                <a:latin typeface="Arial"/>
                <a:cs typeface="Arial"/>
              </a:rPr>
              <a:t>make </a:t>
            </a:r>
            <a:r>
              <a:rPr dirty="0" sz="1100" spc="-10">
                <a:latin typeface="Arial"/>
                <a:cs typeface="Arial"/>
              </a:rPr>
              <a:t>work </a:t>
            </a:r>
            <a:r>
              <a:rPr dirty="0" sz="1100" spc="-5">
                <a:latin typeface="Arial"/>
                <a:cs typeface="Arial"/>
              </a:rPr>
              <a:t>hard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discourage.</a:t>
            </a:r>
            <a:endParaRPr sz="1100">
              <a:latin typeface="Arial"/>
              <a:cs typeface="Arial"/>
            </a:endParaRPr>
          </a:p>
          <a:p>
            <a:pPr marL="2863215">
              <a:lnSpc>
                <a:spcPct val="100000"/>
              </a:lnSpc>
              <a:spcBef>
                <a:spcPts val="500"/>
              </a:spcBef>
            </a:pPr>
            <a:r>
              <a:rPr dirty="0" sz="800" spc="10" i="1">
                <a:latin typeface="Arial"/>
                <a:cs typeface="Arial"/>
              </a:rPr>
              <a:t>Based </a:t>
            </a:r>
            <a:r>
              <a:rPr dirty="0" sz="800" spc="15" i="1">
                <a:latin typeface="Arial"/>
                <a:cs typeface="Arial"/>
              </a:rPr>
              <a:t>on </a:t>
            </a:r>
            <a:r>
              <a:rPr dirty="0" sz="800" i="1">
                <a:latin typeface="Arial"/>
                <a:cs typeface="Arial"/>
              </a:rPr>
              <a:t>MIT:</a:t>
            </a:r>
            <a:r>
              <a:rPr dirty="0" sz="800" spc="110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  <a:hlinkClick r:id="rId15"/>
              </a:rPr>
              <a:t>www.cs.indiana.edu/mit.research.how.to/section3.13.html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150">
              <a:latin typeface="Times New Roman"/>
              <a:cs typeface="Times New Roman"/>
            </a:endParaRPr>
          </a:p>
          <a:p>
            <a:pPr marL="2646680">
              <a:lnSpc>
                <a:spcPct val="100000"/>
              </a:lnSpc>
            </a:pPr>
            <a:r>
              <a:rPr dirty="0" sz="1100" spc="-30" b="1">
                <a:solidFill>
                  <a:srgbClr val="0000FF"/>
                </a:solidFill>
                <a:latin typeface="Arial"/>
                <a:cs typeface="Arial"/>
              </a:rPr>
              <a:t>You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aiming a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PhD,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not a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Nobel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prize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(at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this time)</a:t>
            </a:r>
            <a:r>
              <a:rPr dirty="0" sz="11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649229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0810" y="1643644"/>
            <a:ext cx="96722" cy="92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0810" y="1956948"/>
            <a:ext cx="96722" cy="94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90810" y="2610866"/>
            <a:ext cx="96722" cy="90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0810" y="3094492"/>
            <a:ext cx="96722" cy="925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0810" y="3409899"/>
            <a:ext cx="96722" cy="925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73933" y="3531849"/>
            <a:ext cx="1343588" cy="1499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55310" y="664519"/>
            <a:ext cx="5863590" cy="304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9785">
              <a:lnSpc>
                <a:spcPct val="100000"/>
              </a:lnSpc>
            </a:pP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How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should 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you</a:t>
            </a:r>
            <a:r>
              <a:rPr dirty="0" sz="1650" spc="-8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work?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SOME </a:t>
            </a:r>
            <a:r>
              <a:rPr dirty="0" sz="1250" spc="-10" b="1">
                <a:solidFill>
                  <a:srgbClr val="0000FF"/>
                </a:solidFill>
                <a:latin typeface="Arial"/>
                <a:cs typeface="Arial"/>
              </a:rPr>
              <a:t>HINTS </a:t>
            </a:r>
            <a:r>
              <a:rPr dirty="0" sz="1250" spc="-10" b="1">
                <a:latin typeface="Arial"/>
                <a:cs typeface="Arial"/>
              </a:rPr>
              <a:t>FOR A PhD</a:t>
            </a:r>
            <a:r>
              <a:rPr dirty="0" sz="1250" spc="-13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CANDIDATE:</a:t>
            </a:r>
            <a:endParaRPr sz="1250">
              <a:latin typeface="Arial"/>
              <a:cs typeface="Arial"/>
            </a:endParaRPr>
          </a:p>
          <a:p>
            <a:pPr marL="369570" marR="2202180" indent="5715">
              <a:lnSpc>
                <a:spcPct val="188100"/>
              </a:lnSpc>
              <a:spcBef>
                <a:spcPts val="35"/>
              </a:spcBef>
            </a:pPr>
            <a:r>
              <a:rPr dirty="0" sz="1100" spc="5" b="1">
                <a:latin typeface="Arial"/>
                <a:cs typeface="Arial"/>
              </a:rPr>
              <a:t>Work </a:t>
            </a:r>
            <a:r>
              <a:rPr dirty="0" sz="1100" b="1">
                <a:latin typeface="Arial"/>
                <a:cs typeface="Arial"/>
              </a:rPr>
              <a:t>regularly </a:t>
            </a:r>
            <a:r>
              <a:rPr dirty="0" sz="1100" spc="5" b="1">
                <a:latin typeface="Arial"/>
                <a:cs typeface="Arial"/>
              </a:rPr>
              <a:t>... It </a:t>
            </a:r>
            <a:r>
              <a:rPr dirty="0" sz="1100" b="1">
                <a:latin typeface="Arial"/>
                <a:cs typeface="Arial"/>
              </a:rPr>
              <a:t>helps keeping things </a:t>
            </a:r>
            <a:r>
              <a:rPr dirty="0" sz="1100" spc="5" b="1">
                <a:latin typeface="Arial"/>
                <a:cs typeface="Arial"/>
              </a:rPr>
              <a:t>in</a:t>
            </a:r>
            <a:r>
              <a:rPr dirty="0" sz="1100" spc="-13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mind.  </a:t>
            </a:r>
            <a:r>
              <a:rPr dirty="0" sz="1100" spc="-5" b="1">
                <a:latin typeface="Arial"/>
                <a:cs typeface="Arial"/>
              </a:rPr>
              <a:t>Allocate </a:t>
            </a:r>
            <a:r>
              <a:rPr dirty="0" sz="1100" b="1">
                <a:latin typeface="Arial"/>
                <a:cs typeface="Arial"/>
              </a:rPr>
              <a:t>large blocks of time for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  <a:p>
            <a:pPr marL="869950">
              <a:lnSpc>
                <a:spcPct val="100000"/>
              </a:lnSpc>
              <a:spcBef>
                <a:spcPts val="5"/>
              </a:spcBef>
            </a:pPr>
            <a:r>
              <a:rPr dirty="0" sz="1100" spc="5" b="1">
                <a:latin typeface="Arial"/>
                <a:cs typeface="Arial"/>
              </a:rPr>
              <a:t>... </a:t>
            </a:r>
            <a:r>
              <a:rPr dirty="0" sz="1100" spc="-25" b="1">
                <a:latin typeface="Arial"/>
                <a:cs typeface="Arial"/>
              </a:rPr>
              <a:t>Task </a:t>
            </a:r>
            <a:r>
              <a:rPr dirty="0" sz="1100" b="1">
                <a:latin typeface="Arial"/>
                <a:cs typeface="Arial"/>
              </a:rPr>
              <a:t>switching </a:t>
            </a:r>
            <a:r>
              <a:rPr dirty="0" sz="1100" spc="-5" b="1">
                <a:latin typeface="Arial"/>
                <a:cs typeface="Arial"/>
              </a:rPr>
              <a:t>takes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time</a:t>
            </a:r>
            <a:endParaRPr sz="1100">
              <a:latin typeface="Arial"/>
              <a:cs typeface="Arial"/>
            </a:endParaRPr>
          </a:p>
          <a:p>
            <a:pPr marL="869950">
              <a:lnSpc>
                <a:spcPct val="100000"/>
              </a:lnSpc>
              <a:spcBef>
                <a:spcPts val="5"/>
              </a:spcBef>
            </a:pPr>
            <a:r>
              <a:rPr dirty="0" sz="1100" spc="5" b="1">
                <a:latin typeface="Arial"/>
                <a:cs typeface="Arial"/>
              </a:rPr>
              <a:t>... </a:t>
            </a:r>
            <a:r>
              <a:rPr dirty="0" sz="1100" b="1">
                <a:latin typeface="Arial"/>
                <a:cs typeface="Arial"/>
              </a:rPr>
              <a:t>Do something significant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each</a:t>
            </a:r>
            <a:r>
              <a:rPr dirty="0" sz="1100" spc="-9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000">
              <a:latin typeface="Times New Roman"/>
              <a:cs typeface="Times New Roman"/>
            </a:endParaRPr>
          </a:p>
          <a:p>
            <a:pPr marL="394970" marR="1314450" indent="-19050">
              <a:lnSpc>
                <a:spcPct val="100000"/>
              </a:lnSpc>
            </a:pPr>
            <a:r>
              <a:rPr dirty="0" sz="1100" spc="5" b="1">
                <a:latin typeface="Arial"/>
                <a:cs typeface="Arial"/>
              </a:rPr>
              <a:t>Maintain a </a:t>
            </a:r>
            <a:r>
              <a:rPr dirty="0" sz="1100" b="1" u="heavy">
                <a:latin typeface="Arial"/>
                <a:cs typeface="Arial"/>
              </a:rPr>
              <a:t>research notebook </a:t>
            </a:r>
            <a:r>
              <a:rPr dirty="0" sz="1100" b="1">
                <a:latin typeface="Arial"/>
                <a:cs typeface="Arial"/>
              </a:rPr>
              <a:t>/ journal of </a:t>
            </a:r>
            <a:r>
              <a:rPr dirty="0" sz="1100" spc="-5" b="1">
                <a:latin typeface="Arial"/>
                <a:cs typeface="Arial"/>
              </a:rPr>
              <a:t>day-to-day </a:t>
            </a:r>
            <a:r>
              <a:rPr dirty="0" sz="1100" b="1">
                <a:latin typeface="Arial"/>
                <a:cs typeface="Arial"/>
              </a:rPr>
              <a:t>thoughts.  </a:t>
            </a:r>
            <a:r>
              <a:rPr dirty="0" sz="1100" b="1">
                <a:latin typeface="Arial"/>
                <a:cs typeface="Arial"/>
              </a:rPr>
              <a:t>Read </a:t>
            </a:r>
            <a:r>
              <a:rPr dirty="0" sz="1100" spc="5" b="1">
                <a:latin typeface="Arial"/>
                <a:cs typeface="Arial"/>
              </a:rPr>
              <a:t>it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periodically.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000">
              <a:latin typeface="Times New Roman"/>
              <a:cs typeface="Times New Roman"/>
            </a:endParaRPr>
          </a:p>
          <a:p>
            <a:pPr marL="37592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Keep an updated </a:t>
            </a:r>
            <a:r>
              <a:rPr dirty="0" sz="1100" spc="-5" b="1">
                <a:latin typeface="Arial"/>
                <a:cs typeface="Arial"/>
              </a:rPr>
              <a:t>task </a:t>
            </a:r>
            <a:r>
              <a:rPr dirty="0" sz="1100" b="1">
                <a:latin typeface="Arial"/>
                <a:cs typeface="Arial"/>
              </a:rPr>
              <a:t>list </a:t>
            </a:r>
            <a:r>
              <a:rPr dirty="0" sz="1100" spc="5" b="1">
                <a:latin typeface="Arial"/>
                <a:cs typeface="Arial"/>
              </a:rPr>
              <a:t>... </a:t>
            </a:r>
            <a:r>
              <a:rPr dirty="0" sz="1100" b="1">
                <a:latin typeface="Arial"/>
                <a:cs typeface="Arial"/>
              </a:rPr>
              <a:t>and focus </a:t>
            </a:r>
            <a:r>
              <a:rPr dirty="0" sz="1100" spc="5" b="1">
                <a:latin typeface="Arial"/>
                <a:cs typeface="Arial"/>
              </a:rPr>
              <a:t>on accomplishing </a:t>
            </a:r>
            <a:r>
              <a:rPr dirty="0" sz="1100" b="1">
                <a:latin typeface="Arial"/>
                <a:cs typeface="Arial"/>
              </a:rPr>
              <a:t>something each</a:t>
            </a:r>
            <a:r>
              <a:rPr dirty="0" sz="1100" spc="-1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session.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000">
              <a:latin typeface="Times New Roman"/>
              <a:cs typeface="Times New Roman"/>
            </a:endParaRPr>
          </a:p>
          <a:p>
            <a:pPr marL="354965" marR="648335" indent="20955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Periodically write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few pages (summaries, accomplishments, problems,  </a:t>
            </a:r>
            <a:r>
              <a:rPr dirty="0" sz="1100" b="1">
                <a:latin typeface="Arial"/>
                <a:cs typeface="Arial"/>
              </a:rPr>
              <a:t>speculations) </a:t>
            </a:r>
            <a:r>
              <a:rPr dirty="0" sz="1100" spc="5" b="1">
                <a:latin typeface="Arial"/>
                <a:cs typeface="Arial"/>
              </a:rPr>
              <a:t>on a </a:t>
            </a:r>
            <a:r>
              <a:rPr dirty="0" sz="1100" b="1">
                <a:latin typeface="Arial"/>
                <a:cs typeface="Arial"/>
              </a:rPr>
              <a:t>subset of </a:t>
            </a:r>
            <a:r>
              <a:rPr dirty="0" sz="1100" spc="-10" b="1">
                <a:latin typeface="Arial"/>
                <a:cs typeface="Arial"/>
              </a:rPr>
              <a:t>your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133" y="4016496"/>
            <a:ext cx="5147945" cy="1034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ct val="100000"/>
              </a:lnSpc>
            </a:pPr>
            <a:r>
              <a:rPr dirty="0" sz="1250" spc="-10" b="1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dirty="0" sz="1250" spc="-5" b="1">
                <a:solidFill>
                  <a:srgbClr val="CC0000"/>
                </a:solidFill>
                <a:latin typeface="Arial"/>
                <a:cs typeface="Arial"/>
              </a:rPr>
              <a:t>good practice</a:t>
            </a:r>
            <a:r>
              <a:rPr dirty="0" sz="1250" spc="-5" b="1">
                <a:latin typeface="Arial"/>
                <a:cs typeface="Arial"/>
              </a:rPr>
              <a:t>: send a 1-page </a:t>
            </a:r>
            <a:r>
              <a:rPr dirty="0" sz="1250" spc="-25" b="1">
                <a:latin typeface="Arial"/>
                <a:cs typeface="Arial"/>
              </a:rPr>
              <a:t>summary, weekly, </a:t>
            </a:r>
            <a:r>
              <a:rPr dirty="0" sz="1250" spc="-5" b="1">
                <a:latin typeface="Arial"/>
                <a:cs typeface="Arial"/>
              </a:rPr>
              <a:t>to </a:t>
            </a:r>
            <a:r>
              <a:rPr dirty="0" sz="1250" spc="-25" b="1">
                <a:latin typeface="Arial"/>
                <a:cs typeface="Arial"/>
              </a:rPr>
              <a:t>your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supervisor</a:t>
            </a:r>
            <a:endParaRPr sz="1250">
              <a:latin typeface="Arial"/>
              <a:cs typeface="Arial"/>
            </a:endParaRPr>
          </a:p>
          <a:p>
            <a:pPr marL="1315720" marR="939800" indent="-37465">
              <a:lnSpc>
                <a:spcPct val="100000"/>
              </a:lnSpc>
              <a:spcBef>
                <a:spcPts val="5"/>
              </a:spcBef>
              <a:buChar char="-"/>
              <a:tabLst>
                <a:tab pos="1362710" algn="l"/>
              </a:tabLst>
            </a:pPr>
            <a:r>
              <a:rPr dirty="0" sz="1100" spc="10">
                <a:latin typeface="Arial"/>
                <a:cs typeface="Arial"/>
              </a:rPr>
              <a:t>What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have achieved during the </a:t>
            </a:r>
            <a:r>
              <a:rPr dirty="0" sz="1100" spc="-5">
                <a:latin typeface="Arial"/>
                <a:cs typeface="Arial"/>
              </a:rPr>
              <a:t>week  </a:t>
            </a:r>
            <a:r>
              <a:rPr dirty="0" sz="1100" spc="-5">
                <a:latin typeface="Arial"/>
                <a:cs typeface="Arial"/>
              </a:rPr>
              <a:t>(not </a:t>
            </a:r>
            <a:r>
              <a:rPr dirty="0" sz="1100">
                <a:latin typeface="Arial"/>
                <a:cs typeface="Arial"/>
              </a:rPr>
              <a:t>the activities but rather 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achievements)</a:t>
            </a:r>
            <a:endParaRPr sz="1100">
              <a:latin typeface="Arial"/>
              <a:cs typeface="Arial"/>
            </a:endParaRPr>
          </a:p>
          <a:p>
            <a:pPr marL="1362075" indent="-83820">
              <a:lnSpc>
                <a:spcPct val="100000"/>
              </a:lnSpc>
              <a:spcBef>
                <a:spcPts val="5"/>
              </a:spcBef>
              <a:buChar char="-"/>
              <a:tabLst>
                <a:tab pos="1362710" algn="l"/>
              </a:tabLst>
            </a:pPr>
            <a:r>
              <a:rPr dirty="0" sz="1100" spc="10">
                <a:latin typeface="Arial"/>
                <a:cs typeface="Arial"/>
              </a:rPr>
              <a:t>What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plan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do during </a:t>
            </a:r>
            <a:r>
              <a:rPr dirty="0" sz="1100" spc="-5">
                <a:latin typeface="Arial"/>
                <a:cs typeface="Arial"/>
              </a:rPr>
              <a:t>next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week.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1925" y="4910672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60551" y="6004366"/>
            <a:ext cx="4784090" cy="26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Relationship with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the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rest of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the</a:t>
            </a:r>
            <a:r>
              <a:rPr dirty="0" sz="1650" spc="4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15">
                <a:solidFill>
                  <a:srgbClr val="0000FF"/>
                </a:solidFill>
                <a:latin typeface="Arial Black"/>
                <a:cs typeface="Arial Black"/>
              </a:rPr>
              <a:t>program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60571" y="8333403"/>
            <a:ext cx="935990" cy="1173480"/>
          </a:xfrm>
          <a:custGeom>
            <a:avLst/>
            <a:gdLst/>
            <a:ahLst/>
            <a:cxnLst/>
            <a:rect l="l" t="t" r="r" b="b"/>
            <a:pathLst>
              <a:path w="935989" h="1173479">
                <a:moveTo>
                  <a:pt x="900955" y="40253"/>
                </a:moveTo>
                <a:lnTo>
                  <a:pt x="0" y="1169072"/>
                </a:lnTo>
                <a:lnTo>
                  <a:pt x="4203" y="1173287"/>
                </a:lnTo>
                <a:lnTo>
                  <a:pt x="905475" y="44063"/>
                </a:lnTo>
                <a:lnTo>
                  <a:pt x="900955" y="40253"/>
                </a:lnTo>
                <a:close/>
              </a:path>
              <a:path w="935989" h="1173479">
                <a:moveTo>
                  <a:pt x="928460" y="33646"/>
                </a:moveTo>
                <a:lnTo>
                  <a:pt x="906228" y="33646"/>
                </a:lnTo>
                <a:lnTo>
                  <a:pt x="910434" y="37850"/>
                </a:lnTo>
                <a:lnTo>
                  <a:pt x="905475" y="44063"/>
                </a:lnTo>
                <a:lnTo>
                  <a:pt x="923053" y="58875"/>
                </a:lnTo>
                <a:lnTo>
                  <a:pt x="928460" y="33646"/>
                </a:lnTo>
                <a:close/>
              </a:path>
              <a:path w="935989" h="1173479">
                <a:moveTo>
                  <a:pt x="906228" y="33646"/>
                </a:moveTo>
                <a:lnTo>
                  <a:pt x="900955" y="40253"/>
                </a:lnTo>
                <a:lnTo>
                  <a:pt x="905475" y="44063"/>
                </a:lnTo>
                <a:lnTo>
                  <a:pt x="910434" y="37850"/>
                </a:lnTo>
                <a:lnTo>
                  <a:pt x="906228" y="33646"/>
                </a:lnTo>
                <a:close/>
              </a:path>
              <a:path w="935989" h="1173479">
                <a:moveTo>
                  <a:pt x="935671" y="0"/>
                </a:moveTo>
                <a:lnTo>
                  <a:pt x="883124" y="25228"/>
                </a:lnTo>
                <a:lnTo>
                  <a:pt x="900955" y="40253"/>
                </a:lnTo>
                <a:lnTo>
                  <a:pt x="906228" y="33646"/>
                </a:lnTo>
                <a:lnTo>
                  <a:pt x="928460" y="33646"/>
                </a:lnTo>
                <a:lnTo>
                  <a:pt x="935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06578" y="6508288"/>
            <a:ext cx="1360805" cy="467359"/>
          </a:xfrm>
          <a:custGeom>
            <a:avLst/>
            <a:gdLst/>
            <a:ahLst/>
            <a:cxnLst/>
            <a:rect l="l" t="t" r="r" b="b"/>
            <a:pathLst>
              <a:path w="1360804" h="467359">
                <a:moveTo>
                  <a:pt x="0" y="466795"/>
                </a:moveTo>
                <a:lnTo>
                  <a:pt x="1360419" y="466795"/>
                </a:lnTo>
                <a:lnTo>
                  <a:pt x="1360419" y="0"/>
                </a:lnTo>
                <a:lnTo>
                  <a:pt x="0" y="0"/>
                </a:lnTo>
                <a:lnTo>
                  <a:pt x="0" y="466795"/>
                </a:lnTo>
                <a:close/>
              </a:path>
            </a:pathLst>
          </a:custGeom>
          <a:solidFill>
            <a:srgbClr val="D9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02375" y="6504076"/>
            <a:ext cx="1367155" cy="473709"/>
          </a:xfrm>
          <a:custGeom>
            <a:avLst/>
            <a:gdLst/>
            <a:ahLst/>
            <a:cxnLst/>
            <a:rect l="l" t="t" r="r" b="b"/>
            <a:pathLst>
              <a:path w="1367154" h="473709">
                <a:moveTo>
                  <a:pt x="1366744" y="0"/>
                </a:moveTo>
                <a:lnTo>
                  <a:pt x="0" y="0"/>
                </a:lnTo>
                <a:lnTo>
                  <a:pt x="0" y="473110"/>
                </a:lnTo>
                <a:lnTo>
                  <a:pt x="1366744" y="473110"/>
                </a:lnTo>
                <a:lnTo>
                  <a:pt x="1366744" y="471007"/>
                </a:lnTo>
                <a:lnTo>
                  <a:pt x="6309" y="471007"/>
                </a:lnTo>
                <a:lnTo>
                  <a:pt x="4203" y="466801"/>
                </a:lnTo>
                <a:lnTo>
                  <a:pt x="6309" y="466801"/>
                </a:lnTo>
                <a:lnTo>
                  <a:pt x="6309" y="6309"/>
                </a:lnTo>
                <a:lnTo>
                  <a:pt x="4203" y="6309"/>
                </a:lnTo>
                <a:lnTo>
                  <a:pt x="6309" y="4206"/>
                </a:lnTo>
                <a:lnTo>
                  <a:pt x="1366744" y="4206"/>
                </a:lnTo>
                <a:lnTo>
                  <a:pt x="1366744" y="0"/>
                </a:lnTo>
                <a:close/>
              </a:path>
              <a:path w="1367154" h="473709">
                <a:moveTo>
                  <a:pt x="6309" y="466801"/>
                </a:moveTo>
                <a:lnTo>
                  <a:pt x="4203" y="466801"/>
                </a:lnTo>
                <a:lnTo>
                  <a:pt x="6309" y="471007"/>
                </a:lnTo>
                <a:lnTo>
                  <a:pt x="6309" y="466801"/>
                </a:lnTo>
                <a:close/>
              </a:path>
              <a:path w="1367154" h="473709">
                <a:moveTo>
                  <a:pt x="1360404" y="466801"/>
                </a:moveTo>
                <a:lnTo>
                  <a:pt x="6309" y="466801"/>
                </a:lnTo>
                <a:lnTo>
                  <a:pt x="6309" y="471007"/>
                </a:lnTo>
                <a:lnTo>
                  <a:pt x="1360404" y="471007"/>
                </a:lnTo>
                <a:lnTo>
                  <a:pt x="1360404" y="466801"/>
                </a:lnTo>
                <a:close/>
              </a:path>
              <a:path w="1367154" h="473709">
                <a:moveTo>
                  <a:pt x="1360404" y="4206"/>
                </a:moveTo>
                <a:lnTo>
                  <a:pt x="1360404" y="471007"/>
                </a:lnTo>
                <a:lnTo>
                  <a:pt x="1364610" y="466801"/>
                </a:lnTo>
                <a:lnTo>
                  <a:pt x="1366744" y="466801"/>
                </a:lnTo>
                <a:lnTo>
                  <a:pt x="1366744" y="6309"/>
                </a:lnTo>
                <a:lnTo>
                  <a:pt x="1364610" y="6309"/>
                </a:lnTo>
                <a:lnTo>
                  <a:pt x="1360404" y="4206"/>
                </a:lnTo>
                <a:close/>
              </a:path>
              <a:path w="1367154" h="473709">
                <a:moveTo>
                  <a:pt x="1366744" y="466801"/>
                </a:moveTo>
                <a:lnTo>
                  <a:pt x="1364610" y="466801"/>
                </a:lnTo>
                <a:lnTo>
                  <a:pt x="1360404" y="471007"/>
                </a:lnTo>
                <a:lnTo>
                  <a:pt x="1366744" y="471007"/>
                </a:lnTo>
                <a:lnTo>
                  <a:pt x="1366744" y="466801"/>
                </a:lnTo>
                <a:close/>
              </a:path>
              <a:path w="1367154" h="473709">
                <a:moveTo>
                  <a:pt x="6309" y="4206"/>
                </a:moveTo>
                <a:lnTo>
                  <a:pt x="4203" y="6309"/>
                </a:lnTo>
                <a:lnTo>
                  <a:pt x="6309" y="6309"/>
                </a:lnTo>
                <a:lnTo>
                  <a:pt x="6309" y="4206"/>
                </a:lnTo>
                <a:close/>
              </a:path>
              <a:path w="1367154" h="473709">
                <a:moveTo>
                  <a:pt x="1360404" y="4206"/>
                </a:moveTo>
                <a:lnTo>
                  <a:pt x="6309" y="4206"/>
                </a:lnTo>
                <a:lnTo>
                  <a:pt x="6309" y="6309"/>
                </a:lnTo>
                <a:lnTo>
                  <a:pt x="1360404" y="6309"/>
                </a:lnTo>
                <a:lnTo>
                  <a:pt x="1360404" y="4206"/>
                </a:lnTo>
                <a:close/>
              </a:path>
              <a:path w="1367154" h="473709">
                <a:moveTo>
                  <a:pt x="1366744" y="4206"/>
                </a:moveTo>
                <a:lnTo>
                  <a:pt x="1360404" y="4206"/>
                </a:lnTo>
                <a:lnTo>
                  <a:pt x="1364610" y="6309"/>
                </a:lnTo>
                <a:lnTo>
                  <a:pt x="1366744" y="6309"/>
                </a:lnTo>
                <a:lnTo>
                  <a:pt x="1366744" y="4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61500" y="7801430"/>
            <a:ext cx="1649095" cy="519430"/>
          </a:xfrm>
          <a:custGeom>
            <a:avLst/>
            <a:gdLst/>
            <a:ahLst/>
            <a:cxnLst/>
            <a:rect l="l" t="t" r="r" b="b"/>
            <a:pathLst>
              <a:path w="1649095" h="519429">
                <a:moveTo>
                  <a:pt x="0" y="519363"/>
                </a:moveTo>
                <a:lnTo>
                  <a:pt x="1648480" y="519363"/>
                </a:lnTo>
                <a:lnTo>
                  <a:pt x="1648480" y="0"/>
                </a:lnTo>
                <a:lnTo>
                  <a:pt x="0" y="0"/>
                </a:lnTo>
                <a:lnTo>
                  <a:pt x="0" y="519363"/>
                </a:lnTo>
                <a:close/>
              </a:path>
            </a:pathLst>
          </a:custGeom>
          <a:solidFill>
            <a:srgbClr val="D9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55190" y="7795121"/>
            <a:ext cx="1663700" cy="532130"/>
          </a:xfrm>
          <a:custGeom>
            <a:avLst/>
            <a:gdLst/>
            <a:ahLst/>
            <a:cxnLst/>
            <a:rect l="l" t="t" r="r" b="b"/>
            <a:pathLst>
              <a:path w="1663700" h="532129">
                <a:moveTo>
                  <a:pt x="1663189" y="0"/>
                </a:moveTo>
                <a:lnTo>
                  <a:pt x="0" y="0"/>
                </a:lnTo>
                <a:lnTo>
                  <a:pt x="0" y="531970"/>
                </a:lnTo>
                <a:lnTo>
                  <a:pt x="1663189" y="531970"/>
                </a:lnTo>
                <a:lnTo>
                  <a:pt x="1663189" y="525673"/>
                </a:lnTo>
                <a:lnTo>
                  <a:pt x="12606" y="525673"/>
                </a:lnTo>
                <a:lnTo>
                  <a:pt x="6309" y="519363"/>
                </a:lnTo>
                <a:lnTo>
                  <a:pt x="12606" y="519363"/>
                </a:lnTo>
                <a:lnTo>
                  <a:pt x="12606" y="12621"/>
                </a:lnTo>
                <a:lnTo>
                  <a:pt x="6309" y="12621"/>
                </a:lnTo>
                <a:lnTo>
                  <a:pt x="12606" y="6309"/>
                </a:lnTo>
                <a:lnTo>
                  <a:pt x="1663189" y="6309"/>
                </a:lnTo>
                <a:lnTo>
                  <a:pt x="1663189" y="0"/>
                </a:lnTo>
                <a:close/>
              </a:path>
              <a:path w="1663700" h="532129">
                <a:moveTo>
                  <a:pt x="12606" y="519363"/>
                </a:moveTo>
                <a:lnTo>
                  <a:pt x="6309" y="519363"/>
                </a:lnTo>
                <a:lnTo>
                  <a:pt x="12606" y="525673"/>
                </a:lnTo>
                <a:lnTo>
                  <a:pt x="12606" y="519363"/>
                </a:lnTo>
                <a:close/>
              </a:path>
              <a:path w="1663700" h="532129">
                <a:moveTo>
                  <a:pt x="1648468" y="519363"/>
                </a:moveTo>
                <a:lnTo>
                  <a:pt x="12606" y="519363"/>
                </a:lnTo>
                <a:lnTo>
                  <a:pt x="12606" y="525673"/>
                </a:lnTo>
                <a:lnTo>
                  <a:pt x="1648468" y="525673"/>
                </a:lnTo>
                <a:lnTo>
                  <a:pt x="1648468" y="519363"/>
                </a:lnTo>
                <a:close/>
              </a:path>
              <a:path w="1663700" h="532129">
                <a:moveTo>
                  <a:pt x="1648468" y="6309"/>
                </a:moveTo>
                <a:lnTo>
                  <a:pt x="1648468" y="525673"/>
                </a:lnTo>
                <a:lnTo>
                  <a:pt x="1654777" y="519363"/>
                </a:lnTo>
                <a:lnTo>
                  <a:pt x="1663189" y="519363"/>
                </a:lnTo>
                <a:lnTo>
                  <a:pt x="1663189" y="12621"/>
                </a:lnTo>
                <a:lnTo>
                  <a:pt x="1654777" y="12621"/>
                </a:lnTo>
                <a:lnTo>
                  <a:pt x="1648468" y="6309"/>
                </a:lnTo>
                <a:close/>
              </a:path>
              <a:path w="1663700" h="532129">
                <a:moveTo>
                  <a:pt x="1663189" y="519363"/>
                </a:moveTo>
                <a:lnTo>
                  <a:pt x="1654777" y="519363"/>
                </a:lnTo>
                <a:lnTo>
                  <a:pt x="1648468" y="525673"/>
                </a:lnTo>
                <a:lnTo>
                  <a:pt x="1663189" y="525673"/>
                </a:lnTo>
                <a:lnTo>
                  <a:pt x="1663189" y="519363"/>
                </a:lnTo>
                <a:close/>
              </a:path>
              <a:path w="1663700" h="532129">
                <a:moveTo>
                  <a:pt x="12606" y="6309"/>
                </a:moveTo>
                <a:lnTo>
                  <a:pt x="6309" y="12621"/>
                </a:lnTo>
                <a:lnTo>
                  <a:pt x="12606" y="12621"/>
                </a:lnTo>
                <a:lnTo>
                  <a:pt x="12606" y="6309"/>
                </a:lnTo>
                <a:close/>
              </a:path>
              <a:path w="1663700" h="532129">
                <a:moveTo>
                  <a:pt x="1648468" y="6309"/>
                </a:moveTo>
                <a:lnTo>
                  <a:pt x="12606" y="6309"/>
                </a:lnTo>
                <a:lnTo>
                  <a:pt x="12606" y="12621"/>
                </a:lnTo>
                <a:lnTo>
                  <a:pt x="1648468" y="12621"/>
                </a:lnTo>
                <a:lnTo>
                  <a:pt x="1648468" y="6309"/>
                </a:lnTo>
                <a:close/>
              </a:path>
              <a:path w="1663700" h="532129">
                <a:moveTo>
                  <a:pt x="1663189" y="6309"/>
                </a:moveTo>
                <a:lnTo>
                  <a:pt x="1648468" y="6309"/>
                </a:lnTo>
                <a:lnTo>
                  <a:pt x="1654777" y="12621"/>
                </a:lnTo>
                <a:lnTo>
                  <a:pt x="1663189" y="12621"/>
                </a:lnTo>
                <a:lnTo>
                  <a:pt x="1663189" y="6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758345" y="7798434"/>
            <a:ext cx="1656080" cy="525780"/>
          </a:xfrm>
          <a:prstGeom prst="rect">
            <a:avLst/>
          </a:prstGeom>
          <a:ln w="8412">
            <a:solidFill>
              <a:srgbClr val="000000"/>
            </a:solidFill>
          </a:ln>
        </p:spPr>
        <p:txBody>
          <a:bodyPr wrap="square" lIns="0" tIns="4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"/>
              </a:spcBef>
            </a:pPr>
            <a:endParaRPr sz="125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</a:pP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dirty="0" sz="950" spc="-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Planning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6016" y="7595382"/>
            <a:ext cx="1381760" cy="485775"/>
          </a:xfrm>
          <a:custGeom>
            <a:avLst/>
            <a:gdLst/>
            <a:ahLst/>
            <a:cxnLst/>
            <a:rect l="l" t="t" r="r" b="b"/>
            <a:pathLst>
              <a:path w="1381760" h="485775">
                <a:moveTo>
                  <a:pt x="1381460" y="0"/>
                </a:moveTo>
                <a:lnTo>
                  <a:pt x="0" y="0"/>
                </a:lnTo>
                <a:lnTo>
                  <a:pt x="0" y="485701"/>
                </a:lnTo>
                <a:lnTo>
                  <a:pt x="1381460" y="485701"/>
                </a:lnTo>
                <a:lnTo>
                  <a:pt x="1381460" y="475189"/>
                </a:lnTo>
                <a:lnTo>
                  <a:pt x="21040" y="475189"/>
                </a:lnTo>
                <a:lnTo>
                  <a:pt x="10527" y="466782"/>
                </a:lnTo>
                <a:lnTo>
                  <a:pt x="21040" y="466782"/>
                </a:lnTo>
                <a:lnTo>
                  <a:pt x="21040" y="18928"/>
                </a:lnTo>
                <a:lnTo>
                  <a:pt x="10527" y="18928"/>
                </a:lnTo>
                <a:lnTo>
                  <a:pt x="21040" y="10515"/>
                </a:lnTo>
                <a:lnTo>
                  <a:pt x="1381460" y="10515"/>
                </a:lnTo>
                <a:lnTo>
                  <a:pt x="1381460" y="0"/>
                </a:lnTo>
                <a:close/>
              </a:path>
              <a:path w="1381760" h="485775">
                <a:moveTo>
                  <a:pt x="21040" y="466782"/>
                </a:moveTo>
                <a:lnTo>
                  <a:pt x="10527" y="466782"/>
                </a:lnTo>
                <a:lnTo>
                  <a:pt x="21040" y="475189"/>
                </a:lnTo>
                <a:lnTo>
                  <a:pt x="21040" y="466782"/>
                </a:lnTo>
                <a:close/>
              </a:path>
              <a:path w="1381760" h="485775">
                <a:moveTo>
                  <a:pt x="1360432" y="466782"/>
                </a:moveTo>
                <a:lnTo>
                  <a:pt x="21040" y="466782"/>
                </a:lnTo>
                <a:lnTo>
                  <a:pt x="21040" y="475189"/>
                </a:lnTo>
                <a:lnTo>
                  <a:pt x="1360432" y="475189"/>
                </a:lnTo>
                <a:lnTo>
                  <a:pt x="1360432" y="466782"/>
                </a:lnTo>
                <a:close/>
              </a:path>
              <a:path w="1381760" h="485775">
                <a:moveTo>
                  <a:pt x="1360432" y="10515"/>
                </a:moveTo>
                <a:lnTo>
                  <a:pt x="1360432" y="475189"/>
                </a:lnTo>
                <a:lnTo>
                  <a:pt x="1370947" y="466782"/>
                </a:lnTo>
                <a:lnTo>
                  <a:pt x="1381460" y="466782"/>
                </a:lnTo>
                <a:lnTo>
                  <a:pt x="1381460" y="18928"/>
                </a:lnTo>
                <a:lnTo>
                  <a:pt x="1370947" y="18928"/>
                </a:lnTo>
                <a:lnTo>
                  <a:pt x="1360432" y="10515"/>
                </a:lnTo>
                <a:close/>
              </a:path>
              <a:path w="1381760" h="485775">
                <a:moveTo>
                  <a:pt x="1381460" y="466782"/>
                </a:moveTo>
                <a:lnTo>
                  <a:pt x="1370947" y="466782"/>
                </a:lnTo>
                <a:lnTo>
                  <a:pt x="1360432" y="475189"/>
                </a:lnTo>
                <a:lnTo>
                  <a:pt x="1381460" y="475189"/>
                </a:lnTo>
                <a:lnTo>
                  <a:pt x="1381460" y="466782"/>
                </a:lnTo>
                <a:close/>
              </a:path>
              <a:path w="1381760" h="485775">
                <a:moveTo>
                  <a:pt x="21040" y="10515"/>
                </a:moveTo>
                <a:lnTo>
                  <a:pt x="10527" y="18928"/>
                </a:lnTo>
                <a:lnTo>
                  <a:pt x="21040" y="18928"/>
                </a:lnTo>
                <a:lnTo>
                  <a:pt x="21040" y="10515"/>
                </a:lnTo>
                <a:close/>
              </a:path>
              <a:path w="1381760" h="485775">
                <a:moveTo>
                  <a:pt x="1360432" y="10515"/>
                </a:moveTo>
                <a:lnTo>
                  <a:pt x="21040" y="10515"/>
                </a:lnTo>
                <a:lnTo>
                  <a:pt x="21040" y="18928"/>
                </a:lnTo>
                <a:lnTo>
                  <a:pt x="1360432" y="18928"/>
                </a:lnTo>
                <a:lnTo>
                  <a:pt x="1360432" y="10515"/>
                </a:lnTo>
                <a:close/>
              </a:path>
              <a:path w="1381760" h="485775">
                <a:moveTo>
                  <a:pt x="1381460" y="10515"/>
                </a:moveTo>
                <a:lnTo>
                  <a:pt x="1360432" y="10515"/>
                </a:lnTo>
                <a:lnTo>
                  <a:pt x="1370947" y="18928"/>
                </a:lnTo>
                <a:lnTo>
                  <a:pt x="1381460" y="18928"/>
                </a:lnTo>
                <a:lnTo>
                  <a:pt x="1381460" y="10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11280" y="7600950"/>
            <a:ext cx="1370965" cy="474980"/>
          </a:xfrm>
          <a:prstGeom prst="rect">
            <a:avLst/>
          </a:prstGeom>
          <a:solidFill>
            <a:srgbClr val="A7F6F6"/>
          </a:solidFill>
          <a:ln w="10512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222250" marR="132080" indent="-124460">
              <a:lnSpc>
                <a:spcPts val="1040"/>
              </a:lnSpc>
              <a:spcBef>
                <a:spcPts val="254"/>
              </a:spcBef>
            </a:pP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Scientific 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Research  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Methodologies  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dirty="0" sz="950" spc="-8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0000FF"/>
                </a:solidFill>
                <a:latin typeface="Arial"/>
                <a:cs typeface="Arial"/>
              </a:rPr>
              <a:t>Techniques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50112" y="9517204"/>
            <a:ext cx="1367155" cy="473709"/>
          </a:xfrm>
          <a:custGeom>
            <a:avLst/>
            <a:gdLst/>
            <a:ahLst/>
            <a:cxnLst/>
            <a:rect l="l" t="t" r="r" b="b"/>
            <a:pathLst>
              <a:path w="1367155" h="473709">
                <a:moveTo>
                  <a:pt x="1366741" y="0"/>
                </a:moveTo>
                <a:lnTo>
                  <a:pt x="0" y="0"/>
                </a:lnTo>
                <a:lnTo>
                  <a:pt x="0" y="473095"/>
                </a:lnTo>
                <a:lnTo>
                  <a:pt x="1366741" y="473095"/>
                </a:lnTo>
                <a:lnTo>
                  <a:pt x="1366741" y="470989"/>
                </a:lnTo>
                <a:lnTo>
                  <a:pt x="6309" y="470989"/>
                </a:lnTo>
                <a:lnTo>
                  <a:pt x="4212" y="466785"/>
                </a:lnTo>
                <a:lnTo>
                  <a:pt x="6309" y="466785"/>
                </a:lnTo>
                <a:lnTo>
                  <a:pt x="6309" y="8406"/>
                </a:lnTo>
                <a:lnTo>
                  <a:pt x="4212" y="8406"/>
                </a:lnTo>
                <a:lnTo>
                  <a:pt x="6309" y="4203"/>
                </a:lnTo>
                <a:lnTo>
                  <a:pt x="1366741" y="4203"/>
                </a:lnTo>
                <a:lnTo>
                  <a:pt x="1366741" y="0"/>
                </a:lnTo>
                <a:close/>
              </a:path>
              <a:path w="1367155" h="473709">
                <a:moveTo>
                  <a:pt x="6309" y="466785"/>
                </a:moveTo>
                <a:lnTo>
                  <a:pt x="4212" y="466785"/>
                </a:lnTo>
                <a:lnTo>
                  <a:pt x="6309" y="470989"/>
                </a:lnTo>
                <a:lnTo>
                  <a:pt x="6309" y="466785"/>
                </a:lnTo>
                <a:close/>
              </a:path>
              <a:path w="1367155" h="473709">
                <a:moveTo>
                  <a:pt x="1360432" y="466785"/>
                </a:moveTo>
                <a:lnTo>
                  <a:pt x="6309" y="466785"/>
                </a:lnTo>
                <a:lnTo>
                  <a:pt x="6309" y="470989"/>
                </a:lnTo>
                <a:lnTo>
                  <a:pt x="1360432" y="470989"/>
                </a:lnTo>
                <a:lnTo>
                  <a:pt x="1360432" y="466785"/>
                </a:lnTo>
                <a:close/>
              </a:path>
              <a:path w="1367155" h="473709">
                <a:moveTo>
                  <a:pt x="1360432" y="4203"/>
                </a:moveTo>
                <a:lnTo>
                  <a:pt x="1360432" y="470989"/>
                </a:lnTo>
                <a:lnTo>
                  <a:pt x="1364638" y="466785"/>
                </a:lnTo>
                <a:lnTo>
                  <a:pt x="1366741" y="466785"/>
                </a:lnTo>
                <a:lnTo>
                  <a:pt x="1366741" y="8406"/>
                </a:lnTo>
                <a:lnTo>
                  <a:pt x="1364638" y="8406"/>
                </a:lnTo>
                <a:lnTo>
                  <a:pt x="1360432" y="4203"/>
                </a:lnTo>
                <a:close/>
              </a:path>
              <a:path w="1367155" h="473709">
                <a:moveTo>
                  <a:pt x="1366741" y="466785"/>
                </a:moveTo>
                <a:lnTo>
                  <a:pt x="1364638" y="466785"/>
                </a:lnTo>
                <a:lnTo>
                  <a:pt x="1360432" y="470989"/>
                </a:lnTo>
                <a:lnTo>
                  <a:pt x="1366741" y="470989"/>
                </a:lnTo>
                <a:lnTo>
                  <a:pt x="1366741" y="466785"/>
                </a:lnTo>
                <a:close/>
              </a:path>
              <a:path w="1367155" h="473709">
                <a:moveTo>
                  <a:pt x="6309" y="4203"/>
                </a:moveTo>
                <a:lnTo>
                  <a:pt x="4212" y="8406"/>
                </a:lnTo>
                <a:lnTo>
                  <a:pt x="6309" y="8406"/>
                </a:lnTo>
                <a:lnTo>
                  <a:pt x="6309" y="4203"/>
                </a:lnTo>
                <a:close/>
              </a:path>
              <a:path w="1367155" h="473709">
                <a:moveTo>
                  <a:pt x="1360432" y="4203"/>
                </a:moveTo>
                <a:lnTo>
                  <a:pt x="6309" y="4203"/>
                </a:lnTo>
                <a:lnTo>
                  <a:pt x="6309" y="8406"/>
                </a:lnTo>
                <a:lnTo>
                  <a:pt x="1360432" y="8406"/>
                </a:lnTo>
                <a:lnTo>
                  <a:pt x="1360432" y="4203"/>
                </a:lnTo>
                <a:close/>
              </a:path>
              <a:path w="1367155" h="473709">
                <a:moveTo>
                  <a:pt x="1366741" y="4203"/>
                </a:moveTo>
                <a:lnTo>
                  <a:pt x="1360432" y="4203"/>
                </a:lnTo>
                <a:lnTo>
                  <a:pt x="1364638" y="8406"/>
                </a:lnTo>
                <a:lnTo>
                  <a:pt x="1366741" y="8406"/>
                </a:lnTo>
                <a:lnTo>
                  <a:pt x="1366741" y="4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54325" y="9521407"/>
            <a:ext cx="1360805" cy="467359"/>
          </a:xfrm>
          <a:prstGeom prst="rect">
            <a:avLst/>
          </a:prstGeom>
          <a:solidFill>
            <a:srgbClr val="D9EDEF"/>
          </a:solidFill>
        </p:spPr>
        <p:txBody>
          <a:bodyPr wrap="square" lIns="0" tIns="82550" rIns="0" bIns="0" rtlCol="0" vert="horz">
            <a:spAutoFit/>
          </a:bodyPr>
          <a:lstStyle/>
          <a:p>
            <a:pPr marL="428625" marR="186690" indent="-275590">
              <a:lnSpc>
                <a:spcPct val="101699"/>
              </a:lnSpc>
              <a:spcBef>
                <a:spcPts val="650"/>
              </a:spcBef>
            </a:pPr>
            <a:r>
              <a:rPr dirty="0" sz="950" spc="1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950" spc="-1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z="950" spc="5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950" spc="5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z="950" spc="5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53526" y="8747632"/>
            <a:ext cx="1367155" cy="473709"/>
          </a:xfrm>
          <a:custGeom>
            <a:avLst/>
            <a:gdLst/>
            <a:ahLst/>
            <a:cxnLst/>
            <a:rect l="l" t="t" r="r" b="b"/>
            <a:pathLst>
              <a:path w="1367154" h="473709">
                <a:moveTo>
                  <a:pt x="1366723" y="0"/>
                </a:moveTo>
                <a:lnTo>
                  <a:pt x="0" y="0"/>
                </a:lnTo>
                <a:lnTo>
                  <a:pt x="0" y="473095"/>
                </a:lnTo>
                <a:lnTo>
                  <a:pt x="1366723" y="473095"/>
                </a:lnTo>
                <a:lnTo>
                  <a:pt x="1366723" y="468892"/>
                </a:lnTo>
                <a:lnTo>
                  <a:pt x="6309" y="468892"/>
                </a:lnTo>
                <a:lnTo>
                  <a:pt x="4206" y="466785"/>
                </a:lnTo>
                <a:lnTo>
                  <a:pt x="6309" y="466785"/>
                </a:lnTo>
                <a:lnTo>
                  <a:pt x="6309" y="6297"/>
                </a:lnTo>
                <a:lnTo>
                  <a:pt x="4206" y="6297"/>
                </a:lnTo>
                <a:lnTo>
                  <a:pt x="6309" y="2093"/>
                </a:lnTo>
                <a:lnTo>
                  <a:pt x="1366723" y="2093"/>
                </a:lnTo>
                <a:lnTo>
                  <a:pt x="1366723" y="0"/>
                </a:lnTo>
                <a:close/>
              </a:path>
              <a:path w="1367154" h="473709">
                <a:moveTo>
                  <a:pt x="6309" y="466785"/>
                </a:moveTo>
                <a:lnTo>
                  <a:pt x="4206" y="466785"/>
                </a:lnTo>
                <a:lnTo>
                  <a:pt x="6309" y="468892"/>
                </a:lnTo>
                <a:lnTo>
                  <a:pt x="6309" y="466785"/>
                </a:lnTo>
                <a:close/>
              </a:path>
              <a:path w="1367154" h="473709">
                <a:moveTo>
                  <a:pt x="1360413" y="466785"/>
                </a:moveTo>
                <a:lnTo>
                  <a:pt x="6309" y="466785"/>
                </a:lnTo>
                <a:lnTo>
                  <a:pt x="6309" y="468892"/>
                </a:lnTo>
                <a:lnTo>
                  <a:pt x="1360413" y="468892"/>
                </a:lnTo>
                <a:lnTo>
                  <a:pt x="1360413" y="466785"/>
                </a:lnTo>
                <a:close/>
              </a:path>
              <a:path w="1367154" h="473709">
                <a:moveTo>
                  <a:pt x="1360413" y="2093"/>
                </a:moveTo>
                <a:lnTo>
                  <a:pt x="1360413" y="468892"/>
                </a:lnTo>
                <a:lnTo>
                  <a:pt x="1362516" y="466785"/>
                </a:lnTo>
                <a:lnTo>
                  <a:pt x="1366723" y="466785"/>
                </a:lnTo>
                <a:lnTo>
                  <a:pt x="1366723" y="6297"/>
                </a:lnTo>
                <a:lnTo>
                  <a:pt x="1362516" y="6297"/>
                </a:lnTo>
                <a:lnTo>
                  <a:pt x="1360413" y="2093"/>
                </a:lnTo>
                <a:close/>
              </a:path>
              <a:path w="1367154" h="473709">
                <a:moveTo>
                  <a:pt x="1366723" y="466785"/>
                </a:moveTo>
                <a:lnTo>
                  <a:pt x="1362516" y="466785"/>
                </a:lnTo>
                <a:lnTo>
                  <a:pt x="1360413" y="468892"/>
                </a:lnTo>
                <a:lnTo>
                  <a:pt x="1366723" y="468892"/>
                </a:lnTo>
                <a:lnTo>
                  <a:pt x="1366723" y="466785"/>
                </a:lnTo>
                <a:close/>
              </a:path>
              <a:path w="1367154" h="473709">
                <a:moveTo>
                  <a:pt x="6309" y="2093"/>
                </a:moveTo>
                <a:lnTo>
                  <a:pt x="4206" y="6297"/>
                </a:lnTo>
                <a:lnTo>
                  <a:pt x="6309" y="6297"/>
                </a:lnTo>
                <a:lnTo>
                  <a:pt x="6309" y="2093"/>
                </a:lnTo>
                <a:close/>
              </a:path>
              <a:path w="1367154" h="473709">
                <a:moveTo>
                  <a:pt x="1360413" y="2093"/>
                </a:moveTo>
                <a:lnTo>
                  <a:pt x="6309" y="2093"/>
                </a:lnTo>
                <a:lnTo>
                  <a:pt x="6309" y="6297"/>
                </a:lnTo>
                <a:lnTo>
                  <a:pt x="1360413" y="6297"/>
                </a:lnTo>
                <a:lnTo>
                  <a:pt x="1360413" y="2093"/>
                </a:lnTo>
                <a:close/>
              </a:path>
              <a:path w="1367154" h="473709">
                <a:moveTo>
                  <a:pt x="1366723" y="2093"/>
                </a:moveTo>
                <a:lnTo>
                  <a:pt x="1360413" y="2093"/>
                </a:lnTo>
                <a:lnTo>
                  <a:pt x="1362516" y="6297"/>
                </a:lnTo>
                <a:lnTo>
                  <a:pt x="1366723" y="6297"/>
                </a:lnTo>
                <a:lnTo>
                  <a:pt x="1366723" y="2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257732" y="8749730"/>
            <a:ext cx="1358900" cy="467359"/>
          </a:xfrm>
          <a:prstGeom prst="rect">
            <a:avLst/>
          </a:prstGeom>
          <a:solidFill>
            <a:srgbClr val="D9EDEF"/>
          </a:solidFill>
        </p:spPr>
        <p:txBody>
          <a:bodyPr wrap="square" lIns="0" tIns="566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4"/>
              </a:spcBef>
            </a:pPr>
            <a:endParaRPr sz="105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Doctoral</a:t>
            </a:r>
            <a:r>
              <a:rPr dirty="0" sz="950" spc="-8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conference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32056" y="6838426"/>
            <a:ext cx="1358900" cy="467359"/>
          </a:xfrm>
          <a:custGeom>
            <a:avLst/>
            <a:gdLst/>
            <a:ahLst/>
            <a:cxnLst/>
            <a:rect l="l" t="t" r="r" b="b"/>
            <a:pathLst>
              <a:path w="1358900" h="467359">
                <a:moveTo>
                  <a:pt x="0" y="466785"/>
                </a:moveTo>
                <a:lnTo>
                  <a:pt x="1358325" y="466785"/>
                </a:lnTo>
                <a:lnTo>
                  <a:pt x="1358325" y="0"/>
                </a:lnTo>
                <a:lnTo>
                  <a:pt x="0" y="0"/>
                </a:lnTo>
                <a:lnTo>
                  <a:pt x="0" y="466785"/>
                </a:lnTo>
                <a:close/>
              </a:path>
            </a:pathLst>
          </a:custGeom>
          <a:solidFill>
            <a:srgbClr val="D9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27853" y="6834205"/>
            <a:ext cx="1367155" cy="473709"/>
          </a:xfrm>
          <a:custGeom>
            <a:avLst/>
            <a:gdLst/>
            <a:ahLst/>
            <a:cxnLst/>
            <a:rect l="l" t="t" r="r" b="b"/>
            <a:pathLst>
              <a:path w="1367154" h="473709">
                <a:moveTo>
                  <a:pt x="1366738" y="0"/>
                </a:moveTo>
                <a:lnTo>
                  <a:pt x="0" y="0"/>
                </a:lnTo>
                <a:lnTo>
                  <a:pt x="0" y="473110"/>
                </a:lnTo>
                <a:lnTo>
                  <a:pt x="1366738" y="473110"/>
                </a:lnTo>
                <a:lnTo>
                  <a:pt x="1366738" y="471007"/>
                </a:lnTo>
                <a:lnTo>
                  <a:pt x="6309" y="471007"/>
                </a:lnTo>
                <a:lnTo>
                  <a:pt x="4203" y="466801"/>
                </a:lnTo>
                <a:lnTo>
                  <a:pt x="6309" y="466801"/>
                </a:lnTo>
                <a:lnTo>
                  <a:pt x="6309" y="8412"/>
                </a:lnTo>
                <a:lnTo>
                  <a:pt x="4203" y="8412"/>
                </a:lnTo>
                <a:lnTo>
                  <a:pt x="6309" y="4206"/>
                </a:lnTo>
                <a:lnTo>
                  <a:pt x="1366738" y="4206"/>
                </a:lnTo>
                <a:lnTo>
                  <a:pt x="1366738" y="0"/>
                </a:lnTo>
                <a:close/>
              </a:path>
              <a:path w="1367154" h="473709">
                <a:moveTo>
                  <a:pt x="6309" y="466801"/>
                </a:moveTo>
                <a:lnTo>
                  <a:pt x="4203" y="466801"/>
                </a:lnTo>
                <a:lnTo>
                  <a:pt x="6309" y="471007"/>
                </a:lnTo>
                <a:lnTo>
                  <a:pt x="6309" y="466801"/>
                </a:lnTo>
                <a:close/>
              </a:path>
              <a:path w="1367154" h="473709">
                <a:moveTo>
                  <a:pt x="1360429" y="466801"/>
                </a:moveTo>
                <a:lnTo>
                  <a:pt x="6309" y="466801"/>
                </a:lnTo>
                <a:lnTo>
                  <a:pt x="6309" y="471007"/>
                </a:lnTo>
                <a:lnTo>
                  <a:pt x="1360429" y="471007"/>
                </a:lnTo>
                <a:lnTo>
                  <a:pt x="1360429" y="466801"/>
                </a:lnTo>
                <a:close/>
              </a:path>
              <a:path w="1367154" h="473709">
                <a:moveTo>
                  <a:pt x="1360429" y="4206"/>
                </a:moveTo>
                <a:lnTo>
                  <a:pt x="1360429" y="471007"/>
                </a:lnTo>
                <a:lnTo>
                  <a:pt x="1362532" y="466801"/>
                </a:lnTo>
                <a:lnTo>
                  <a:pt x="1366738" y="466801"/>
                </a:lnTo>
                <a:lnTo>
                  <a:pt x="1366738" y="8412"/>
                </a:lnTo>
                <a:lnTo>
                  <a:pt x="1362532" y="8412"/>
                </a:lnTo>
                <a:lnTo>
                  <a:pt x="1360429" y="4206"/>
                </a:lnTo>
                <a:close/>
              </a:path>
              <a:path w="1367154" h="473709">
                <a:moveTo>
                  <a:pt x="1366738" y="466801"/>
                </a:moveTo>
                <a:lnTo>
                  <a:pt x="1362532" y="466801"/>
                </a:lnTo>
                <a:lnTo>
                  <a:pt x="1360429" y="471007"/>
                </a:lnTo>
                <a:lnTo>
                  <a:pt x="1366738" y="471007"/>
                </a:lnTo>
                <a:lnTo>
                  <a:pt x="1366738" y="466801"/>
                </a:lnTo>
                <a:close/>
              </a:path>
              <a:path w="1367154" h="473709">
                <a:moveTo>
                  <a:pt x="6309" y="4206"/>
                </a:moveTo>
                <a:lnTo>
                  <a:pt x="4203" y="8412"/>
                </a:lnTo>
                <a:lnTo>
                  <a:pt x="6309" y="8412"/>
                </a:lnTo>
                <a:lnTo>
                  <a:pt x="6309" y="4206"/>
                </a:lnTo>
                <a:close/>
              </a:path>
              <a:path w="1367154" h="473709">
                <a:moveTo>
                  <a:pt x="1360429" y="4206"/>
                </a:moveTo>
                <a:lnTo>
                  <a:pt x="6309" y="4206"/>
                </a:lnTo>
                <a:lnTo>
                  <a:pt x="6309" y="8412"/>
                </a:lnTo>
                <a:lnTo>
                  <a:pt x="1360429" y="8412"/>
                </a:lnTo>
                <a:lnTo>
                  <a:pt x="1360429" y="4206"/>
                </a:lnTo>
                <a:close/>
              </a:path>
              <a:path w="1367154" h="473709">
                <a:moveTo>
                  <a:pt x="1366738" y="4206"/>
                </a:moveTo>
                <a:lnTo>
                  <a:pt x="1360429" y="4206"/>
                </a:lnTo>
                <a:lnTo>
                  <a:pt x="1362532" y="8412"/>
                </a:lnTo>
                <a:lnTo>
                  <a:pt x="1366738" y="8412"/>
                </a:lnTo>
                <a:lnTo>
                  <a:pt x="1366738" y="4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732056" y="6508288"/>
            <a:ext cx="1535430" cy="796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9220" marR="281940" indent="403225">
              <a:lnSpc>
                <a:spcPts val="2620"/>
              </a:lnSpc>
              <a:spcBef>
                <a:spcPts val="90"/>
              </a:spcBef>
            </a:pP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Free 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Option  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Advanced </a:t>
            </a:r>
            <a:r>
              <a:rPr dirty="0" sz="950" spc="-15" b="1">
                <a:solidFill>
                  <a:srgbClr val="0000FF"/>
                </a:solidFill>
                <a:latin typeface="Arial"/>
                <a:cs typeface="Arial"/>
              </a:rPr>
              <a:t>Topics</a:t>
            </a:r>
            <a:r>
              <a:rPr dirty="0" sz="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...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28024" y="7309418"/>
            <a:ext cx="130810" cy="492125"/>
          </a:xfrm>
          <a:custGeom>
            <a:avLst/>
            <a:gdLst/>
            <a:ahLst/>
            <a:cxnLst/>
            <a:rect l="l" t="t" r="r" b="b"/>
            <a:pathLst>
              <a:path w="130810" h="492125">
                <a:moveTo>
                  <a:pt x="101280" y="442224"/>
                </a:moveTo>
                <a:lnTo>
                  <a:pt x="77815" y="447851"/>
                </a:lnTo>
                <a:lnTo>
                  <a:pt x="115671" y="492011"/>
                </a:lnTo>
                <a:lnTo>
                  <a:pt x="126576" y="449960"/>
                </a:lnTo>
                <a:lnTo>
                  <a:pt x="103052" y="449960"/>
                </a:lnTo>
                <a:lnTo>
                  <a:pt x="101280" y="442224"/>
                </a:lnTo>
                <a:close/>
              </a:path>
              <a:path w="130810" h="492125">
                <a:moveTo>
                  <a:pt x="107261" y="440789"/>
                </a:moveTo>
                <a:lnTo>
                  <a:pt x="101280" y="442224"/>
                </a:lnTo>
                <a:lnTo>
                  <a:pt x="103052" y="449960"/>
                </a:lnTo>
                <a:lnTo>
                  <a:pt x="109362" y="449960"/>
                </a:lnTo>
                <a:lnTo>
                  <a:pt x="107261" y="440789"/>
                </a:lnTo>
                <a:close/>
              </a:path>
              <a:path w="130810" h="492125">
                <a:moveTo>
                  <a:pt x="130393" y="435242"/>
                </a:moveTo>
                <a:lnTo>
                  <a:pt x="107261" y="440789"/>
                </a:lnTo>
                <a:lnTo>
                  <a:pt x="109362" y="449960"/>
                </a:lnTo>
                <a:lnTo>
                  <a:pt x="126576" y="449960"/>
                </a:lnTo>
                <a:lnTo>
                  <a:pt x="130393" y="435242"/>
                </a:lnTo>
                <a:close/>
              </a:path>
              <a:path w="130810" h="492125">
                <a:moveTo>
                  <a:pt x="6309" y="0"/>
                </a:moveTo>
                <a:lnTo>
                  <a:pt x="0" y="0"/>
                </a:lnTo>
                <a:lnTo>
                  <a:pt x="101280" y="442224"/>
                </a:lnTo>
                <a:lnTo>
                  <a:pt x="107261" y="440789"/>
                </a:lnTo>
                <a:lnTo>
                  <a:pt x="6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28888" y="7399284"/>
            <a:ext cx="141605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dirty="0" sz="950">
                <a:latin typeface="Arial"/>
                <a:cs typeface="Arial"/>
              </a:rPr>
              <a:t>General knowledge of the  area and its</a:t>
            </a:r>
            <a:r>
              <a:rPr dirty="0" sz="950" spc="-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challgences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74854" y="7824564"/>
            <a:ext cx="586740" cy="227329"/>
          </a:xfrm>
          <a:custGeom>
            <a:avLst/>
            <a:gdLst/>
            <a:ahLst/>
            <a:cxnLst/>
            <a:rect l="l" t="t" r="r" b="b"/>
            <a:pathLst>
              <a:path w="586739" h="227329">
                <a:moveTo>
                  <a:pt x="536368" y="205108"/>
                </a:moveTo>
                <a:lnTo>
                  <a:pt x="527770" y="227088"/>
                </a:lnTo>
                <a:lnTo>
                  <a:pt x="586645" y="220778"/>
                </a:lnTo>
                <a:lnTo>
                  <a:pt x="574653" y="208157"/>
                </a:lnTo>
                <a:lnTo>
                  <a:pt x="544592" y="208157"/>
                </a:lnTo>
                <a:lnTo>
                  <a:pt x="536368" y="205108"/>
                </a:lnTo>
                <a:close/>
              </a:path>
              <a:path w="586739" h="227329">
                <a:moveTo>
                  <a:pt x="538793" y="198909"/>
                </a:moveTo>
                <a:lnTo>
                  <a:pt x="536368" y="205108"/>
                </a:lnTo>
                <a:lnTo>
                  <a:pt x="544592" y="208157"/>
                </a:lnTo>
                <a:lnTo>
                  <a:pt x="546689" y="201847"/>
                </a:lnTo>
                <a:lnTo>
                  <a:pt x="538793" y="198909"/>
                </a:lnTo>
                <a:close/>
              </a:path>
              <a:path w="586739" h="227329">
                <a:moveTo>
                  <a:pt x="546689" y="178725"/>
                </a:moveTo>
                <a:lnTo>
                  <a:pt x="538793" y="198909"/>
                </a:lnTo>
                <a:lnTo>
                  <a:pt x="546689" y="201847"/>
                </a:lnTo>
                <a:lnTo>
                  <a:pt x="544592" y="208157"/>
                </a:lnTo>
                <a:lnTo>
                  <a:pt x="574653" y="208157"/>
                </a:lnTo>
                <a:lnTo>
                  <a:pt x="546689" y="178725"/>
                </a:lnTo>
                <a:close/>
              </a:path>
              <a:path w="586739" h="227329">
                <a:moveTo>
                  <a:pt x="4203" y="0"/>
                </a:moveTo>
                <a:lnTo>
                  <a:pt x="0" y="6300"/>
                </a:lnTo>
                <a:lnTo>
                  <a:pt x="536368" y="205108"/>
                </a:lnTo>
                <a:lnTo>
                  <a:pt x="538793" y="198909"/>
                </a:lnTo>
                <a:lnTo>
                  <a:pt x="4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235747" y="7708110"/>
            <a:ext cx="4883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M</a:t>
            </a:r>
            <a:r>
              <a:rPr dirty="0" sz="950">
                <a:latin typeface="Arial"/>
                <a:cs typeface="Arial"/>
              </a:rPr>
              <a:t>e</a:t>
            </a:r>
            <a:r>
              <a:rPr dirty="0" sz="950" spc="-5">
                <a:latin typeface="Arial"/>
                <a:cs typeface="Arial"/>
              </a:rPr>
              <a:t>t</a:t>
            </a:r>
            <a:r>
              <a:rPr dirty="0" sz="950">
                <a:latin typeface="Arial"/>
                <a:cs typeface="Arial"/>
              </a:rPr>
              <a:t>hod</a:t>
            </a:r>
            <a:r>
              <a:rPr dirty="0" sz="950" spc="5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17040" y="8331306"/>
            <a:ext cx="528320" cy="422909"/>
          </a:xfrm>
          <a:custGeom>
            <a:avLst/>
            <a:gdLst/>
            <a:ahLst/>
            <a:cxnLst/>
            <a:rect l="l" t="t" r="r" b="b"/>
            <a:pathLst>
              <a:path w="528320" h="422909">
                <a:moveTo>
                  <a:pt x="485334" y="394167"/>
                </a:moveTo>
                <a:lnTo>
                  <a:pt x="470976" y="412110"/>
                </a:lnTo>
                <a:lnTo>
                  <a:pt x="527761" y="422623"/>
                </a:lnTo>
                <a:lnTo>
                  <a:pt x="517585" y="399501"/>
                </a:lnTo>
                <a:lnTo>
                  <a:pt x="492008" y="399501"/>
                </a:lnTo>
                <a:lnTo>
                  <a:pt x="485334" y="394167"/>
                </a:lnTo>
                <a:close/>
              </a:path>
              <a:path w="528320" h="422909">
                <a:moveTo>
                  <a:pt x="490054" y="388269"/>
                </a:moveTo>
                <a:lnTo>
                  <a:pt x="485334" y="394167"/>
                </a:lnTo>
                <a:lnTo>
                  <a:pt x="492008" y="399501"/>
                </a:lnTo>
                <a:lnTo>
                  <a:pt x="496214" y="393191"/>
                </a:lnTo>
                <a:lnTo>
                  <a:pt x="490054" y="388269"/>
                </a:lnTo>
                <a:close/>
              </a:path>
              <a:path w="528320" h="422909">
                <a:moveTo>
                  <a:pt x="504626" y="370057"/>
                </a:moveTo>
                <a:lnTo>
                  <a:pt x="490054" y="388269"/>
                </a:lnTo>
                <a:lnTo>
                  <a:pt x="496214" y="393191"/>
                </a:lnTo>
                <a:lnTo>
                  <a:pt x="492008" y="399501"/>
                </a:lnTo>
                <a:lnTo>
                  <a:pt x="517585" y="399501"/>
                </a:lnTo>
                <a:lnTo>
                  <a:pt x="504626" y="370057"/>
                </a:lnTo>
                <a:close/>
              </a:path>
              <a:path w="528320" h="422909">
                <a:moveTo>
                  <a:pt x="4206" y="0"/>
                </a:moveTo>
                <a:lnTo>
                  <a:pt x="0" y="6300"/>
                </a:lnTo>
                <a:lnTo>
                  <a:pt x="485334" y="394167"/>
                </a:lnTo>
                <a:lnTo>
                  <a:pt x="490054" y="388269"/>
                </a:lnTo>
                <a:lnTo>
                  <a:pt x="4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285834" y="8401635"/>
            <a:ext cx="66357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950">
                <a:latin typeface="Arial"/>
                <a:cs typeface="Arial"/>
              </a:rPr>
              <a:t>Paper on  Thesis</a:t>
            </a:r>
            <a:r>
              <a:rPr dirty="0" sz="950" spc="-75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Plan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74854" y="7839280"/>
            <a:ext cx="1087120" cy="1186180"/>
          </a:xfrm>
          <a:custGeom>
            <a:avLst/>
            <a:gdLst/>
            <a:ahLst/>
            <a:cxnLst/>
            <a:rect l="l" t="t" r="r" b="b"/>
            <a:pathLst>
              <a:path w="1087120" h="1186179">
                <a:moveTo>
                  <a:pt x="1048309" y="1148764"/>
                </a:moveTo>
                <a:lnTo>
                  <a:pt x="1030300" y="1164872"/>
                </a:lnTo>
                <a:lnTo>
                  <a:pt x="1087084" y="1185900"/>
                </a:lnTo>
                <a:lnTo>
                  <a:pt x="1077736" y="1154359"/>
                </a:lnTo>
                <a:lnTo>
                  <a:pt x="1053434" y="1154359"/>
                </a:lnTo>
                <a:lnTo>
                  <a:pt x="1048309" y="1148764"/>
                </a:lnTo>
                <a:close/>
              </a:path>
              <a:path w="1087120" h="1186179">
                <a:moveTo>
                  <a:pt x="1053887" y="1143775"/>
                </a:moveTo>
                <a:lnTo>
                  <a:pt x="1048309" y="1148764"/>
                </a:lnTo>
                <a:lnTo>
                  <a:pt x="1053434" y="1154359"/>
                </a:lnTo>
                <a:lnTo>
                  <a:pt x="1059743" y="1150156"/>
                </a:lnTo>
                <a:lnTo>
                  <a:pt x="1053887" y="1143775"/>
                </a:lnTo>
                <a:close/>
              </a:path>
              <a:path w="1087120" h="1186179">
                <a:moveTo>
                  <a:pt x="1070259" y="1129131"/>
                </a:moveTo>
                <a:lnTo>
                  <a:pt x="1053887" y="1143775"/>
                </a:lnTo>
                <a:lnTo>
                  <a:pt x="1059743" y="1150156"/>
                </a:lnTo>
                <a:lnTo>
                  <a:pt x="1053434" y="1154359"/>
                </a:lnTo>
                <a:lnTo>
                  <a:pt x="1077736" y="1154359"/>
                </a:lnTo>
                <a:lnTo>
                  <a:pt x="1070259" y="1129131"/>
                </a:lnTo>
                <a:close/>
              </a:path>
              <a:path w="1087120" h="1186179">
                <a:moveTo>
                  <a:pt x="4203" y="0"/>
                </a:moveTo>
                <a:lnTo>
                  <a:pt x="0" y="4203"/>
                </a:lnTo>
                <a:lnTo>
                  <a:pt x="1048309" y="1148764"/>
                </a:lnTo>
                <a:lnTo>
                  <a:pt x="1053887" y="1143775"/>
                </a:lnTo>
                <a:lnTo>
                  <a:pt x="4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66448" y="7835076"/>
            <a:ext cx="227329" cy="1663700"/>
          </a:xfrm>
          <a:custGeom>
            <a:avLst/>
            <a:gdLst/>
            <a:ahLst/>
            <a:cxnLst/>
            <a:rect l="l" t="t" r="r" b="b"/>
            <a:pathLst>
              <a:path w="227330" h="1663700">
                <a:moveTo>
                  <a:pt x="198618" y="1609844"/>
                </a:moveTo>
                <a:lnTo>
                  <a:pt x="174510" y="1612739"/>
                </a:lnTo>
                <a:lnTo>
                  <a:pt x="208157" y="1663196"/>
                </a:lnTo>
                <a:lnTo>
                  <a:pt x="222869" y="1619048"/>
                </a:lnTo>
                <a:lnTo>
                  <a:pt x="199753" y="1619048"/>
                </a:lnTo>
                <a:lnTo>
                  <a:pt x="198618" y="1609844"/>
                </a:lnTo>
                <a:close/>
              </a:path>
              <a:path w="227330" h="1663700">
                <a:moveTo>
                  <a:pt x="204823" y="1609099"/>
                </a:moveTo>
                <a:lnTo>
                  <a:pt x="198618" y="1609844"/>
                </a:lnTo>
                <a:lnTo>
                  <a:pt x="199753" y="1619048"/>
                </a:lnTo>
                <a:lnTo>
                  <a:pt x="206050" y="1619048"/>
                </a:lnTo>
                <a:lnTo>
                  <a:pt x="204823" y="1609099"/>
                </a:lnTo>
                <a:close/>
              </a:path>
              <a:path w="227330" h="1663700">
                <a:moveTo>
                  <a:pt x="227075" y="1606427"/>
                </a:moveTo>
                <a:lnTo>
                  <a:pt x="204823" y="1609099"/>
                </a:lnTo>
                <a:lnTo>
                  <a:pt x="206050" y="1619048"/>
                </a:lnTo>
                <a:lnTo>
                  <a:pt x="222869" y="1619048"/>
                </a:lnTo>
                <a:lnTo>
                  <a:pt x="227075" y="1606427"/>
                </a:lnTo>
                <a:close/>
              </a:path>
              <a:path w="227330" h="1663700">
                <a:moveTo>
                  <a:pt x="6300" y="0"/>
                </a:moveTo>
                <a:lnTo>
                  <a:pt x="0" y="0"/>
                </a:lnTo>
                <a:lnTo>
                  <a:pt x="198618" y="1609844"/>
                </a:lnTo>
                <a:lnTo>
                  <a:pt x="204823" y="1609099"/>
                </a:lnTo>
                <a:lnTo>
                  <a:pt x="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04951" y="8976015"/>
            <a:ext cx="69659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>
                <a:latin typeface="Arial"/>
                <a:cs typeface="Arial"/>
              </a:rPr>
              <a:t>IPR </a:t>
            </a:r>
            <a:r>
              <a:rPr dirty="0" sz="950" spc="5">
                <a:latin typeface="Arial"/>
                <a:cs typeface="Arial"/>
              </a:rPr>
              <a:t>&amp;</a:t>
            </a:r>
            <a:r>
              <a:rPr dirty="0" sz="950" spc="-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ethics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64442" y="9249629"/>
            <a:ext cx="79184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dirty="0" sz="950" spc="5">
                <a:latin typeface="Arial"/>
                <a:cs typeface="Arial"/>
              </a:rPr>
              <a:t>D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 spc="5">
                <a:latin typeface="Arial"/>
                <a:cs typeface="Arial"/>
              </a:rPr>
              <a:t>ss</a:t>
            </a:r>
            <a:r>
              <a:rPr dirty="0" sz="950">
                <a:latin typeface="Arial"/>
                <a:cs typeface="Arial"/>
              </a:rPr>
              <a:t>e</a:t>
            </a:r>
            <a:r>
              <a:rPr dirty="0" sz="950" spc="15">
                <a:latin typeface="Arial"/>
                <a:cs typeface="Arial"/>
              </a:rPr>
              <a:t>m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>
                <a:latin typeface="Arial"/>
                <a:cs typeface="Arial"/>
              </a:rPr>
              <a:t>na</a:t>
            </a:r>
            <a:r>
              <a:rPr dirty="0" sz="950" spc="-5">
                <a:latin typeface="Arial"/>
                <a:cs typeface="Arial"/>
              </a:rPr>
              <a:t>t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>
                <a:latin typeface="Arial"/>
                <a:cs typeface="Arial"/>
              </a:rPr>
              <a:t>o</a:t>
            </a:r>
            <a:r>
              <a:rPr dirty="0" sz="950">
                <a:latin typeface="Arial"/>
                <a:cs typeface="Arial"/>
              </a:rPr>
              <a:t>n </a:t>
            </a:r>
            <a:r>
              <a:rPr dirty="0" sz="9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plans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21355" y="6615541"/>
            <a:ext cx="137160" cy="3272154"/>
          </a:xfrm>
          <a:custGeom>
            <a:avLst/>
            <a:gdLst/>
            <a:ahLst/>
            <a:cxnLst/>
            <a:rect l="l" t="t" r="r" b="b"/>
            <a:pathLst>
              <a:path w="137160" h="3272154">
                <a:moveTo>
                  <a:pt x="122479" y="1636910"/>
                </a:moveTo>
                <a:lnTo>
                  <a:pt x="98846" y="1667402"/>
                </a:lnTo>
                <a:lnTo>
                  <a:pt x="84094" y="1715764"/>
                </a:lnTo>
                <a:lnTo>
                  <a:pt x="75712" y="1755711"/>
                </a:lnTo>
                <a:lnTo>
                  <a:pt x="69402" y="1801965"/>
                </a:lnTo>
                <a:lnTo>
                  <a:pt x="65196" y="1854531"/>
                </a:lnTo>
                <a:lnTo>
                  <a:pt x="65196" y="1881868"/>
                </a:lnTo>
                <a:lnTo>
                  <a:pt x="63093" y="1909206"/>
                </a:lnTo>
                <a:lnTo>
                  <a:pt x="63093" y="3053050"/>
                </a:lnTo>
                <a:lnTo>
                  <a:pt x="58887" y="3103510"/>
                </a:lnTo>
                <a:lnTo>
                  <a:pt x="52577" y="3149778"/>
                </a:lnTo>
                <a:lnTo>
                  <a:pt x="44165" y="3189722"/>
                </a:lnTo>
                <a:lnTo>
                  <a:pt x="29443" y="3235979"/>
                </a:lnTo>
                <a:lnTo>
                  <a:pt x="25237" y="3246491"/>
                </a:lnTo>
                <a:lnTo>
                  <a:pt x="18928" y="3254910"/>
                </a:lnTo>
                <a:lnTo>
                  <a:pt x="12618" y="3261207"/>
                </a:lnTo>
                <a:lnTo>
                  <a:pt x="6309" y="3265422"/>
                </a:lnTo>
                <a:lnTo>
                  <a:pt x="0" y="3265422"/>
                </a:lnTo>
                <a:lnTo>
                  <a:pt x="2103" y="3271732"/>
                </a:lnTo>
                <a:lnTo>
                  <a:pt x="10515" y="3271732"/>
                </a:lnTo>
                <a:lnTo>
                  <a:pt x="16824" y="3267519"/>
                </a:lnTo>
                <a:lnTo>
                  <a:pt x="16824" y="3265422"/>
                </a:lnTo>
                <a:lnTo>
                  <a:pt x="23134" y="3259113"/>
                </a:lnTo>
                <a:lnTo>
                  <a:pt x="42062" y="3223369"/>
                </a:lnTo>
                <a:lnTo>
                  <a:pt x="54681" y="3170803"/>
                </a:lnTo>
                <a:lnTo>
                  <a:pt x="63093" y="3126644"/>
                </a:lnTo>
                <a:lnTo>
                  <a:pt x="69402" y="3053050"/>
                </a:lnTo>
                <a:lnTo>
                  <a:pt x="69402" y="3025716"/>
                </a:lnTo>
                <a:lnTo>
                  <a:pt x="71506" y="2998378"/>
                </a:lnTo>
                <a:lnTo>
                  <a:pt x="71506" y="1854531"/>
                </a:lnTo>
                <a:lnTo>
                  <a:pt x="73578" y="1827196"/>
                </a:lnTo>
                <a:lnTo>
                  <a:pt x="75712" y="1804074"/>
                </a:lnTo>
                <a:lnTo>
                  <a:pt x="77815" y="1778843"/>
                </a:lnTo>
                <a:lnTo>
                  <a:pt x="86227" y="1736793"/>
                </a:lnTo>
                <a:lnTo>
                  <a:pt x="94609" y="1698942"/>
                </a:lnTo>
                <a:lnTo>
                  <a:pt x="105125" y="1671605"/>
                </a:lnTo>
                <a:lnTo>
                  <a:pt x="109362" y="1658983"/>
                </a:lnTo>
                <a:lnTo>
                  <a:pt x="115641" y="1650577"/>
                </a:lnTo>
                <a:lnTo>
                  <a:pt x="121950" y="1644267"/>
                </a:lnTo>
                <a:lnTo>
                  <a:pt x="128259" y="1640064"/>
                </a:lnTo>
                <a:lnTo>
                  <a:pt x="132466" y="1640064"/>
                </a:lnTo>
                <a:lnTo>
                  <a:pt x="126156" y="1637958"/>
                </a:lnTo>
                <a:lnTo>
                  <a:pt x="124053" y="1637958"/>
                </a:lnTo>
                <a:lnTo>
                  <a:pt x="122479" y="1636910"/>
                </a:lnTo>
                <a:close/>
              </a:path>
              <a:path w="137160" h="3272154">
                <a:moveTo>
                  <a:pt x="134569" y="1633755"/>
                </a:moveTo>
                <a:lnTo>
                  <a:pt x="132466" y="1633755"/>
                </a:lnTo>
                <a:lnTo>
                  <a:pt x="132466" y="1640064"/>
                </a:lnTo>
                <a:lnTo>
                  <a:pt x="128259" y="1640064"/>
                </a:lnTo>
                <a:lnTo>
                  <a:pt x="126156" y="1642173"/>
                </a:lnTo>
                <a:lnTo>
                  <a:pt x="134569" y="1640064"/>
                </a:lnTo>
                <a:lnTo>
                  <a:pt x="136672" y="1637958"/>
                </a:lnTo>
                <a:lnTo>
                  <a:pt x="136672" y="1635861"/>
                </a:lnTo>
                <a:lnTo>
                  <a:pt x="134569" y="1633755"/>
                </a:lnTo>
                <a:close/>
              </a:path>
              <a:path w="137160" h="3272154">
                <a:moveTo>
                  <a:pt x="132466" y="1633755"/>
                </a:moveTo>
                <a:lnTo>
                  <a:pt x="126156" y="1635861"/>
                </a:lnTo>
                <a:lnTo>
                  <a:pt x="124053" y="1635861"/>
                </a:lnTo>
                <a:lnTo>
                  <a:pt x="122479" y="1636910"/>
                </a:lnTo>
                <a:lnTo>
                  <a:pt x="124053" y="1637958"/>
                </a:lnTo>
                <a:lnTo>
                  <a:pt x="126156" y="1637958"/>
                </a:lnTo>
                <a:lnTo>
                  <a:pt x="132466" y="1640064"/>
                </a:lnTo>
                <a:lnTo>
                  <a:pt x="132466" y="1633755"/>
                </a:lnTo>
                <a:close/>
              </a:path>
              <a:path w="137160" h="3272154">
                <a:moveTo>
                  <a:pt x="2103" y="0"/>
                </a:moveTo>
                <a:lnTo>
                  <a:pt x="0" y="6309"/>
                </a:lnTo>
                <a:lnTo>
                  <a:pt x="8412" y="8381"/>
                </a:lnTo>
                <a:lnTo>
                  <a:pt x="6309" y="8381"/>
                </a:lnTo>
                <a:lnTo>
                  <a:pt x="12618" y="12618"/>
                </a:lnTo>
                <a:lnTo>
                  <a:pt x="18928" y="18897"/>
                </a:lnTo>
                <a:lnTo>
                  <a:pt x="25237" y="27340"/>
                </a:lnTo>
                <a:lnTo>
                  <a:pt x="29443" y="37856"/>
                </a:lnTo>
                <a:lnTo>
                  <a:pt x="35753" y="52547"/>
                </a:lnTo>
                <a:lnTo>
                  <a:pt x="48371" y="103022"/>
                </a:lnTo>
                <a:lnTo>
                  <a:pt x="56784" y="147187"/>
                </a:lnTo>
                <a:lnTo>
                  <a:pt x="63093" y="220766"/>
                </a:lnTo>
                <a:lnTo>
                  <a:pt x="63093" y="1364613"/>
                </a:lnTo>
                <a:lnTo>
                  <a:pt x="65196" y="1391951"/>
                </a:lnTo>
                <a:lnTo>
                  <a:pt x="65196" y="1419288"/>
                </a:lnTo>
                <a:lnTo>
                  <a:pt x="67299" y="1446623"/>
                </a:lnTo>
                <a:lnTo>
                  <a:pt x="71506" y="1494976"/>
                </a:lnTo>
                <a:lnTo>
                  <a:pt x="79918" y="1539136"/>
                </a:lnTo>
                <a:lnTo>
                  <a:pt x="88331" y="1574877"/>
                </a:lnTo>
                <a:lnTo>
                  <a:pt x="92537" y="1591702"/>
                </a:lnTo>
                <a:lnTo>
                  <a:pt x="105125" y="1616930"/>
                </a:lnTo>
                <a:lnTo>
                  <a:pt x="111434" y="1625349"/>
                </a:lnTo>
                <a:lnTo>
                  <a:pt x="111434" y="1627446"/>
                </a:lnTo>
                <a:lnTo>
                  <a:pt x="117744" y="1633755"/>
                </a:lnTo>
                <a:lnTo>
                  <a:pt x="122479" y="1636910"/>
                </a:lnTo>
                <a:lnTo>
                  <a:pt x="124053" y="1635861"/>
                </a:lnTo>
                <a:lnTo>
                  <a:pt x="126156" y="1635861"/>
                </a:lnTo>
                <a:lnTo>
                  <a:pt x="132466" y="1633755"/>
                </a:lnTo>
                <a:lnTo>
                  <a:pt x="134569" y="1633755"/>
                </a:lnTo>
                <a:lnTo>
                  <a:pt x="126156" y="1631658"/>
                </a:lnTo>
                <a:lnTo>
                  <a:pt x="128259" y="1631658"/>
                </a:lnTo>
                <a:lnTo>
                  <a:pt x="125105" y="1629552"/>
                </a:lnTo>
                <a:lnTo>
                  <a:pt x="121950" y="1629552"/>
                </a:lnTo>
                <a:lnTo>
                  <a:pt x="115641" y="1623242"/>
                </a:lnTo>
                <a:lnTo>
                  <a:pt x="109362" y="1614836"/>
                </a:lnTo>
                <a:lnTo>
                  <a:pt x="105125" y="1602214"/>
                </a:lnTo>
                <a:lnTo>
                  <a:pt x="98846" y="1589595"/>
                </a:lnTo>
                <a:lnTo>
                  <a:pt x="86227" y="1537030"/>
                </a:lnTo>
                <a:lnTo>
                  <a:pt x="77815" y="1494976"/>
                </a:lnTo>
                <a:lnTo>
                  <a:pt x="75712" y="1469745"/>
                </a:lnTo>
                <a:lnTo>
                  <a:pt x="73578" y="1444517"/>
                </a:lnTo>
                <a:lnTo>
                  <a:pt x="71506" y="1419288"/>
                </a:lnTo>
                <a:lnTo>
                  <a:pt x="71506" y="275447"/>
                </a:lnTo>
                <a:lnTo>
                  <a:pt x="69402" y="248107"/>
                </a:lnTo>
                <a:lnTo>
                  <a:pt x="69402" y="220766"/>
                </a:lnTo>
                <a:lnTo>
                  <a:pt x="63093" y="145054"/>
                </a:lnTo>
                <a:lnTo>
                  <a:pt x="50474" y="81991"/>
                </a:lnTo>
                <a:lnTo>
                  <a:pt x="29443" y="23134"/>
                </a:lnTo>
                <a:lnTo>
                  <a:pt x="10515" y="2103"/>
                </a:lnTo>
                <a:lnTo>
                  <a:pt x="8412" y="2103"/>
                </a:lnTo>
                <a:lnTo>
                  <a:pt x="2103" y="0"/>
                </a:lnTo>
                <a:close/>
              </a:path>
              <a:path w="137160" h="3272154">
                <a:moveTo>
                  <a:pt x="121950" y="1627446"/>
                </a:moveTo>
                <a:lnTo>
                  <a:pt x="121950" y="1629552"/>
                </a:lnTo>
                <a:lnTo>
                  <a:pt x="125105" y="1629552"/>
                </a:lnTo>
                <a:lnTo>
                  <a:pt x="121950" y="1627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631606" y="7557526"/>
            <a:ext cx="1234440" cy="1379855"/>
          </a:xfrm>
          <a:custGeom>
            <a:avLst/>
            <a:gdLst/>
            <a:ahLst/>
            <a:cxnLst/>
            <a:rect l="l" t="t" r="r" b="b"/>
            <a:pathLst>
              <a:path w="1234440" h="1379854">
                <a:moveTo>
                  <a:pt x="1234287" y="0"/>
                </a:moveTo>
                <a:lnTo>
                  <a:pt x="0" y="0"/>
                </a:lnTo>
                <a:lnTo>
                  <a:pt x="0" y="1379344"/>
                </a:lnTo>
                <a:lnTo>
                  <a:pt x="1234287" y="1379344"/>
                </a:lnTo>
                <a:lnTo>
                  <a:pt x="1234287" y="1373035"/>
                </a:lnTo>
                <a:lnTo>
                  <a:pt x="12649" y="1373035"/>
                </a:lnTo>
                <a:lnTo>
                  <a:pt x="6309" y="1366723"/>
                </a:lnTo>
                <a:lnTo>
                  <a:pt x="12649" y="1366723"/>
                </a:lnTo>
                <a:lnTo>
                  <a:pt x="12649" y="12618"/>
                </a:lnTo>
                <a:lnTo>
                  <a:pt x="6309" y="12618"/>
                </a:lnTo>
                <a:lnTo>
                  <a:pt x="12649" y="6309"/>
                </a:lnTo>
                <a:lnTo>
                  <a:pt x="1234287" y="6309"/>
                </a:lnTo>
                <a:lnTo>
                  <a:pt x="1234287" y="0"/>
                </a:lnTo>
                <a:close/>
              </a:path>
              <a:path w="1234440" h="1379854">
                <a:moveTo>
                  <a:pt x="12649" y="1366723"/>
                </a:moveTo>
                <a:lnTo>
                  <a:pt x="6309" y="1366723"/>
                </a:lnTo>
                <a:lnTo>
                  <a:pt x="12649" y="1373035"/>
                </a:lnTo>
                <a:lnTo>
                  <a:pt x="12649" y="1366723"/>
                </a:lnTo>
                <a:close/>
              </a:path>
              <a:path w="1234440" h="1379854">
                <a:moveTo>
                  <a:pt x="1221668" y="1366723"/>
                </a:moveTo>
                <a:lnTo>
                  <a:pt x="12649" y="1366723"/>
                </a:lnTo>
                <a:lnTo>
                  <a:pt x="12649" y="1373035"/>
                </a:lnTo>
                <a:lnTo>
                  <a:pt x="1221668" y="1373035"/>
                </a:lnTo>
                <a:lnTo>
                  <a:pt x="1221668" y="1366723"/>
                </a:lnTo>
                <a:close/>
              </a:path>
              <a:path w="1234440" h="1379854">
                <a:moveTo>
                  <a:pt x="1221668" y="6309"/>
                </a:moveTo>
                <a:lnTo>
                  <a:pt x="1221668" y="1373035"/>
                </a:lnTo>
                <a:lnTo>
                  <a:pt x="1227978" y="1366723"/>
                </a:lnTo>
                <a:lnTo>
                  <a:pt x="1234287" y="1366723"/>
                </a:lnTo>
                <a:lnTo>
                  <a:pt x="1234287" y="12618"/>
                </a:lnTo>
                <a:lnTo>
                  <a:pt x="1227978" y="12618"/>
                </a:lnTo>
                <a:lnTo>
                  <a:pt x="1221668" y="6309"/>
                </a:lnTo>
                <a:close/>
              </a:path>
              <a:path w="1234440" h="1379854">
                <a:moveTo>
                  <a:pt x="1234287" y="1366723"/>
                </a:moveTo>
                <a:lnTo>
                  <a:pt x="1227978" y="1366723"/>
                </a:lnTo>
                <a:lnTo>
                  <a:pt x="1221668" y="1373035"/>
                </a:lnTo>
                <a:lnTo>
                  <a:pt x="1234287" y="1373035"/>
                </a:lnTo>
                <a:lnTo>
                  <a:pt x="1234287" y="1366723"/>
                </a:lnTo>
                <a:close/>
              </a:path>
              <a:path w="1234440" h="1379854">
                <a:moveTo>
                  <a:pt x="12649" y="6309"/>
                </a:moveTo>
                <a:lnTo>
                  <a:pt x="6309" y="12618"/>
                </a:lnTo>
                <a:lnTo>
                  <a:pt x="12649" y="12618"/>
                </a:lnTo>
                <a:lnTo>
                  <a:pt x="12649" y="6309"/>
                </a:lnTo>
                <a:close/>
              </a:path>
              <a:path w="1234440" h="1379854">
                <a:moveTo>
                  <a:pt x="1221668" y="6309"/>
                </a:moveTo>
                <a:lnTo>
                  <a:pt x="12649" y="6309"/>
                </a:lnTo>
                <a:lnTo>
                  <a:pt x="12649" y="12618"/>
                </a:lnTo>
                <a:lnTo>
                  <a:pt x="1221668" y="12618"/>
                </a:lnTo>
                <a:lnTo>
                  <a:pt x="1221668" y="6309"/>
                </a:lnTo>
                <a:close/>
              </a:path>
              <a:path w="1234440" h="1379854">
                <a:moveTo>
                  <a:pt x="1234287" y="6309"/>
                </a:moveTo>
                <a:lnTo>
                  <a:pt x="1221668" y="6309"/>
                </a:lnTo>
                <a:lnTo>
                  <a:pt x="1227978" y="12618"/>
                </a:lnTo>
                <a:lnTo>
                  <a:pt x="1234287" y="12618"/>
                </a:lnTo>
                <a:lnTo>
                  <a:pt x="1234287" y="6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634761" y="7560944"/>
            <a:ext cx="1228090" cy="1372870"/>
          </a:xfrm>
          <a:prstGeom prst="rect">
            <a:avLst/>
          </a:prstGeom>
          <a:solidFill>
            <a:srgbClr val="CCFFCC"/>
          </a:solidFill>
          <a:ln w="630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900">
              <a:latin typeface="Times New Roman"/>
              <a:cs typeface="Times New Roman"/>
            </a:endParaRPr>
          </a:p>
          <a:p>
            <a:pPr marL="273050" marR="264795" indent="144780">
              <a:lnSpc>
                <a:spcPct val="101699"/>
              </a:lnSpc>
            </a:pP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Thesis  </a:t>
            </a:r>
            <a:r>
              <a:rPr dirty="0" sz="950" spc="1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950" spc="5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950" spc="5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5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950" spc="-1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950" spc="-5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950" spc="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409968" y="8045343"/>
            <a:ext cx="605790" cy="52705"/>
          </a:xfrm>
          <a:custGeom>
            <a:avLst/>
            <a:gdLst/>
            <a:ahLst/>
            <a:cxnLst/>
            <a:rect l="l" t="t" r="r" b="b"/>
            <a:pathLst>
              <a:path w="605789" h="52704">
                <a:moveTo>
                  <a:pt x="552998" y="0"/>
                </a:moveTo>
                <a:lnTo>
                  <a:pt x="552998" y="52565"/>
                </a:lnTo>
                <a:lnTo>
                  <a:pt x="597492" y="29431"/>
                </a:lnTo>
                <a:lnTo>
                  <a:pt x="561441" y="29431"/>
                </a:lnTo>
                <a:lnTo>
                  <a:pt x="561441" y="23122"/>
                </a:lnTo>
                <a:lnTo>
                  <a:pt x="601187" y="23122"/>
                </a:lnTo>
                <a:lnTo>
                  <a:pt x="552998" y="0"/>
                </a:lnTo>
                <a:close/>
              </a:path>
              <a:path w="605789" h="52704">
                <a:moveTo>
                  <a:pt x="552998" y="23122"/>
                </a:moveTo>
                <a:lnTo>
                  <a:pt x="0" y="23122"/>
                </a:lnTo>
                <a:lnTo>
                  <a:pt x="0" y="29431"/>
                </a:lnTo>
                <a:lnTo>
                  <a:pt x="552998" y="29431"/>
                </a:lnTo>
                <a:lnTo>
                  <a:pt x="552998" y="23122"/>
                </a:lnTo>
                <a:close/>
              </a:path>
              <a:path w="605789" h="52704">
                <a:moveTo>
                  <a:pt x="601187" y="23122"/>
                </a:moveTo>
                <a:lnTo>
                  <a:pt x="561441" y="23122"/>
                </a:lnTo>
                <a:lnTo>
                  <a:pt x="561441" y="29431"/>
                </a:lnTo>
                <a:lnTo>
                  <a:pt x="597492" y="29431"/>
                </a:lnTo>
                <a:lnTo>
                  <a:pt x="605576" y="25228"/>
                </a:lnTo>
                <a:lnTo>
                  <a:pt x="601187" y="23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443543" y="7893149"/>
            <a:ext cx="64452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SoA &amp;</a:t>
            </a:r>
            <a:r>
              <a:rPr dirty="0" sz="950" spc="-140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Plan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27369" y="9759008"/>
            <a:ext cx="1249045" cy="52705"/>
          </a:xfrm>
          <a:custGeom>
            <a:avLst/>
            <a:gdLst/>
            <a:ahLst/>
            <a:cxnLst/>
            <a:rect l="l" t="t" r="r" b="b"/>
            <a:pathLst>
              <a:path w="1249045" h="52704">
                <a:moveTo>
                  <a:pt x="1196400" y="0"/>
                </a:moveTo>
                <a:lnTo>
                  <a:pt x="1196400" y="52565"/>
                </a:lnTo>
                <a:lnTo>
                  <a:pt x="1240868" y="29434"/>
                </a:lnTo>
                <a:lnTo>
                  <a:pt x="1204813" y="29434"/>
                </a:lnTo>
                <a:lnTo>
                  <a:pt x="1204813" y="21028"/>
                </a:lnTo>
                <a:lnTo>
                  <a:pt x="1240194" y="21028"/>
                </a:lnTo>
                <a:lnTo>
                  <a:pt x="1196400" y="0"/>
                </a:lnTo>
                <a:close/>
              </a:path>
              <a:path w="1249045" h="52704">
                <a:moveTo>
                  <a:pt x="1196400" y="21028"/>
                </a:moveTo>
                <a:lnTo>
                  <a:pt x="0" y="21028"/>
                </a:lnTo>
                <a:lnTo>
                  <a:pt x="0" y="29434"/>
                </a:lnTo>
                <a:lnTo>
                  <a:pt x="1196400" y="29434"/>
                </a:lnTo>
                <a:lnTo>
                  <a:pt x="1196400" y="21028"/>
                </a:lnTo>
                <a:close/>
              </a:path>
              <a:path w="1249045" h="52704">
                <a:moveTo>
                  <a:pt x="1240194" y="21028"/>
                </a:moveTo>
                <a:lnTo>
                  <a:pt x="1204813" y="21028"/>
                </a:lnTo>
                <a:lnTo>
                  <a:pt x="1204813" y="29434"/>
                </a:lnTo>
                <a:lnTo>
                  <a:pt x="1240868" y="29434"/>
                </a:lnTo>
                <a:lnTo>
                  <a:pt x="1248948" y="25231"/>
                </a:lnTo>
                <a:lnTo>
                  <a:pt x="1240194" y="21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158822" y="9614870"/>
            <a:ext cx="96583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950">
                <a:latin typeface="Arial"/>
                <a:cs typeface="Arial"/>
              </a:rPr>
              <a:t>Dissemination </a:t>
            </a:r>
            <a:r>
              <a:rPr dirty="0" sz="950" spc="5">
                <a:latin typeface="Arial"/>
                <a:cs typeface="Arial"/>
              </a:rPr>
              <a:t>&amp;  </a:t>
            </a:r>
            <a:r>
              <a:rPr dirty="0" sz="950" spc="-5">
                <a:latin typeface="Arial"/>
                <a:cs typeface="Arial"/>
              </a:rPr>
              <a:t>exploitation </a:t>
            </a:r>
            <a:r>
              <a:rPr dirty="0" sz="950">
                <a:latin typeface="Arial"/>
                <a:cs typeface="Arial"/>
              </a:rPr>
              <a:t>plans</a:t>
            </a:r>
            <a:endParaRPr sz="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82658" y="7057075"/>
            <a:ext cx="603885" cy="52705"/>
          </a:xfrm>
          <a:custGeom>
            <a:avLst/>
            <a:gdLst/>
            <a:ahLst/>
            <a:cxnLst/>
            <a:rect l="l" t="t" r="r" b="b"/>
            <a:pathLst>
              <a:path w="603885" h="52704">
                <a:moveTo>
                  <a:pt x="550895" y="0"/>
                </a:moveTo>
                <a:lnTo>
                  <a:pt x="550895" y="52577"/>
                </a:lnTo>
                <a:lnTo>
                  <a:pt x="599064" y="29443"/>
                </a:lnTo>
                <a:lnTo>
                  <a:pt x="561411" y="29443"/>
                </a:lnTo>
                <a:lnTo>
                  <a:pt x="561411" y="23134"/>
                </a:lnTo>
                <a:lnTo>
                  <a:pt x="595358" y="23134"/>
                </a:lnTo>
                <a:lnTo>
                  <a:pt x="550895" y="0"/>
                </a:lnTo>
                <a:close/>
              </a:path>
              <a:path w="603885" h="52704">
                <a:moveTo>
                  <a:pt x="550895" y="23134"/>
                </a:moveTo>
                <a:lnTo>
                  <a:pt x="0" y="23134"/>
                </a:lnTo>
                <a:lnTo>
                  <a:pt x="0" y="29443"/>
                </a:lnTo>
                <a:lnTo>
                  <a:pt x="550895" y="29443"/>
                </a:lnTo>
                <a:lnTo>
                  <a:pt x="550895" y="23134"/>
                </a:lnTo>
                <a:close/>
              </a:path>
              <a:path w="603885" h="52704">
                <a:moveTo>
                  <a:pt x="595358" y="23134"/>
                </a:moveTo>
                <a:lnTo>
                  <a:pt x="561411" y="23134"/>
                </a:lnTo>
                <a:lnTo>
                  <a:pt x="561411" y="29443"/>
                </a:lnTo>
                <a:lnTo>
                  <a:pt x="599064" y="29443"/>
                </a:lnTo>
                <a:lnTo>
                  <a:pt x="603443" y="27340"/>
                </a:lnTo>
                <a:lnTo>
                  <a:pt x="595358" y="23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414104" y="6904897"/>
            <a:ext cx="6756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>
                <a:latin typeface="Arial"/>
                <a:cs typeface="Arial"/>
              </a:rPr>
              <a:t>Background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26559" y="8955789"/>
            <a:ext cx="603885" cy="52705"/>
          </a:xfrm>
          <a:custGeom>
            <a:avLst/>
            <a:gdLst/>
            <a:ahLst/>
            <a:cxnLst/>
            <a:rect l="l" t="t" r="r" b="b"/>
            <a:pathLst>
              <a:path w="603885" h="52704">
                <a:moveTo>
                  <a:pt x="550895" y="0"/>
                </a:moveTo>
                <a:lnTo>
                  <a:pt x="550895" y="52565"/>
                </a:lnTo>
                <a:lnTo>
                  <a:pt x="599084" y="29443"/>
                </a:lnTo>
                <a:lnTo>
                  <a:pt x="559307" y="29443"/>
                </a:lnTo>
                <a:lnTo>
                  <a:pt x="559307" y="23134"/>
                </a:lnTo>
                <a:lnTo>
                  <a:pt x="595389" y="23134"/>
                </a:lnTo>
                <a:lnTo>
                  <a:pt x="550895" y="0"/>
                </a:lnTo>
                <a:close/>
              </a:path>
              <a:path w="603885" h="52704">
                <a:moveTo>
                  <a:pt x="550895" y="23134"/>
                </a:moveTo>
                <a:lnTo>
                  <a:pt x="0" y="23134"/>
                </a:lnTo>
                <a:lnTo>
                  <a:pt x="0" y="29443"/>
                </a:lnTo>
                <a:lnTo>
                  <a:pt x="550895" y="29443"/>
                </a:lnTo>
                <a:lnTo>
                  <a:pt x="550895" y="23134"/>
                </a:lnTo>
                <a:close/>
              </a:path>
              <a:path w="603885" h="52704">
                <a:moveTo>
                  <a:pt x="595389" y="23134"/>
                </a:moveTo>
                <a:lnTo>
                  <a:pt x="559307" y="23134"/>
                </a:lnTo>
                <a:lnTo>
                  <a:pt x="559307" y="29443"/>
                </a:lnTo>
                <a:lnTo>
                  <a:pt x="599084" y="29443"/>
                </a:lnTo>
                <a:lnTo>
                  <a:pt x="603473" y="27337"/>
                </a:lnTo>
                <a:lnTo>
                  <a:pt x="595389" y="23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670631" y="8813762"/>
            <a:ext cx="79184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950" spc="5">
                <a:latin typeface="Arial"/>
                <a:cs typeface="Arial"/>
              </a:rPr>
              <a:t>D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 spc="5">
                <a:latin typeface="Arial"/>
                <a:cs typeface="Arial"/>
              </a:rPr>
              <a:t>ss</a:t>
            </a:r>
            <a:r>
              <a:rPr dirty="0" sz="950">
                <a:latin typeface="Arial"/>
                <a:cs typeface="Arial"/>
              </a:rPr>
              <a:t>e</a:t>
            </a:r>
            <a:r>
              <a:rPr dirty="0" sz="950" spc="15">
                <a:latin typeface="Arial"/>
                <a:cs typeface="Arial"/>
              </a:rPr>
              <a:t>m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>
                <a:latin typeface="Arial"/>
                <a:cs typeface="Arial"/>
              </a:rPr>
              <a:t>na</a:t>
            </a:r>
            <a:r>
              <a:rPr dirty="0" sz="950" spc="-5">
                <a:latin typeface="Arial"/>
                <a:cs typeface="Arial"/>
              </a:rPr>
              <a:t>t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>
                <a:latin typeface="Arial"/>
                <a:cs typeface="Arial"/>
              </a:rPr>
              <a:t>o</a:t>
            </a:r>
            <a:r>
              <a:rPr dirty="0" sz="950">
                <a:latin typeface="Arial"/>
                <a:cs typeface="Arial"/>
              </a:rPr>
              <a:t>n </a:t>
            </a:r>
            <a:r>
              <a:rPr dirty="0" sz="95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experience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68545" y="7204263"/>
            <a:ext cx="540385" cy="620395"/>
          </a:xfrm>
          <a:custGeom>
            <a:avLst/>
            <a:gdLst/>
            <a:ahLst/>
            <a:cxnLst/>
            <a:rect l="l" t="t" r="r" b="b"/>
            <a:pathLst>
              <a:path w="540385" h="620395">
                <a:moveTo>
                  <a:pt x="503286" y="37936"/>
                </a:moveTo>
                <a:lnTo>
                  <a:pt x="0" y="616086"/>
                </a:lnTo>
                <a:lnTo>
                  <a:pt x="4203" y="620301"/>
                </a:lnTo>
                <a:lnTo>
                  <a:pt x="509019" y="42765"/>
                </a:lnTo>
                <a:lnTo>
                  <a:pt x="503286" y="37936"/>
                </a:lnTo>
                <a:close/>
              </a:path>
              <a:path w="540385" h="620395">
                <a:moveTo>
                  <a:pt x="532206" y="31546"/>
                </a:moveTo>
                <a:lnTo>
                  <a:pt x="508848" y="31546"/>
                </a:lnTo>
                <a:lnTo>
                  <a:pt x="515148" y="35753"/>
                </a:lnTo>
                <a:lnTo>
                  <a:pt x="509019" y="42765"/>
                </a:lnTo>
                <a:lnTo>
                  <a:pt x="525661" y="56784"/>
                </a:lnTo>
                <a:lnTo>
                  <a:pt x="532206" y="31546"/>
                </a:lnTo>
                <a:close/>
              </a:path>
              <a:path w="540385" h="620395">
                <a:moveTo>
                  <a:pt x="508848" y="31546"/>
                </a:moveTo>
                <a:lnTo>
                  <a:pt x="503286" y="37936"/>
                </a:lnTo>
                <a:lnTo>
                  <a:pt x="509019" y="42765"/>
                </a:lnTo>
                <a:lnTo>
                  <a:pt x="515148" y="35753"/>
                </a:lnTo>
                <a:lnTo>
                  <a:pt x="508848" y="31546"/>
                </a:lnTo>
                <a:close/>
              </a:path>
              <a:path w="540385" h="620395">
                <a:moveTo>
                  <a:pt x="540389" y="0"/>
                </a:moveTo>
                <a:lnTo>
                  <a:pt x="485714" y="23134"/>
                </a:lnTo>
                <a:lnTo>
                  <a:pt x="503286" y="37936"/>
                </a:lnTo>
                <a:lnTo>
                  <a:pt x="508848" y="31546"/>
                </a:lnTo>
                <a:lnTo>
                  <a:pt x="532206" y="31546"/>
                </a:lnTo>
                <a:lnTo>
                  <a:pt x="540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7326" y="4925233"/>
            <a:ext cx="1226820" cy="13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7122" y="4910678"/>
            <a:ext cx="114300" cy="107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4</a:t>
            </a:r>
            <a:r>
              <a:rPr dirty="0" sz="600" spc="15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08" y="1714417"/>
            <a:ext cx="4855210" cy="2035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812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Creswell,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J.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W.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(2009).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Research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Design: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Qualitative,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Quantitative,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and</a:t>
            </a:r>
            <a:r>
              <a:rPr dirty="0" sz="800" spc="10">
                <a:latin typeface="Arial"/>
                <a:cs typeface="Arial"/>
              </a:rPr>
              <a:t> Mixed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Method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Approaches.  </a:t>
            </a:r>
            <a:r>
              <a:rPr dirty="0" sz="800" spc="10">
                <a:latin typeface="Arial"/>
                <a:cs typeface="Arial"/>
              </a:rPr>
              <a:t>SAGE.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10">
                <a:latin typeface="Arial"/>
                <a:cs typeface="Arial"/>
              </a:rPr>
              <a:t>Dodig-Crnkovic, G. (2002). COMPUTER SCIENCE IN </a:t>
            </a:r>
            <a:r>
              <a:rPr dirty="0" sz="800" spc="15">
                <a:latin typeface="Arial"/>
                <a:cs typeface="Arial"/>
              </a:rPr>
              <a:t>A </a:t>
            </a:r>
            <a:r>
              <a:rPr dirty="0" sz="800" spc="10">
                <a:latin typeface="Arial"/>
                <a:cs typeface="Arial"/>
              </a:rPr>
              <a:t>THEORY </a:t>
            </a:r>
            <a:r>
              <a:rPr dirty="0" sz="800" spc="15">
                <a:latin typeface="Arial"/>
                <a:cs typeface="Arial"/>
              </a:rPr>
              <a:t>OF </a:t>
            </a:r>
            <a:r>
              <a:rPr dirty="0" sz="800" spc="10">
                <a:latin typeface="Arial"/>
                <a:cs typeface="Arial"/>
              </a:rPr>
              <a:t>SCIENCE DISCOURSE.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Master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3499"/>
              </a:lnSpc>
            </a:pPr>
            <a:r>
              <a:rPr dirty="0" sz="800" spc="15">
                <a:latin typeface="Arial"/>
                <a:cs typeface="Arial"/>
              </a:rPr>
              <a:t>Thesis in </a:t>
            </a:r>
            <a:r>
              <a:rPr dirty="0" sz="800" spc="10">
                <a:latin typeface="Arial"/>
                <a:cs typeface="Arial"/>
              </a:rPr>
              <a:t>Computer Science.  </a:t>
            </a:r>
            <a:r>
              <a:rPr dirty="0" sz="800" spc="10">
                <a:latin typeface="Arial"/>
                <a:cs typeface="Arial"/>
                <a:hlinkClick r:id="rId4"/>
              </a:rPr>
              <a:t>http://citeseerx.ist.psu.edu/viewdoc/download;jsessionid=664AECAC339E0C2AD06D8BAF52BCDD0E? 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doi=10.1.1.12.5766&amp;rep=rep1&amp;type=pdf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10">
                <a:latin typeface="Arial"/>
                <a:cs typeface="Arial"/>
              </a:rPr>
              <a:t>Hong, L. </a:t>
            </a:r>
            <a:r>
              <a:rPr dirty="0" sz="800" spc="-45">
                <a:latin typeface="Arial"/>
                <a:cs typeface="Arial"/>
              </a:rPr>
              <a:t>Y. </a:t>
            </a:r>
            <a:r>
              <a:rPr dirty="0" sz="800" spc="10">
                <a:latin typeface="Arial"/>
                <a:cs typeface="Arial"/>
              </a:rPr>
              <a:t>(2006). RESEARCH </a:t>
            </a:r>
            <a:r>
              <a:rPr dirty="0" sz="800" spc="15">
                <a:latin typeface="Arial"/>
                <a:cs typeface="Arial"/>
              </a:rPr>
              <a:t>METHODS </a:t>
            </a:r>
            <a:r>
              <a:rPr dirty="0" sz="800" spc="10">
                <a:latin typeface="Arial"/>
                <a:cs typeface="Arial"/>
              </a:rPr>
              <a:t>IN ENGINEERING 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SCIENCE.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00" spc="10">
                <a:latin typeface="Arial"/>
                <a:cs typeface="Arial"/>
                <a:hlinkClick r:id="rId5"/>
              </a:rPr>
              <a:t>http://www.wabri.org.au/postgrads/documents/RM%20sci_eng_notes/Eng_Leung.pdf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Kumar,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R.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(2005).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Research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methodology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–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step-by-step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guide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for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beginners.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SAGE.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46355">
              <a:lnSpc>
                <a:spcPct val="103499"/>
              </a:lnSpc>
            </a:pPr>
            <a:r>
              <a:rPr dirty="0" sz="800" spc="15">
                <a:latin typeface="Arial"/>
                <a:cs typeface="Arial"/>
              </a:rPr>
              <a:t>Liles,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D.;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Johnson,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M.;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Meade,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L.;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Underdown,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D.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(1995).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Enterprise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Engineering:</a:t>
            </a:r>
            <a:r>
              <a:rPr dirty="0" sz="800" spc="-10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discipline?,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Society  </a:t>
            </a:r>
            <a:r>
              <a:rPr dirty="0" sz="800" spc="10">
                <a:latin typeface="Arial"/>
                <a:cs typeface="Arial"/>
              </a:rPr>
              <a:t>for Enterprise Engineering </a:t>
            </a:r>
            <a:r>
              <a:rPr dirty="0" sz="800" spc="5">
                <a:latin typeface="Arial"/>
                <a:cs typeface="Arial"/>
              </a:rPr>
              <a:t>(SEE) </a:t>
            </a:r>
            <a:r>
              <a:rPr dirty="0" sz="800" spc="10">
                <a:latin typeface="Arial"/>
                <a:cs typeface="Arial"/>
              </a:rPr>
              <a:t>Conference, </a:t>
            </a:r>
            <a:r>
              <a:rPr dirty="0" sz="800" spc="15">
                <a:latin typeface="Arial"/>
                <a:cs typeface="Arial"/>
              </a:rPr>
              <a:t>Orlando, FL,  </a:t>
            </a:r>
            <a:r>
              <a:rPr dirty="0" sz="800" spc="5" u="sng">
                <a:solidFill>
                  <a:srgbClr val="009999"/>
                </a:solidFill>
                <a:latin typeface="Arial"/>
                <a:cs typeface="Arial"/>
                <a:hlinkClick r:id="rId6"/>
              </a:rPr>
              <a:t>http://www.webs.twsu.edu/enteng/ENTENG1.htm</a:t>
            </a:r>
            <a:r>
              <a:rPr dirty="0" sz="800" spc="5">
                <a:solidFill>
                  <a:srgbClr val="009999"/>
                </a:solidFill>
                <a:latin typeface="Arial"/>
                <a:cs typeface="Arial"/>
                <a:hlinkClick r:id="rId6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5196" y="312674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PhD</a:t>
            </a:r>
            <a:r>
              <a:rPr dirty="0" sz="1650" spc="-10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Thesis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300">
              <a:latin typeface="Times New Roman"/>
              <a:cs typeface="Times New Roman"/>
            </a:endParaRPr>
          </a:p>
          <a:p>
            <a:pPr marL="332105" marR="46672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“The thesis </a:t>
            </a:r>
            <a:r>
              <a:rPr dirty="0" sz="1100" spc="5">
                <a:latin typeface="Arial"/>
                <a:cs typeface="Arial"/>
              </a:rPr>
              <a:t>must </a:t>
            </a:r>
            <a:r>
              <a:rPr dirty="0" sz="1100">
                <a:latin typeface="Arial"/>
                <a:cs typeface="Arial"/>
              </a:rPr>
              <a:t>be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substantial </a:t>
            </a:r>
            <a:r>
              <a:rPr dirty="0" sz="1100" spc="-5">
                <a:solidFill>
                  <a:srgbClr val="0000FF"/>
                </a:solidFill>
                <a:latin typeface="Arial"/>
                <a:cs typeface="Arial"/>
              </a:rPr>
              <a:t>original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contribution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knowledge </a:t>
            </a:r>
            <a:r>
              <a:rPr dirty="0" sz="1100">
                <a:latin typeface="Arial"/>
                <a:cs typeface="Arial"/>
              </a:rPr>
              <a:t>or understanding  </a:t>
            </a:r>
            <a:r>
              <a:rPr dirty="0" sz="1100">
                <a:latin typeface="Arial"/>
                <a:cs typeface="Arial"/>
              </a:rPr>
              <a:t>of any field of study and demonstrate the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capacity </a:t>
            </a:r>
            <a:r>
              <a:rPr dirty="0" sz="1100">
                <a:latin typeface="Arial"/>
                <a:cs typeface="Arial"/>
              </a:rPr>
              <a:t>of the candidate </a:t>
            </a:r>
            <a:r>
              <a:rPr dirty="0" sz="1100" spc="5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conceive, design 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and carry </a:t>
            </a:r>
            <a:r>
              <a:rPr dirty="0" sz="1100" spc="5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completion independent</a:t>
            </a:r>
            <a:r>
              <a:rPr dirty="0" sz="1100" spc="-11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research.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332105" marR="6350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The Doctoral candidate should uncover new </a:t>
            </a:r>
            <a:r>
              <a:rPr dirty="0" sz="1100" spc="-5">
                <a:latin typeface="Arial"/>
                <a:cs typeface="Arial"/>
              </a:rPr>
              <a:t>knowledge </a:t>
            </a:r>
            <a:r>
              <a:rPr dirty="0" sz="1100">
                <a:latin typeface="Arial"/>
                <a:cs typeface="Arial"/>
              </a:rPr>
              <a:t>either by the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discovery of new  </a:t>
            </a:r>
            <a:r>
              <a:rPr dirty="0" sz="1100" spc="5">
                <a:solidFill>
                  <a:srgbClr val="0000FF"/>
                </a:solidFill>
                <a:latin typeface="Arial"/>
                <a:cs typeface="Arial"/>
              </a:rPr>
              <a:t>facts</a:t>
            </a:r>
            <a:r>
              <a:rPr dirty="0" sz="1100" spc="5">
                <a:latin typeface="Arial"/>
                <a:cs typeface="Arial"/>
              </a:rPr>
              <a:t>,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formulation of theories </a:t>
            </a:r>
            <a:r>
              <a:rPr dirty="0" sz="1100">
                <a:latin typeface="Arial"/>
                <a:cs typeface="Arial"/>
              </a:rPr>
              <a:t>or the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innovative re-interpretation of </a:t>
            </a:r>
            <a:r>
              <a:rPr dirty="0" sz="1100" spc="-5">
                <a:solidFill>
                  <a:srgbClr val="0000FF"/>
                </a:solidFill>
                <a:latin typeface="Arial"/>
                <a:cs typeface="Arial"/>
              </a:rPr>
              <a:t>known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data and 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established</a:t>
            </a:r>
            <a:r>
              <a:rPr dirty="0" sz="1100" spc="-11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ideas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332105">
              <a:lnSpc>
                <a:spcPct val="100000"/>
              </a:lnSpc>
            </a:pPr>
            <a:r>
              <a:rPr dirty="0" sz="1100" spc="5">
                <a:latin typeface="Arial"/>
                <a:cs typeface="Arial"/>
              </a:rPr>
              <a:t>In </a:t>
            </a:r>
            <a:r>
              <a:rPr dirty="0" sz="1100" spc="-5">
                <a:latin typeface="Arial"/>
                <a:cs typeface="Arial"/>
              </a:rPr>
              <a:t>particular, </a:t>
            </a:r>
            <a:r>
              <a:rPr dirty="0" sz="1100">
                <a:latin typeface="Arial"/>
                <a:cs typeface="Arial"/>
              </a:rPr>
              <a:t>the thesis should demonstrate that the candidate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has:</a:t>
            </a:r>
            <a:endParaRPr sz="1100">
              <a:latin typeface="Arial"/>
              <a:cs typeface="Arial"/>
            </a:endParaRPr>
          </a:p>
          <a:p>
            <a:pPr marL="573405" indent="-16383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74040" algn="l"/>
              </a:tabLst>
            </a:pPr>
            <a:r>
              <a:rPr dirty="0" sz="1100" spc="-5">
                <a:latin typeface="Arial"/>
                <a:cs typeface="Arial"/>
              </a:rPr>
              <a:t>surveyed </a:t>
            </a:r>
            <a:r>
              <a:rPr dirty="0" sz="1100">
                <a:latin typeface="Arial"/>
                <a:cs typeface="Arial"/>
              </a:rPr>
              <a:t>literature </a:t>
            </a:r>
            <a:r>
              <a:rPr dirty="0" sz="1100" spc="-5">
                <a:latin typeface="Arial"/>
                <a:cs typeface="Arial"/>
              </a:rPr>
              <a:t>relevant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the thesis;</a:t>
            </a:r>
            <a:endParaRPr sz="1100">
              <a:latin typeface="Arial"/>
              <a:cs typeface="Arial"/>
            </a:endParaRPr>
          </a:p>
          <a:p>
            <a:pPr marL="573405" indent="-16383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74040" algn="l"/>
              </a:tabLst>
            </a:pPr>
            <a:r>
              <a:rPr dirty="0" sz="1100" spc="5">
                <a:latin typeface="Arial"/>
                <a:cs typeface="Arial"/>
              </a:rPr>
              <a:t>skills </a:t>
            </a:r>
            <a:r>
              <a:rPr dirty="0" sz="1100">
                <a:latin typeface="Arial"/>
                <a:cs typeface="Arial"/>
              </a:rPr>
              <a:t>in the gathering and analysis of information and </a:t>
            </a:r>
            <a:r>
              <a:rPr dirty="0" sz="1100" spc="-5">
                <a:latin typeface="Arial"/>
                <a:cs typeface="Arial"/>
              </a:rPr>
              <a:t>report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presentation;</a:t>
            </a:r>
            <a:endParaRPr sz="1100">
              <a:latin typeface="Arial"/>
              <a:cs typeface="Arial"/>
            </a:endParaRPr>
          </a:p>
          <a:p>
            <a:pPr marL="565150" indent="-15557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65785" algn="l"/>
              </a:tabLst>
            </a:pPr>
            <a:r>
              <a:rPr dirty="0" sz="1100">
                <a:latin typeface="Arial"/>
                <a:cs typeface="Arial"/>
              </a:rPr>
              <a:t>demonstrated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critical, perceptive and constructive analysis of the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subject;</a:t>
            </a:r>
            <a:endParaRPr sz="1100">
              <a:latin typeface="Arial"/>
              <a:cs typeface="Arial"/>
            </a:endParaRPr>
          </a:p>
          <a:p>
            <a:pPr marL="573405" indent="-16383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74040" algn="l"/>
              </a:tabLst>
            </a:pPr>
            <a:r>
              <a:rPr dirty="0" sz="1100">
                <a:latin typeface="Arial"/>
                <a:cs typeface="Arial"/>
              </a:rPr>
              <a:t>carried out </a:t>
            </a:r>
            <a:r>
              <a:rPr dirty="0" sz="1100" spc="-5">
                <a:latin typeface="Arial"/>
                <a:cs typeface="Arial"/>
              </a:rPr>
              <a:t>original </a:t>
            </a:r>
            <a:r>
              <a:rPr dirty="0" sz="1100">
                <a:latin typeface="Arial"/>
                <a:cs typeface="Arial"/>
              </a:rPr>
              <a:t>and significant research in 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field.”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arenR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Font typeface="Arial"/>
              <a:buAutoNum type="alphaLcParenR"/>
            </a:pPr>
            <a:endParaRPr sz="1000">
              <a:latin typeface="Times New Roman"/>
              <a:cs typeface="Times New Roman"/>
            </a:endParaRPr>
          </a:p>
          <a:p>
            <a:pPr marL="2037080">
              <a:lnSpc>
                <a:spcPct val="100000"/>
              </a:lnSpc>
            </a:pPr>
            <a:r>
              <a:rPr dirty="0" sz="1100" spc="-5" b="1">
                <a:solidFill>
                  <a:srgbClr val="CC0000"/>
                </a:solidFill>
                <a:latin typeface="Arial"/>
                <a:cs typeface="Arial"/>
              </a:rPr>
              <a:t>Keywords </a:t>
            </a:r>
            <a:r>
              <a:rPr dirty="0" sz="1100">
                <a:latin typeface="Arial"/>
                <a:cs typeface="Arial"/>
              </a:rPr>
              <a:t>(thesis 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publications):</a:t>
            </a:r>
            <a:endParaRPr sz="1100">
              <a:latin typeface="Arial"/>
              <a:cs typeface="Arial"/>
            </a:endParaRPr>
          </a:p>
          <a:p>
            <a:pPr lvl="1" marL="2439035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9670" algn="l"/>
              </a:tabLst>
            </a:pPr>
            <a:r>
              <a:rPr dirty="0" sz="1100" b="1">
                <a:latin typeface="Arial"/>
                <a:cs typeface="Arial"/>
              </a:rPr>
              <a:t>originality/novelty</a:t>
            </a:r>
            <a:endParaRPr sz="1100">
              <a:latin typeface="Arial"/>
              <a:cs typeface="Arial"/>
            </a:endParaRPr>
          </a:p>
          <a:p>
            <a:pPr lvl="1" marL="2439035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9670" algn="l"/>
              </a:tabLst>
            </a:pPr>
            <a:r>
              <a:rPr dirty="0" sz="1100" b="1">
                <a:latin typeface="Arial"/>
                <a:cs typeface="Arial"/>
              </a:rPr>
              <a:t>contribution</a:t>
            </a:r>
            <a:endParaRPr sz="1100">
              <a:latin typeface="Arial"/>
              <a:cs typeface="Arial"/>
            </a:endParaRPr>
          </a:p>
          <a:p>
            <a:pPr lvl="1" marL="2439035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9670" algn="l"/>
              </a:tabLst>
            </a:pPr>
            <a:r>
              <a:rPr dirty="0" sz="1100" b="1">
                <a:latin typeface="Arial"/>
                <a:cs typeface="Arial"/>
              </a:rPr>
              <a:t>significance</a:t>
            </a:r>
            <a:endParaRPr sz="1100">
              <a:latin typeface="Arial"/>
              <a:cs typeface="Arial"/>
            </a:endParaRPr>
          </a:p>
          <a:p>
            <a:pPr lvl="1" marL="2439035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9670" algn="l"/>
              </a:tabLst>
            </a:pPr>
            <a:r>
              <a:rPr dirty="0" sz="1100" b="1">
                <a:latin typeface="Arial"/>
                <a:cs typeface="Arial"/>
              </a:rPr>
              <a:t>technical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soundness</a:t>
            </a:r>
            <a:endParaRPr sz="1100">
              <a:latin typeface="Arial"/>
              <a:cs typeface="Arial"/>
            </a:endParaRPr>
          </a:p>
          <a:p>
            <a:pPr lvl="1" marL="2439035" indent="-86360">
              <a:lnSpc>
                <a:spcPts val="1215"/>
              </a:lnSpc>
              <a:spcBef>
                <a:spcPts val="5"/>
              </a:spcBef>
              <a:buFont typeface="Arial"/>
              <a:buChar char="•"/>
              <a:tabLst>
                <a:tab pos="2439670" algn="l"/>
              </a:tabLst>
            </a:pPr>
            <a:r>
              <a:rPr dirty="0" sz="1100" b="1">
                <a:latin typeface="Arial"/>
                <a:cs typeface="Arial"/>
              </a:rPr>
              <a:t>critical assessment of existing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work</a:t>
            </a:r>
            <a:endParaRPr sz="1100">
              <a:latin typeface="Arial"/>
              <a:cs typeface="Arial"/>
            </a:endParaRPr>
          </a:p>
          <a:p>
            <a:pPr algn="r" marR="306070">
              <a:lnSpc>
                <a:spcPts val="1035"/>
              </a:lnSpc>
            </a:pPr>
            <a:r>
              <a:rPr dirty="0" sz="950">
                <a:latin typeface="Arial"/>
                <a:cs typeface="Arial"/>
              </a:rPr>
              <a:t>[Hong</a:t>
            </a:r>
            <a:r>
              <a:rPr dirty="0" sz="950" spc="-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2006]</a:t>
            </a:r>
            <a:endParaRPr sz="950">
              <a:latin typeface="Arial"/>
              <a:cs typeface="Arial"/>
            </a:endParaRPr>
          </a:p>
          <a:p>
            <a:pPr marL="344805">
              <a:lnSpc>
                <a:spcPts val="930"/>
              </a:lnSpc>
              <a:spcBef>
                <a:spcPts val="365"/>
              </a:spcBef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27894" y="6004366"/>
            <a:ext cx="5915660" cy="4026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5185"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PhD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Objectives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in</a:t>
            </a:r>
            <a:r>
              <a:rPr dirty="0" sz="1650" spc="-6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detail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50" spc="-10">
                <a:latin typeface="Arial"/>
                <a:cs typeface="Arial"/>
              </a:rPr>
              <a:t>The PhD </a:t>
            </a:r>
            <a:r>
              <a:rPr dirty="0" sz="1250" spc="-5">
                <a:latin typeface="Arial"/>
                <a:cs typeface="Arial"/>
              </a:rPr>
              <a:t>degree is awarded to those candidates that</a:t>
            </a:r>
            <a:r>
              <a:rPr dirty="0" sz="1250" spc="-6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show:</a:t>
            </a:r>
            <a:endParaRPr sz="1250">
              <a:latin typeface="Arial"/>
              <a:cs typeface="Arial"/>
            </a:endParaRPr>
          </a:p>
          <a:p>
            <a:pPr marL="426720" indent="-237490">
              <a:lnSpc>
                <a:spcPts val="1585"/>
              </a:lnSpc>
              <a:spcBef>
                <a:spcPts val="665"/>
              </a:spcBef>
              <a:buSzPct val="112000"/>
              <a:buAutoNum type="alphaLcPeriod"/>
              <a:tabLst>
                <a:tab pos="427355" algn="l"/>
              </a:tabLst>
            </a:pPr>
            <a:r>
              <a:rPr dirty="0" sz="1250" spc="-10">
                <a:latin typeface="Arial"/>
                <a:cs typeface="Arial"/>
              </a:rPr>
              <a:t>The </a:t>
            </a:r>
            <a:r>
              <a:rPr dirty="0" sz="1250" spc="-5">
                <a:latin typeface="Arial"/>
                <a:cs typeface="Arial"/>
              </a:rPr>
              <a:t>capacity for a </a:t>
            </a:r>
            <a:r>
              <a:rPr dirty="0" sz="1250" spc="-10" b="1">
                <a:solidFill>
                  <a:srgbClr val="0032CC"/>
                </a:solidFill>
                <a:latin typeface="Arial"/>
                <a:cs typeface="Arial"/>
              </a:rPr>
              <a:t>systematic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understanding </a:t>
            </a:r>
            <a:r>
              <a:rPr dirty="0" sz="1250" spc="-5">
                <a:latin typeface="Arial"/>
                <a:cs typeface="Arial"/>
              </a:rPr>
              <a:t>of his / her specialization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area.</a:t>
            </a:r>
            <a:endParaRPr sz="1250">
              <a:latin typeface="Arial"/>
              <a:cs typeface="Arial"/>
            </a:endParaRPr>
          </a:p>
          <a:p>
            <a:pPr marL="426720" indent="-237490">
              <a:lnSpc>
                <a:spcPts val="1490"/>
              </a:lnSpc>
              <a:buSzPct val="112000"/>
              <a:buAutoNum type="alphaLcPeriod"/>
              <a:tabLst>
                <a:tab pos="427355" algn="l"/>
              </a:tabLst>
            </a:pPr>
            <a:r>
              <a:rPr dirty="0" sz="1250" spc="-5">
                <a:latin typeface="Arial"/>
                <a:cs typeface="Arial"/>
              </a:rPr>
              <a:t>Skills and </a:t>
            </a:r>
            <a:r>
              <a:rPr dirty="0" sz="1250">
                <a:latin typeface="Arial"/>
                <a:cs typeface="Arial"/>
              </a:rPr>
              <a:t>clear </a:t>
            </a:r>
            <a:r>
              <a:rPr dirty="0" sz="1250" spc="-5">
                <a:latin typeface="Arial"/>
                <a:cs typeface="Arial"/>
              </a:rPr>
              <a:t>mastery of the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engineering research</a:t>
            </a:r>
            <a:r>
              <a:rPr dirty="0" sz="1250" spc="-1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methods</a:t>
            </a:r>
            <a:r>
              <a:rPr dirty="0" sz="1250" spc="-5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426720" marR="379730" indent="-238125">
              <a:lnSpc>
                <a:spcPts val="1490"/>
              </a:lnSpc>
              <a:spcBef>
                <a:spcPts val="110"/>
              </a:spcBef>
            </a:pPr>
            <a:r>
              <a:rPr dirty="0" sz="1400" spc="10" b="1">
                <a:solidFill>
                  <a:srgbClr val="0032CC"/>
                </a:solidFill>
                <a:latin typeface="Arial"/>
                <a:cs typeface="Arial"/>
              </a:rPr>
              <a:t>c. </a:t>
            </a:r>
            <a:r>
              <a:rPr dirty="0" sz="1250" spc="-10" b="1">
                <a:solidFill>
                  <a:srgbClr val="0032CC"/>
                </a:solidFill>
                <a:latin typeface="Arial"/>
                <a:cs typeface="Arial"/>
              </a:rPr>
              <a:t>Autonomous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capacity </a:t>
            </a:r>
            <a:r>
              <a:rPr dirty="0" sz="1250" spc="-5">
                <a:latin typeface="Arial"/>
                <a:cs typeface="Arial"/>
              </a:rPr>
              <a:t>for conceiving, </a:t>
            </a:r>
            <a:r>
              <a:rPr dirty="0" sz="1250">
                <a:latin typeface="Arial"/>
                <a:cs typeface="Arial"/>
              </a:rPr>
              <a:t>designing, adapting, </a:t>
            </a:r>
            <a:r>
              <a:rPr dirty="0" sz="1250" spc="-5">
                <a:latin typeface="Arial"/>
                <a:cs typeface="Arial"/>
              </a:rPr>
              <a:t>and realizing  </a:t>
            </a:r>
            <a:r>
              <a:rPr dirty="0" sz="1250">
                <a:latin typeface="Arial"/>
                <a:cs typeface="Arial"/>
              </a:rPr>
              <a:t>significant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research</a:t>
            </a:r>
            <a:r>
              <a:rPr dirty="0" sz="1250" spc="-5">
                <a:latin typeface="Arial"/>
                <a:cs typeface="Arial"/>
              </a:rPr>
              <a:t>, as autonomous researcher or member of a team,  respecting the usual academic levels of </a:t>
            </a:r>
            <a:r>
              <a:rPr dirty="0" sz="1250" spc="-15">
                <a:latin typeface="Arial"/>
                <a:cs typeface="Arial"/>
              </a:rPr>
              <a:t>quality, </a:t>
            </a:r>
            <a:r>
              <a:rPr dirty="0" sz="1250" spc="-5">
                <a:latin typeface="Arial"/>
                <a:cs typeface="Arial"/>
              </a:rPr>
              <a:t>rigor and</a:t>
            </a:r>
            <a:r>
              <a:rPr dirty="0" sz="1250" spc="-80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integrity.</a:t>
            </a:r>
            <a:endParaRPr sz="1250">
              <a:latin typeface="Arial"/>
              <a:cs typeface="Arial"/>
            </a:endParaRPr>
          </a:p>
          <a:p>
            <a:pPr marL="426720" marR="6350" indent="-237490">
              <a:lnSpc>
                <a:spcPts val="1490"/>
              </a:lnSpc>
              <a:buSzPct val="112000"/>
              <a:buAutoNum type="alphaLcPeriod" startAt="4"/>
              <a:tabLst>
                <a:tab pos="427355" algn="l"/>
              </a:tabLst>
            </a:pPr>
            <a:r>
              <a:rPr dirty="0" sz="1250" spc="-5">
                <a:latin typeface="Arial"/>
                <a:cs typeface="Arial"/>
              </a:rPr>
              <a:t>Aptitude for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contributing to </a:t>
            </a:r>
            <a:r>
              <a:rPr dirty="0" sz="1250" b="1">
                <a:solidFill>
                  <a:srgbClr val="0032CC"/>
                </a:solidFill>
                <a:latin typeface="Arial"/>
                <a:cs typeface="Arial"/>
              </a:rPr>
              <a:t>widen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the knowledge frontiers </a:t>
            </a:r>
            <a:r>
              <a:rPr dirty="0" sz="1250" spc="-5">
                <a:latin typeface="Arial"/>
                <a:cs typeface="Arial"/>
              </a:rPr>
              <a:t>through the  development of a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significant amount of original research </a:t>
            </a:r>
            <a:r>
              <a:rPr dirty="0" sz="1250" spc="-5">
                <a:latin typeface="Arial"/>
                <a:cs typeface="Arial"/>
              </a:rPr>
              <a:t>duly accredited</a:t>
            </a:r>
            <a:r>
              <a:rPr dirty="0" sz="1250" spc="-12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by  </a:t>
            </a:r>
            <a:r>
              <a:rPr dirty="0" sz="1250">
                <a:latin typeface="Arial"/>
                <a:cs typeface="Arial"/>
              </a:rPr>
              <a:t>publication </a:t>
            </a:r>
            <a:r>
              <a:rPr dirty="0" sz="1250" spc="-5">
                <a:latin typeface="Arial"/>
                <a:cs typeface="Arial"/>
              </a:rPr>
              <a:t>in selected international Conferences and or Scientific Journals  </a:t>
            </a:r>
            <a:r>
              <a:rPr dirty="0" sz="1250" spc="-10">
                <a:latin typeface="Arial"/>
                <a:cs typeface="Arial"/>
              </a:rPr>
              <a:t>with </a:t>
            </a:r>
            <a:r>
              <a:rPr dirty="0" sz="1250" spc="-5">
                <a:latin typeface="Arial"/>
                <a:cs typeface="Arial"/>
              </a:rPr>
              <a:t>peer</a:t>
            </a:r>
            <a:r>
              <a:rPr dirty="0" sz="1250" spc="-9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reviewing.</a:t>
            </a:r>
            <a:endParaRPr sz="1250">
              <a:latin typeface="Arial"/>
              <a:cs typeface="Arial"/>
            </a:endParaRPr>
          </a:p>
          <a:p>
            <a:pPr marL="426720" marR="5080" indent="-237490">
              <a:lnSpc>
                <a:spcPts val="1490"/>
              </a:lnSpc>
              <a:buSzPct val="112000"/>
              <a:buAutoNum type="alphaLcPeriod" startAt="4"/>
              <a:tabLst>
                <a:tab pos="427355" algn="l"/>
              </a:tabLst>
            </a:pPr>
            <a:r>
              <a:rPr dirty="0" sz="1250" spc="-5">
                <a:latin typeface="Arial"/>
                <a:cs typeface="Arial"/>
              </a:rPr>
              <a:t>Capacity to </a:t>
            </a:r>
            <a:r>
              <a:rPr dirty="0" sz="1250" spc="-15" b="1">
                <a:solidFill>
                  <a:srgbClr val="0032CC"/>
                </a:solidFill>
                <a:latin typeface="Arial"/>
                <a:cs typeface="Arial"/>
              </a:rPr>
              <a:t>analyze </a:t>
            </a:r>
            <a:r>
              <a:rPr dirty="0" sz="1250" b="1">
                <a:solidFill>
                  <a:srgbClr val="0032CC"/>
                </a:solidFill>
                <a:latin typeface="Arial"/>
                <a:cs typeface="Arial"/>
              </a:rPr>
              <a:t>with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a critical spirit</a:t>
            </a:r>
            <a:r>
              <a:rPr dirty="0" sz="1250" spc="-5">
                <a:latin typeface="Arial"/>
                <a:cs typeface="Arial"/>
              </a:rPr>
              <a:t>, to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evaluate</a:t>
            </a:r>
            <a:r>
              <a:rPr dirty="0" sz="1250" spc="-5">
                <a:latin typeface="Arial"/>
                <a:cs typeface="Arial"/>
              </a:rPr>
              <a:t>, and to </a:t>
            </a:r>
            <a:r>
              <a:rPr dirty="0" sz="1250" spc="-10" b="1">
                <a:solidFill>
                  <a:srgbClr val="0032CC"/>
                </a:solidFill>
                <a:latin typeface="Arial"/>
                <a:cs typeface="Arial"/>
              </a:rPr>
              <a:t>synthesize </a:t>
            </a:r>
            <a:r>
              <a:rPr dirty="0" sz="1250" spc="-5">
                <a:latin typeface="Arial"/>
                <a:cs typeface="Arial"/>
              </a:rPr>
              <a:t>new  and complex ideas in a context of fast </a:t>
            </a:r>
            <a:r>
              <a:rPr dirty="0" sz="1250">
                <a:latin typeface="Arial"/>
                <a:cs typeface="Arial"/>
              </a:rPr>
              <a:t>technological </a:t>
            </a:r>
            <a:r>
              <a:rPr dirty="0" sz="1250" spc="-5">
                <a:latin typeface="Arial"/>
                <a:cs typeface="Arial"/>
              </a:rPr>
              <a:t>and socio-organizational  </a:t>
            </a:r>
            <a:r>
              <a:rPr dirty="0" sz="1250">
                <a:latin typeface="Arial"/>
                <a:cs typeface="Arial"/>
              </a:rPr>
              <a:t>change.</a:t>
            </a:r>
            <a:endParaRPr sz="1250">
              <a:latin typeface="Arial"/>
              <a:cs typeface="Arial"/>
            </a:endParaRPr>
          </a:p>
          <a:p>
            <a:pPr marL="426720" marR="165735" indent="-237490">
              <a:lnSpc>
                <a:spcPts val="1490"/>
              </a:lnSpc>
              <a:buSzPct val="112000"/>
              <a:buAutoNum type="alphaLcPeriod" startAt="4"/>
              <a:tabLst>
                <a:tab pos="427355" algn="l"/>
              </a:tabLst>
            </a:pPr>
            <a:r>
              <a:rPr dirty="0" sz="1250" spc="-5">
                <a:latin typeface="Arial"/>
                <a:cs typeface="Arial"/>
              </a:rPr>
              <a:t>Capacity to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communicate </a:t>
            </a:r>
            <a:r>
              <a:rPr dirty="0" sz="1250" spc="-10">
                <a:latin typeface="Arial"/>
                <a:cs typeface="Arial"/>
              </a:rPr>
              <a:t>with </a:t>
            </a:r>
            <a:r>
              <a:rPr dirty="0" sz="1250" spc="-5">
                <a:latin typeface="Arial"/>
                <a:cs typeface="Arial"/>
              </a:rPr>
              <a:t>his / her peers and the academic community  </a:t>
            </a:r>
            <a:r>
              <a:rPr dirty="0" sz="1250" spc="-5">
                <a:latin typeface="Arial"/>
                <a:cs typeface="Arial"/>
              </a:rPr>
              <a:t>as </a:t>
            </a:r>
            <a:r>
              <a:rPr dirty="0" sz="1250" spc="-10">
                <a:latin typeface="Arial"/>
                <a:cs typeface="Arial"/>
              </a:rPr>
              <a:t>well </a:t>
            </a:r>
            <a:r>
              <a:rPr dirty="0" sz="1250" spc="-5">
                <a:latin typeface="Arial"/>
                <a:cs typeface="Arial"/>
              </a:rPr>
              <a:t>as the society in general, both at </a:t>
            </a:r>
            <a:r>
              <a:rPr dirty="0" sz="1250">
                <a:latin typeface="Arial"/>
                <a:cs typeface="Arial"/>
              </a:rPr>
              <a:t>national </a:t>
            </a:r>
            <a:r>
              <a:rPr dirty="0" sz="1250" spc="-5">
                <a:latin typeface="Arial"/>
                <a:cs typeface="Arial"/>
              </a:rPr>
              <a:t>and international levels,  </a:t>
            </a:r>
            <a:r>
              <a:rPr dirty="0" sz="1250" spc="-5">
                <a:latin typeface="Arial"/>
                <a:cs typeface="Arial"/>
              </a:rPr>
              <a:t>regarding his / her specialization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area.</a:t>
            </a:r>
            <a:endParaRPr sz="1250">
              <a:latin typeface="Arial"/>
              <a:cs typeface="Arial"/>
            </a:endParaRPr>
          </a:p>
          <a:p>
            <a:pPr marL="426720" marR="68580" indent="-237490">
              <a:lnSpc>
                <a:spcPts val="1490"/>
              </a:lnSpc>
              <a:buSzPct val="112000"/>
              <a:buAutoNum type="alphaLcPeriod" startAt="4"/>
              <a:tabLst>
                <a:tab pos="427355" algn="l"/>
              </a:tabLst>
            </a:pPr>
            <a:r>
              <a:rPr dirty="0" sz="1250" spc="-5">
                <a:latin typeface="Arial"/>
                <a:cs typeface="Arial"/>
              </a:rPr>
              <a:t>Capacity to </a:t>
            </a:r>
            <a:r>
              <a:rPr dirty="0" sz="1250" spc="-5" b="1">
                <a:solidFill>
                  <a:srgbClr val="0032CC"/>
                </a:solidFill>
                <a:latin typeface="Arial"/>
                <a:cs typeface="Arial"/>
              </a:rPr>
              <a:t>promote</a:t>
            </a:r>
            <a:r>
              <a:rPr dirty="0" sz="1250" spc="-5">
                <a:latin typeface="Arial"/>
                <a:cs typeface="Arial"/>
              </a:rPr>
              <a:t>, both in the academic and </a:t>
            </a:r>
            <a:r>
              <a:rPr dirty="0" sz="1250">
                <a:latin typeface="Arial"/>
                <a:cs typeface="Arial"/>
              </a:rPr>
              <a:t>professional </a:t>
            </a:r>
            <a:r>
              <a:rPr dirty="0" sz="1250" spc="-5">
                <a:latin typeface="Arial"/>
                <a:cs typeface="Arial"/>
              </a:rPr>
              <a:t>contexts, the  </a:t>
            </a:r>
            <a:r>
              <a:rPr dirty="0" sz="1250" spc="-5">
                <a:latin typeface="Arial"/>
                <a:cs typeface="Arial"/>
              </a:rPr>
              <a:t>technological, </a:t>
            </a:r>
            <a:r>
              <a:rPr dirty="0" sz="1250">
                <a:latin typeface="Arial"/>
                <a:cs typeface="Arial"/>
              </a:rPr>
              <a:t>socio-economic </a:t>
            </a:r>
            <a:r>
              <a:rPr dirty="0" sz="1250" spc="-5">
                <a:latin typeface="Arial"/>
                <a:cs typeface="Arial"/>
              </a:rPr>
              <a:t>and cultural progress under the framework of</a:t>
            </a:r>
            <a:r>
              <a:rPr dirty="0" sz="1250" spc="-19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2111" y="10012382"/>
            <a:ext cx="312483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knowledge- and collaboration-based</a:t>
            </a:r>
            <a:r>
              <a:rPr dirty="0" sz="1250" spc="-12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society.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5548" y="10164230"/>
            <a:ext cx="75946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[Portuguese</a:t>
            </a:r>
            <a:r>
              <a:rPr dirty="0" sz="700" spc="-150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Law]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691279" y="10252265"/>
            <a:ext cx="6985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5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68855" y="4925122"/>
            <a:ext cx="2282190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05"/>
              </a:lnSpc>
            </a:pPr>
            <a:r>
              <a:rPr dirty="0" sz="600" spc="15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5359" y="664519"/>
            <a:ext cx="106870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PhD</a:t>
            </a:r>
            <a:r>
              <a:rPr dirty="0" sz="1650" spc="-11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Jobs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8341" y="2951511"/>
            <a:ext cx="2354979" cy="1396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8380" y="3578088"/>
            <a:ext cx="2354979" cy="1396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28662" y="3087122"/>
            <a:ext cx="62420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ndu</a:t>
            </a:r>
            <a:r>
              <a:rPr dirty="0" sz="125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5544" y="3730536"/>
            <a:ext cx="99314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7835" y="1259909"/>
            <a:ext cx="1913889" cy="1095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Academy</a:t>
            </a:r>
            <a:endParaRPr sz="1250">
              <a:latin typeface="Arial"/>
              <a:cs typeface="Arial"/>
            </a:endParaRPr>
          </a:p>
          <a:p>
            <a:pPr marL="420370" indent="-18923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17500" algn="l"/>
              </a:tabLst>
            </a:pPr>
            <a:r>
              <a:rPr dirty="0" sz="1100" b="1">
                <a:latin typeface="Arial"/>
                <a:cs typeface="Arial"/>
              </a:rPr>
              <a:t>Professor </a:t>
            </a:r>
            <a:r>
              <a:rPr dirty="0" sz="1100" spc="5" b="1">
                <a:latin typeface="Arial"/>
                <a:cs typeface="Arial"/>
              </a:rPr>
              <a:t>&amp;</a:t>
            </a:r>
            <a:r>
              <a:rPr dirty="0" sz="1100" spc="-10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Researcher  </a:t>
            </a:r>
            <a:r>
              <a:rPr dirty="0" sz="1100" spc="-5" b="1">
                <a:latin typeface="Arial"/>
                <a:cs typeface="Arial"/>
              </a:rPr>
              <a:t>Assistant </a:t>
            </a:r>
            <a:r>
              <a:rPr dirty="0" sz="1100" b="1">
                <a:latin typeface="Arial"/>
                <a:cs typeface="Arial"/>
              </a:rPr>
              <a:t>professor  </a:t>
            </a:r>
            <a:r>
              <a:rPr dirty="0" sz="1100" spc="-5" b="1">
                <a:latin typeface="Arial"/>
                <a:cs typeface="Arial"/>
              </a:rPr>
              <a:t>Associate </a:t>
            </a:r>
            <a:r>
              <a:rPr dirty="0" sz="1100" b="1">
                <a:latin typeface="Arial"/>
                <a:cs typeface="Arial"/>
              </a:rPr>
              <a:t>professor  </a:t>
            </a:r>
            <a:r>
              <a:rPr dirty="0" sz="1100" spc="5" b="1">
                <a:latin typeface="Arial"/>
                <a:cs typeface="Arial"/>
              </a:rPr>
              <a:t>Full</a:t>
            </a:r>
            <a:r>
              <a:rPr dirty="0" sz="1100" spc="-1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professor</a:t>
            </a:r>
            <a:endParaRPr sz="1100">
              <a:latin typeface="Arial"/>
              <a:cs typeface="Arial"/>
            </a:endParaRPr>
          </a:p>
          <a:p>
            <a:pPr marL="317500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7500" algn="l"/>
              </a:tabLst>
            </a:pPr>
            <a:r>
              <a:rPr dirty="0" sz="1100" b="1">
                <a:latin typeface="Arial"/>
                <a:cs typeface="Arial"/>
              </a:rPr>
              <a:t>Group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1540" y="3451007"/>
            <a:ext cx="1756410" cy="676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725" indent="-85725">
              <a:lnSpc>
                <a:spcPct val="100000"/>
              </a:lnSpc>
              <a:buFont typeface="Arial"/>
              <a:buChar char="•"/>
              <a:tabLst>
                <a:tab pos="86360" algn="l"/>
              </a:tabLst>
            </a:pPr>
            <a:r>
              <a:rPr dirty="0" sz="1100" spc="5" b="1">
                <a:latin typeface="Arial"/>
                <a:cs typeface="Arial"/>
              </a:rPr>
              <a:t>Senior </a:t>
            </a:r>
            <a:r>
              <a:rPr dirty="0" sz="1100" spc="-5" b="1">
                <a:latin typeface="Arial"/>
                <a:cs typeface="Arial"/>
              </a:rPr>
              <a:t>R&amp;D</a:t>
            </a:r>
            <a:r>
              <a:rPr dirty="0" sz="1100" spc="-13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member</a:t>
            </a:r>
            <a:endParaRPr sz="1100">
              <a:latin typeface="Arial"/>
              <a:cs typeface="Arial"/>
            </a:endParaRPr>
          </a:p>
          <a:p>
            <a:pPr marL="85725" indent="-857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b="1">
                <a:latin typeface="Arial"/>
                <a:cs typeface="Arial"/>
              </a:rPr>
              <a:t>Innovation project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endParaRPr sz="1100">
              <a:latin typeface="Arial"/>
              <a:cs typeface="Arial"/>
            </a:endParaRPr>
          </a:p>
          <a:p>
            <a:pPr marL="85725" indent="-857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spc="-5" b="1">
                <a:latin typeface="Arial"/>
                <a:cs typeface="Arial"/>
              </a:rPr>
              <a:t>R&amp;D </a:t>
            </a:r>
            <a:r>
              <a:rPr dirty="0" sz="1100" b="1">
                <a:latin typeface="Arial"/>
                <a:cs typeface="Arial"/>
              </a:rPr>
              <a:t>group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endParaRPr sz="1100">
              <a:latin typeface="Arial"/>
              <a:cs typeface="Arial"/>
            </a:endParaRPr>
          </a:p>
          <a:p>
            <a:pPr marL="85725" indent="-857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spc="-5" b="1">
                <a:latin typeface="Arial"/>
                <a:cs typeface="Arial"/>
              </a:rPr>
              <a:t>R&amp;D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director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133" y="4205864"/>
            <a:ext cx="5247005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3914775" indent="-86360">
              <a:lnSpc>
                <a:spcPct val="100000"/>
              </a:lnSpc>
              <a:buFont typeface="Arial"/>
              <a:buChar char="•"/>
              <a:tabLst>
                <a:tab pos="3915410" algn="l"/>
              </a:tabLst>
            </a:pPr>
            <a:r>
              <a:rPr dirty="0" sz="1100" spc="-10" b="1">
                <a:latin typeface="Arial"/>
                <a:cs typeface="Arial"/>
              </a:rPr>
              <a:t>High-Tech</a:t>
            </a:r>
            <a:r>
              <a:rPr dirty="0" sz="1100" spc="-10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company</a:t>
            </a:r>
            <a:endParaRPr sz="1100">
              <a:latin typeface="Arial"/>
              <a:cs typeface="Arial"/>
            </a:endParaRPr>
          </a:p>
          <a:p>
            <a:pPr algn="r" marR="19685">
              <a:lnSpc>
                <a:spcPct val="100000"/>
              </a:lnSpc>
              <a:spcBef>
                <a:spcPts val="5"/>
              </a:spcBef>
            </a:pPr>
            <a:r>
              <a:rPr dirty="0" sz="1100" spc="-10" b="1">
                <a:latin typeface="Arial"/>
                <a:cs typeface="Arial"/>
              </a:rPr>
              <a:t>f</a:t>
            </a:r>
            <a:r>
              <a:rPr dirty="0" sz="1100" spc="5" b="1">
                <a:latin typeface="Arial"/>
                <a:cs typeface="Arial"/>
              </a:rPr>
              <a:t>ound</a:t>
            </a:r>
            <a:r>
              <a:rPr dirty="0" sz="1100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algn="r" marL="3914775" marR="589280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15410" algn="l"/>
              </a:tabLst>
            </a:pPr>
            <a:r>
              <a:rPr dirty="0" sz="1100" spc="-5" b="1">
                <a:latin typeface="Arial"/>
                <a:cs typeface="Arial"/>
              </a:rPr>
              <a:t>C</a:t>
            </a:r>
            <a:r>
              <a:rPr dirty="0" sz="1100" spc="5" b="1">
                <a:latin typeface="Arial"/>
                <a:cs typeface="Arial"/>
              </a:rPr>
              <a:t>on</a:t>
            </a:r>
            <a:r>
              <a:rPr dirty="0" sz="1100" b="1">
                <a:latin typeface="Arial"/>
                <a:cs typeface="Arial"/>
              </a:rPr>
              <a:t>s</a:t>
            </a:r>
            <a:r>
              <a:rPr dirty="0" sz="1100" spc="5" b="1">
                <a:latin typeface="Arial"/>
                <a:cs typeface="Arial"/>
              </a:rPr>
              <a:t>u</a:t>
            </a:r>
            <a:r>
              <a:rPr dirty="0" sz="1100" spc="5" b="1">
                <a:latin typeface="Arial"/>
                <a:cs typeface="Arial"/>
              </a:rPr>
              <a:t>l</a:t>
            </a:r>
            <a:r>
              <a:rPr dirty="0" sz="1100" spc="-10" b="1">
                <a:latin typeface="Arial"/>
                <a:cs typeface="Arial"/>
              </a:rPr>
              <a:t>t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5" b="1">
                <a:latin typeface="Arial"/>
                <a:cs typeface="Arial"/>
              </a:rPr>
              <a:t>n</a:t>
            </a:r>
            <a:r>
              <a:rPr dirty="0" sz="1100" b="1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8627" y="2696277"/>
            <a:ext cx="2040889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25" indent="-73025">
              <a:lnSpc>
                <a:spcPct val="100000"/>
              </a:lnSpc>
              <a:buFont typeface="Arial"/>
              <a:buChar char="•"/>
              <a:tabLst>
                <a:tab pos="73660" algn="l"/>
              </a:tabLst>
            </a:pPr>
            <a:r>
              <a:rPr dirty="0" sz="950" b="1">
                <a:latin typeface="Arial"/>
                <a:cs typeface="Arial"/>
              </a:rPr>
              <a:t>Conference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chair</a:t>
            </a:r>
            <a:endParaRPr sz="950">
              <a:latin typeface="Arial"/>
              <a:cs typeface="Arial"/>
            </a:endParaRPr>
          </a:p>
          <a:p>
            <a:pPr marL="73025" indent="-7302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3660" algn="l"/>
              </a:tabLst>
            </a:pPr>
            <a:r>
              <a:rPr dirty="0" sz="950" spc="-5" b="1">
                <a:latin typeface="Arial"/>
                <a:cs typeface="Arial"/>
              </a:rPr>
              <a:t>Scientific society </a:t>
            </a:r>
            <a:r>
              <a:rPr dirty="0" sz="950" b="1">
                <a:latin typeface="Arial"/>
                <a:cs typeface="Arial"/>
              </a:rPr>
              <a:t>member /</a:t>
            </a:r>
            <a:r>
              <a:rPr dirty="0" sz="950" spc="10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leader</a:t>
            </a:r>
            <a:endParaRPr sz="950">
              <a:latin typeface="Arial"/>
              <a:cs typeface="Arial"/>
            </a:endParaRPr>
          </a:p>
          <a:p>
            <a:pPr marL="73025" indent="-7302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3660" algn="l"/>
              </a:tabLst>
            </a:pPr>
            <a:r>
              <a:rPr dirty="0" sz="950" spc="5" b="1">
                <a:latin typeface="Arial"/>
                <a:cs typeface="Arial"/>
              </a:rPr>
              <a:t>R&amp;D </a:t>
            </a:r>
            <a:r>
              <a:rPr dirty="0" sz="950" spc="-5" b="1">
                <a:latin typeface="Arial"/>
                <a:cs typeface="Arial"/>
              </a:rPr>
              <a:t>reviewer </a:t>
            </a:r>
            <a:r>
              <a:rPr dirty="0" sz="950" b="1">
                <a:latin typeface="Arial"/>
                <a:cs typeface="Arial"/>
              </a:rPr>
              <a:t>/</a:t>
            </a:r>
            <a:r>
              <a:rPr dirty="0" sz="950" spc="3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evaluator</a:t>
            </a:r>
            <a:endParaRPr sz="950">
              <a:latin typeface="Arial"/>
              <a:cs typeface="Arial"/>
            </a:endParaRPr>
          </a:p>
          <a:p>
            <a:pPr marL="73025" indent="-7302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3660" algn="l"/>
              </a:tabLst>
            </a:pPr>
            <a:r>
              <a:rPr dirty="0" sz="950" spc="-5" b="1">
                <a:latin typeface="Arial"/>
                <a:cs typeface="Arial"/>
              </a:rPr>
              <a:t>Consultant</a:t>
            </a:r>
            <a:endParaRPr sz="950">
              <a:latin typeface="Arial"/>
              <a:cs typeface="Arial"/>
            </a:endParaRPr>
          </a:p>
          <a:p>
            <a:pPr marL="73025" indent="-7302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3660" algn="l"/>
              </a:tabLst>
            </a:pPr>
            <a:r>
              <a:rPr dirty="0" sz="950" spc="-5" b="1">
                <a:latin typeface="Arial"/>
                <a:cs typeface="Arial"/>
              </a:rPr>
              <a:t>Invited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speaker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0134" y="1027582"/>
            <a:ext cx="5744449" cy="1494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73063" y="1215750"/>
            <a:ext cx="1582420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5" b="1">
                <a:solidFill>
                  <a:srgbClr val="FF0000"/>
                </a:solidFill>
                <a:latin typeface="Arial"/>
                <a:cs typeface="Arial"/>
              </a:rPr>
              <a:t>Research</a:t>
            </a:r>
            <a:endParaRPr sz="1250">
              <a:latin typeface="Arial"/>
              <a:cs typeface="Arial"/>
            </a:endParaRPr>
          </a:p>
          <a:p>
            <a:pPr marL="537845" indent="-2355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389255" algn="l"/>
              </a:tabLst>
            </a:pPr>
            <a:r>
              <a:rPr dirty="0" sz="1100" b="1">
                <a:latin typeface="Arial"/>
                <a:cs typeface="Arial"/>
              </a:rPr>
              <a:t>Post-doc</a:t>
            </a:r>
            <a:endParaRPr sz="1100">
              <a:latin typeface="Arial"/>
              <a:cs typeface="Arial"/>
            </a:endParaRPr>
          </a:p>
          <a:p>
            <a:pPr marL="537845" indent="-2355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9255" algn="l"/>
              </a:tabLst>
            </a:pPr>
            <a:r>
              <a:rPr dirty="0" sz="1100" spc="5" b="1">
                <a:latin typeface="Arial"/>
                <a:cs typeface="Arial"/>
              </a:rPr>
              <a:t>Senior member</a:t>
            </a:r>
            <a:r>
              <a:rPr dirty="0" sz="1100" spc="-1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  </a:t>
            </a:r>
            <a:r>
              <a:rPr dirty="0" sz="1100" b="1">
                <a:latin typeface="Arial"/>
                <a:cs typeface="Arial"/>
              </a:rPr>
              <a:t>advanced</a:t>
            </a:r>
            <a:r>
              <a:rPr dirty="0" sz="1100" spc="-1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team</a:t>
            </a:r>
            <a:endParaRPr sz="1100">
              <a:latin typeface="Arial"/>
              <a:cs typeface="Arial"/>
            </a:endParaRPr>
          </a:p>
          <a:p>
            <a:pPr marL="388620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9255" algn="l"/>
              </a:tabLst>
            </a:pPr>
            <a:r>
              <a:rPr dirty="0" sz="1100" spc="-25" b="1">
                <a:latin typeface="Arial"/>
                <a:cs typeface="Arial"/>
              </a:rPr>
              <a:t>Team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endParaRPr sz="1100">
              <a:latin typeface="Arial"/>
              <a:cs typeface="Arial"/>
            </a:endParaRPr>
          </a:p>
          <a:p>
            <a:pPr marL="388620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9255" algn="l"/>
              </a:tabLst>
            </a:pPr>
            <a:r>
              <a:rPr dirty="0" sz="1100" b="1">
                <a:latin typeface="Arial"/>
                <a:cs typeface="Arial"/>
              </a:rPr>
              <a:t>Group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endParaRPr sz="1100">
              <a:latin typeface="Arial"/>
              <a:cs typeface="Arial"/>
            </a:endParaRPr>
          </a:p>
          <a:p>
            <a:pPr marL="388620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9255" algn="l"/>
              </a:tabLst>
            </a:pPr>
            <a:r>
              <a:rPr dirty="0" sz="1100" b="1">
                <a:latin typeface="Arial"/>
                <a:cs typeface="Arial"/>
              </a:rPr>
              <a:t>Institute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 spc="10">
                <a:solidFill>
                  <a:srgbClr val="0000FF"/>
                </a:solidFill>
                <a:latin typeface="Arial Black"/>
                <a:cs typeface="Arial Black"/>
              </a:rPr>
              <a:t>Course</a:t>
            </a:r>
            <a:r>
              <a:rPr dirty="0" sz="1650" spc="-10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contents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000">
              <a:latin typeface="Times New Roman"/>
              <a:cs typeface="Times New Roman"/>
            </a:endParaRPr>
          </a:p>
          <a:p>
            <a:pPr marL="708025">
              <a:lnSpc>
                <a:spcPct val="100000"/>
              </a:lnSpc>
            </a:pPr>
            <a:r>
              <a:rPr dirty="0" sz="800" spc="10" u="sng">
                <a:latin typeface="Arial"/>
                <a:cs typeface="Arial"/>
              </a:rPr>
              <a:t>Unit </a:t>
            </a:r>
            <a:r>
              <a:rPr dirty="0" sz="800" spc="10">
                <a:latin typeface="Arial"/>
                <a:cs typeface="Arial"/>
              </a:rPr>
              <a:t>1: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INTRODUCTION</a:t>
            </a:r>
            <a:endParaRPr sz="800">
              <a:latin typeface="Arial"/>
              <a:cs typeface="Arial"/>
            </a:endParaRPr>
          </a:p>
          <a:p>
            <a:pPr marL="708025" marR="107378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Objectives for </a:t>
            </a:r>
            <a:r>
              <a:rPr dirty="0" sz="800" spc="15">
                <a:latin typeface="Arial"/>
                <a:cs typeface="Arial"/>
              </a:rPr>
              <a:t>a </a:t>
            </a:r>
            <a:r>
              <a:rPr dirty="0" sz="800" spc="10">
                <a:latin typeface="Arial"/>
                <a:cs typeface="Arial"/>
              </a:rPr>
              <a:t>PhD, </a:t>
            </a:r>
            <a:r>
              <a:rPr dirty="0" sz="800" spc="15">
                <a:latin typeface="Arial"/>
                <a:cs typeface="Arial"/>
              </a:rPr>
              <a:t>base </a:t>
            </a:r>
            <a:r>
              <a:rPr dirty="0" sz="800" spc="10">
                <a:latin typeface="Arial"/>
                <a:cs typeface="Arial"/>
              </a:rPr>
              <a:t>concepts, types of research, relationship with supervisor  </a:t>
            </a:r>
            <a:r>
              <a:rPr dirty="0" sz="800" spc="10" u="sng">
                <a:latin typeface="Arial"/>
                <a:cs typeface="Arial"/>
              </a:rPr>
              <a:t>Unit 2</a:t>
            </a:r>
            <a:r>
              <a:rPr dirty="0" sz="800" spc="10">
                <a:latin typeface="Arial"/>
                <a:cs typeface="Arial"/>
              </a:rPr>
              <a:t>: SCIENTIFIC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METHOD</a:t>
            </a:r>
            <a:endParaRPr sz="800">
              <a:latin typeface="Arial"/>
              <a:cs typeface="Arial"/>
            </a:endParaRPr>
          </a:p>
          <a:p>
            <a:pPr marL="708025" marR="1081405" indent="630555">
              <a:lnSpc>
                <a:spcPct val="103499"/>
              </a:lnSpc>
            </a:pPr>
            <a:r>
              <a:rPr dirty="0" sz="800" spc="15">
                <a:latin typeface="Arial"/>
                <a:cs typeface="Arial"/>
              </a:rPr>
              <a:t>Overview </a:t>
            </a:r>
            <a:r>
              <a:rPr dirty="0" sz="800" spc="10">
                <a:latin typeface="Arial"/>
                <a:cs typeface="Arial"/>
              </a:rPr>
              <a:t>of research methods, steps of the scientific method, engineering research  </a:t>
            </a:r>
            <a:r>
              <a:rPr dirty="0" sz="800" spc="10" u="sng">
                <a:latin typeface="Arial"/>
                <a:cs typeface="Arial"/>
              </a:rPr>
              <a:t>Unit 3</a:t>
            </a:r>
            <a:r>
              <a:rPr dirty="0" sz="800" spc="10">
                <a:latin typeface="Arial"/>
                <a:cs typeface="Arial"/>
              </a:rPr>
              <a:t>: </a:t>
            </a:r>
            <a:r>
              <a:rPr dirty="0" sz="800" spc="5">
                <a:latin typeface="Arial"/>
                <a:cs typeface="Arial"/>
              </a:rPr>
              <a:t>LITERATURE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REVISION</a:t>
            </a:r>
            <a:endParaRPr sz="800">
              <a:latin typeface="Arial"/>
              <a:cs typeface="Arial"/>
            </a:endParaRPr>
          </a:p>
          <a:p>
            <a:pPr marL="708025" marR="133794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Information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sources,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information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search,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special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sources,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synthesis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critics  </a:t>
            </a:r>
            <a:r>
              <a:rPr dirty="0" sz="800" spc="10" u="sng">
                <a:latin typeface="Arial"/>
                <a:cs typeface="Arial"/>
              </a:rPr>
              <a:t>Unit 4</a:t>
            </a:r>
            <a:r>
              <a:rPr dirty="0" sz="800" spc="10">
                <a:latin typeface="Arial"/>
                <a:cs typeface="Arial"/>
              </a:rPr>
              <a:t>: </a:t>
            </a:r>
            <a:r>
              <a:rPr dirty="0" sz="800" spc="5">
                <a:latin typeface="Arial"/>
                <a:cs typeface="Arial"/>
              </a:rPr>
              <a:t>PUBLICATION </a:t>
            </a:r>
            <a:r>
              <a:rPr dirty="0" sz="800" spc="15">
                <a:latin typeface="Arial"/>
                <a:cs typeface="Arial"/>
              </a:rPr>
              <a:t>OF</a:t>
            </a:r>
            <a:r>
              <a:rPr dirty="0" sz="800" spc="-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RESULTS</a:t>
            </a:r>
            <a:endParaRPr sz="800">
              <a:latin typeface="Arial"/>
              <a:cs typeface="Arial"/>
            </a:endParaRPr>
          </a:p>
          <a:p>
            <a:pPr marL="708025" marR="1312545" indent="630555">
              <a:lnSpc>
                <a:spcPct val="103499"/>
              </a:lnSpc>
            </a:pPr>
            <a:r>
              <a:rPr dirty="0" sz="800" spc="15">
                <a:latin typeface="Arial"/>
                <a:cs typeface="Arial"/>
              </a:rPr>
              <a:t>Writing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scientific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papers,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publication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channels,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evaluation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procedures,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citations  </a:t>
            </a:r>
            <a:r>
              <a:rPr dirty="0" sz="800" spc="10" u="sng">
                <a:latin typeface="Arial"/>
                <a:cs typeface="Arial"/>
              </a:rPr>
              <a:t>Unit 5</a:t>
            </a:r>
            <a:r>
              <a:rPr dirty="0" sz="800" spc="10">
                <a:latin typeface="Arial"/>
                <a:cs typeface="Arial"/>
              </a:rPr>
              <a:t>: THESIS ORGANIZATION AND</a:t>
            </a:r>
            <a:r>
              <a:rPr dirty="0" sz="800" spc="-1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VALIDATION</a:t>
            </a:r>
            <a:endParaRPr sz="800">
              <a:latin typeface="Arial"/>
              <a:cs typeface="Arial"/>
            </a:endParaRPr>
          </a:p>
          <a:p>
            <a:pPr marL="708025" marR="178117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Structure,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research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question,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thesis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contribution,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validation</a:t>
            </a:r>
            <a:r>
              <a:rPr dirty="0" sz="800" spc="-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of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results  </a:t>
            </a:r>
            <a:r>
              <a:rPr dirty="0" sz="800" spc="10" u="sng">
                <a:latin typeface="Arial"/>
                <a:cs typeface="Arial"/>
              </a:rPr>
              <a:t>Unit 6</a:t>
            </a:r>
            <a:r>
              <a:rPr dirty="0" sz="800" spc="10">
                <a:latin typeface="Arial"/>
                <a:cs typeface="Arial"/>
              </a:rPr>
              <a:t>: RESEARCH IN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COLLABORATION</a:t>
            </a:r>
            <a:endParaRPr sz="800">
              <a:latin typeface="Arial"/>
              <a:cs typeface="Arial"/>
            </a:endParaRPr>
          </a:p>
          <a:p>
            <a:pPr marL="708025" marR="1041400" indent="630555">
              <a:lnSpc>
                <a:spcPct val="103499"/>
              </a:lnSpc>
            </a:pPr>
            <a:r>
              <a:rPr dirty="0" sz="800" spc="5">
                <a:latin typeface="Arial"/>
                <a:cs typeface="Arial"/>
              </a:rPr>
              <a:t>Types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of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projects</a:t>
            </a:r>
            <a:r>
              <a:rPr dirty="0" sz="800" spc="15">
                <a:latin typeface="Arial"/>
                <a:cs typeface="Arial"/>
              </a:rPr>
              <a:t> and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partnerships,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requirements,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collaboration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spirit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and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constraints  </a:t>
            </a:r>
            <a:r>
              <a:rPr dirty="0" sz="800" spc="10" u="sng">
                <a:latin typeface="Arial"/>
                <a:cs typeface="Arial"/>
              </a:rPr>
              <a:t>Unit 7</a:t>
            </a:r>
            <a:r>
              <a:rPr dirty="0" sz="800" spc="10">
                <a:latin typeface="Arial"/>
                <a:cs typeface="Arial"/>
              </a:rPr>
              <a:t>: PROJECT PROPOSAL</a:t>
            </a:r>
            <a:r>
              <a:rPr dirty="0" sz="800" spc="-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PREPARATION</a:t>
            </a:r>
            <a:endParaRPr sz="800">
              <a:latin typeface="Arial"/>
              <a:cs typeface="Arial"/>
            </a:endParaRPr>
          </a:p>
          <a:p>
            <a:pPr marL="708025" marR="273621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General structure of </a:t>
            </a:r>
            <a:r>
              <a:rPr dirty="0" sz="800" spc="15">
                <a:latin typeface="Arial"/>
                <a:cs typeface="Arial"/>
              </a:rPr>
              <a:t>a </a:t>
            </a:r>
            <a:r>
              <a:rPr dirty="0" sz="800" spc="10">
                <a:latin typeface="Arial"/>
                <a:cs typeface="Arial"/>
              </a:rPr>
              <a:t>proposal, typical</a:t>
            </a:r>
            <a:r>
              <a:rPr dirty="0" sz="800" spc="-12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example  </a:t>
            </a:r>
            <a:r>
              <a:rPr dirty="0" sz="800" spc="10" u="sng">
                <a:latin typeface="Arial"/>
                <a:cs typeface="Arial"/>
              </a:rPr>
              <a:t>Unit 8</a:t>
            </a:r>
            <a:r>
              <a:rPr dirty="0" sz="800" spc="10">
                <a:latin typeface="Arial"/>
                <a:cs typeface="Arial"/>
              </a:rPr>
              <a:t>: RESEARCH PROJECT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  <a:p>
            <a:pPr marL="708025" marR="173799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Management structure, management principles, tools, risks, </a:t>
            </a:r>
            <a:r>
              <a:rPr dirty="0" sz="800" spc="15">
                <a:latin typeface="Arial"/>
                <a:cs typeface="Arial"/>
              </a:rPr>
              <a:t>reporting  </a:t>
            </a:r>
            <a:r>
              <a:rPr dirty="0" sz="800" spc="10" u="sng">
                <a:latin typeface="Arial"/>
                <a:cs typeface="Arial"/>
              </a:rPr>
              <a:t>Unit 9</a:t>
            </a:r>
            <a:r>
              <a:rPr dirty="0" sz="800" spc="10">
                <a:latin typeface="Arial"/>
                <a:cs typeface="Arial"/>
              </a:rPr>
              <a:t>: ASSESSMENT </a:t>
            </a:r>
            <a:r>
              <a:rPr dirty="0" sz="800" spc="15">
                <a:latin typeface="Arial"/>
                <a:cs typeface="Arial"/>
              </a:rPr>
              <a:t>OF </a:t>
            </a:r>
            <a:r>
              <a:rPr dirty="0" sz="800" spc="10">
                <a:latin typeface="Arial"/>
                <a:cs typeface="Arial"/>
              </a:rPr>
              <a:t>RESEARCH</a:t>
            </a:r>
            <a:r>
              <a:rPr dirty="0" sz="800" spc="-9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RESULTS</a:t>
            </a:r>
            <a:endParaRPr sz="800">
              <a:latin typeface="Arial"/>
              <a:cs typeface="Arial"/>
            </a:endParaRPr>
          </a:p>
          <a:p>
            <a:pPr marL="708025" marR="1802764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Phases of research </a:t>
            </a:r>
            <a:r>
              <a:rPr dirty="0" sz="800" spc="15">
                <a:latin typeface="Arial"/>
                <a:cs typeface="Arial"/>
              </a:rPr>
              <a:t>and </a:t>
            </a:r>
            <a:r>
              <a:rPr dirty="0" sz="800" spc="10">
                <a:latin typeface="Arial"/>
                <a:cs typeface="Arial"/>
              </a:rPr>
              <a:t>outcomes, research performance </a:t>
            </a:r>
            <a:r>
              <a:rPr dirty="0" sz="800" spc="15">
                <a:latin typeface="Arial"/>
                <a:cs typeface="Arial"/>
              </a:rPr>
              <a:t>indicators  </a:t>
            </a:r>
            <a:r>
              <a:rPr dirty="0" sz="800" spc="10" u="sng">
                <a:latin typeface="Arial"/>
                <a:cs typeface="Arial"/>
              </a:rPr>
              <a:t>Unit 10</a:t>
            </a:r>
            <a:r>
              <a:rPr dirty="0" sz="800" spc="10">
                <a:latin typeface="Arial"/>
                <a:cs typeface="Arial"/>
              </a:rPr>
              <a:t>: RESEARCH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ETHICS</a:t>
            </a:r>
            <a:endParaRPr sz="800">
              <a:latin typeface="Arial"/>
              <a:cs typeface="Arial"/>
            </a:endParaRPr>
          </a:p>
          <a:p>
            <a:pPr marL="708025" marR="116776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Ethical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issues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and</a:t>
            </a:r>
            <a:r>
              <a:rPr dirty="0" sz="800" spc="5">
                <a:latin typeface="Arial"/>
                <a:cs typeface="Arial"/>
              </a:rPr>
              <a:t> behavior,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responsible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conduct,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scientific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practices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violation  </a:t>
            </a:r>
            <a:r>
              <a:rPr dirty="0" sz="800" spc="10" u="sng">
                <a:latin typeface="Arial"/>
                <a:cs typeface="Arial"/>
              </a:rPr>
              <a:t>Unit </a:t>
            </a:r>
            <a:r>
              <a:rPr dirty="0" sz="800" spc="-10" u="sng">
                <a:latin typeface="Arial"/>
                <a:cs typeface="Arial"/>
              </a:rPr>
              <a:t>11</a:t>
            </a:r>
            <a:r>
              <a:rPr dirty="0" sz="800" spc="-10">
                <a:latin typeface="Arial"/>
                <a:cs typeface="Arial"/>
              </a:rPr>
              <a:t>: </a:t>
            </a:r>
            <a:r>
              <a:rPr dirty="0" sz="800" spc="10">
                <a:latin typeface="Arial"/>
                <a:cs typeface="Arial"/>
              </a:rPr>
              <a:t>INTELLECTUAL PROPERTY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RIGHTS</a:t>
            </a:r>
            <a:endParaRPr sz="800">
              <a:latin typeface="Arial"/>
              <a:cs typeface="Arial"/>
            </a:endParaRPr>
          </a:p>
          <a:p>
            <a:pPr marL="708025" marR="1443355" indent="630555">
              <a:lnSpc>
                <a:spcPct val="103499"/>
              </a:lnSpc>
            </a:pPr>
            <a:r>
              <a:rPr dirty="0" sz="800" spc="10">
                <a:latin typeface="Arial"/>
                <a:cs typeface="Arial"/>
              </a:rPr>
              <a:t>Concepts, types, protection mechanisms, rights identification, rights transfer  </a:t>
            </a:r>
            <a:r>
              <a:rPr dirty="0" sz="800" spc="10" u="sng">
                <a:latin typeface="Arial"/>
                <a:cs typeface="Arial"/>
              </a:rPr>
              <a:t>Unit 12</a:t>
            </a:r>
            <a:r>
              <a:rPr dirty="0" sz="800" spc="10">
                <a:latin typeface="Arial"/>
                <a:cs typeface="Arial"/>
              </a:rPr>
              <a:t>: ROADMAPPING AND </a:t>
            </a:r>
            <a:r>
              <a:rPr dirty="0" sz="800" spc="15">
                <a:latin typeface="Arial"/>
                <a:cs typeface="Arial"/>
              </a:rPr>
              <a:t>FUTURE </a:t>
            </a:r>
            <a:r>
              <a:rPr dirty="0" sz="800" spc="10">
                <a:latin typeface="Arial"/>
                <a:cs typeface="Arial"/>
              </a:rPr>
              <a:t>PLANNING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(1)</a:t>
            </a:r>
            <a:endParaRPr sz="800">
              <a:latin typeface="Arial"/>
              <a:cs typeface="Arial"/>
            </a:endParaRPr>
          </a:p>
          <a:p>
            <a:pPr marL="708025" marR="1773555" indent="630555">
              <a:lnSpc>
                <a:spcPct val="103499"/>
              </a:lnSpc>
            </a:pPr>
            <a:r>
              <a:rPr dirty="0" sz="800" spc="15">
                <a:latin typeface="Arial"/>
                <a:cs typeface="Arial"/>
              </a:rPr>
              <a:t>Future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planning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objectives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and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approaches,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concept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roadmapping  </a:t>
            </a:r>
            <a:r>
              <a:rPr dirty="0" sz="800" spc="10" u="sng">
                <a:latin typeface="Arial"/>
                <a:cs typeface="Arial"/>
              </a:rPr>
              <a:t>Unit 13</a:t>
            </a:r>
            <a:r>
              <a:rPr dirty="0" sz="800" spc="10">
                <a:latin typeface="Arial"/>
                <a:cs typeface="Arial"/>
              </a:rPr>
              <a:t>: ROADMAPPING AND </a:t>
            </a:r>
            <a:r>
              <a:rPr dirty="0" sz="800" spc="15">
                <a:latin typeface="Arial"/>
                <a:cs typeface="Arial"/>
              </a:rPr>
              <a:t>FUTURE </a:t>
            </a:r>
            <a:r>
              <a:rPr dirty="0" sz="800" spc="10">
                <a:latin typeface="Arial"/>
                <a:cs typeface="Arial"/>
              </a:rPr>
              <a:t>PLANNING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(2)</a:t>
            </a:r>
            <a:endParaRPr sz="800">
              <a:latin typeface="Arial"/>
              <a:cs typeface="Arial"/>
            </a:endParaRPr>
          </a:p>
          <a:p>
            <a:pPr marL="1339215">
              <a:lnSpc>
                <a:spcPct val="100000"/>
              </a:lnSpc>
              <a:spcBef>
                <a:spcPts val="30"/>
              </a:spcBef>
            </a:pPr>
            <a:r>
              <a:rPr dirty="0" sz="800" spc="10">
                <a:latin typeface="Arial"/>
                <a:cs typeface="Arial"/>
              </a:rPr>
              <a:t>Roadmapping</a:t>
            </a:r>
            <a:r>
              <a:rPr dirty="0" sz="800" spc="-8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methodology</a:t>
            </a:r>
            <a:endParaRPr sz="800">
              <a:latin typeface="Arial"/>
              <a:cs typeface="Arial"/>
            </a:endParaRPr>
          </a:p>
          <a:p>
            <a:pPr marL="708025">
              <a:lnSpc>
                <a:spcPct val="100000"/>
              </a:lnSpc>
              <a:spcBef>
                <a:spcPts val="30"/>
              </a:spcBef>
            </a:pPr>
            <a:r>
              <a:rPr dirty="0" sz="800" spc="10" u="sng">
                <a:latin typeface="Arial"/>
                <a:cs typeface="Arial"/>
              </a:rPr>
              <a:t>Unit 14</a:t>
            </a:r>
            <a:r>
              <a:rPr dirty="0" sz="800" spc="10">
                <a:latin typeface="Arial"/>
                <a:cs typeface="Arial"/>
              </a:rPr>
              <a:t>: PROJECT PROPOSAL </a:t>
            </a:r>
            <a:r>
              <a:rPr dirty="0" sz="800">
                <a:latin typeface="Arial"/>
                <a:cs typeface="Arial"/>
              </a:rPr>
              <a:t>PREPARATION </a:t>
            </a:r>
            <a:r>
              <a:rPr dirty="0" sz="800" spc="5">
                <a:latin typeface="Arial"/>
                <a:cs typeface="Arial"/>
              </a:rPr>
              <a:t>-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EXAMPLES</a:t>
            </a:r>
            <a:endParaRPr sz="800">
              <a:latin typeface="Arial"/>
              <a:cs typeface="Arial"/>
            </a:endParaRPr>
          </a:p>
          <a:p>
            <a:pPr marL="708025" marR="2173605" indent="630555">
              <a:lnSpc>
                <a:spcPct val="103499"/>
              </a:lnSpc>
            </a:pPr>
            <a:r>
              <a:rPr dirty="0" sz="800" spc="5">
                <a:latin typeface="Arial"/>
                <a:cs typeface="Arial"/>
              </a:rPr>
              <a:t>Examples </a:t>
            </a:r>
            <a:r>
              <a:rPr dirty="0" sz="800" spc="15">
                <a:latin typeface="Arial"/>
                <a:cs typeface="Arial"/>
              </a:rPr>
              <a:t>in </a:t>
            </a:r>
            <a:r>
              <a:rPr dirty="0" sz="800" spc="10">
                <a:latin typeface="Arial"/>
                <a:cs typeface="Arial"/>
              </a:rPr>
              <a:t>different programs </a:t>
            </a:r>
            <a:r>
              <a:rPr dirty="0" sz="800" spc="15">
                <a:latin typeface="Arial"/>
                <a:cs typeface="Arial"/>
              </a:rPr>
              <a:t>– </a:t>
            </a:r>
            <a:r>
              <a:rPr dirty="0" sz="800" spc="-5">
                <a:latin typeface="Arial"/>
                <a:cs typeface="Arial"/>
              </a:rPr>
              <a:t>EC-ICT, </a:t>
            </a:r>
            <a:r>
              <a:rPr dirty="0" sz="800" spc="5">
                <a:latin typeface="Arial"/>
                <a:cs typeface="Arial"/>
              </a:rPr>
              <a:t>ESA, </a:t>
            </a:r>
            <a:r>
              <a:rPr dirty="0" sz="800" spc="10">
                <a:latin typeface="Arial"/>
                <a:cs typeface="Arial"/>
              </a:rPr>
              <a:t>IMS </a:t>
            </a:r>
            <a:r>
              <a:rPr dirty="0" sz="800" spc="15">
                <a:latin typeface="Arial"/>
                <a:cs typeface="Arial"/>
              </a:rPr>
              <a:t>&amp; </a:t>
            </a:r>
            <a:r>
              <a:rPr dirty="0" sz="800" spc="10">
                <a:latin typeface="Arial"/>
                <a:cs typeface="Arial"/>
              </a:rPr>
              <a:t>ISSS  </a:t>
            </a:r>
            <a:r>
              <a:rPr dirty="0" sz="800" spc="10" u="sng">
                <a:latin typeface="Arial"/>
                <a:cs typeface="Arial"/>
              </a:rPr>
              <a:t>Unit 15</a:t>
            </a:r>
            <a:r>
              <a:rPr dirty="0" sz="800" spc="10">
                <a:latin typeface="Arial"/>
                <a:cs typeface="Arial"/>
              </a:rPr>
              <a:t>: </a:t>
            </a:r>
            <a:r>
              <a:rPr dirty="0" sz="800" spc="-5">
                <a:latin typeface="Arial"/>
                <a:cs typeface="Arial"/>
              </a:rPr>
              <a:t>PANEL </a:t>
            </a:r>
            <a:r>
              <a:rPr dirty="0" sz="800" spc="15">
                <a:latin typeface="Arial"/>
                <a:cs typeface="Arial"/>
              </a:rPr>
              <a:t>– </a:t>
            </a:r>
            <a:r>
              <a:rPr dirty="0" sz="800" spc="10">
                <a:latin typeface="Arial"/>
                <a:cs typeface="Arial"/>
              </a:rPr>
              <a:t>PROPOSALS NEGOTIATION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EXERCISE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691279" y="10252265"/>
            <a:ext cx="6985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5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3979" y="4910678"/>
            <a:ext cx="4445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5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4779" y="2582157"/>
            <a:ext cx="225869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2.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BASE</a:t>
            </a:r>
            <a:r>
              <a:rPr dirty="0" sz="1650" spc="-12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CONCEPTS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Science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5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SCIENCE:</a:t>
            </a:r>
            <a:endParaRPr sz="1250">
              <a:latin typeface="Arial"/>
              <a:cs typeface="Arial"/>
            </a:endParaRPr>
          </a:p>
          <a:p>
            <a:pPr marL="628650" marR="808990" indent="-238125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629285" algn="l"/>
              </a:tabLst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systematic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observation </a:t>
            </a:r>
            <a:r>
              <a:rPr dirty="0" sz="1100" b="1">
                <a:latin typeface="Arial"/>
                <a:cs typeface="Arial"/>
              </a:rPr>
              <a:t>of natural events and conditions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order </a:t>
            </a:r>
            <a:r>
              <a:rPr dirty="0" sz="1100" spc="-5" b="1">
                <a:latin typeface="Arial"/>
                <a:cs typeface="Arial"/>
              </a:rPr>
              <a:t>to 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discover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facts </a:t>
            </a:r>
            <a:r>
              <a:rPr dirty="0" sz="1100" b="1">
                <a:latin typeface="Arial"/>
                <a:cs typeface="Arial"/>
              </a:rPr>
              <a:t>about them and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formulate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laws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and principles </a:t>
            </a:r>
            <a:r>
              <a:rPr dirty="0" sz="1100" b="1">
                <a:latin typeface="Arial"/>
                <a:cs typeface="Arial"/>
              </a:rPr>
              <a:t>based </a:t>
            </a:r>
            <a:r>
              <a:rPr dirty="0" sz="1100" spc="5" b="1">
                <a:latin typeface="Arial"/>
                <a:cs typeface="Arial"/>
              </a:rPr>
              <a:t>on  </a:t>
            </a:r>
            <a:r>
              <a:rPr dirty="0" sz="1100" b="1">
                <a:latin typeface="Arial"/>
                <a:cs typeface="Arial"/>
              </a:rPr>
              <a:t>these</a:t>
            </a:r>
            <a:r>
              <a:rPr dirty="0" sz="1100" spc="-9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facts.</a:t>
            </a:r>
            <a:endParaRPr sz="1100">
              <a:latin typeface="Arial"/>
              <a:cs typeface="Arial"/>
            </a:endParaRPr>
          </a:p>
          <a:p>
            <a:pPr marL="628650" marR="505459" indent="-2381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9285" algn="l"/>
              </a:tabLst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organized </a:t>
            </a:r>
            <a:r>
              <a:rPr dirty="0" sz="1100" spc="5" b="1">
                <a:latin typeface="Arial"/>
                <a:cs typeface="Arial"/>
              </a:rPr>
              <a:t>body </a:t>
            </a:r>
            <a:r>
              <a:rPr dirty="0" sz="1100" b="1">
                <a:latin typeface="Arial"/>
                <a:cs typeface="Arial"/>
              </a:rPr>
              <a:t>of </a:t>
            </a:r>
            <a:r>
              <a:rPr dirty="0" sz="1100" spc="5" b="1">
                <a:latin typeface="Arial"/>
                <a:cs typeface="Arial"/>
              </a:rPr>
              <a:t>knowledge </a:t>
            </a:r>
            <a:r>
              <a:rPr dirty="0" sz="1100" b="1">
                <a:latin typeface="Arial"/>
                <a:cs typeface="Arial"/>
              </a:rPr>
              <a:t>that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derived from such observations</a:t>
            </a:r>
            <a:r>
              <a:rPr dirty="0" sz="1100" spc="-1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  </a:t>
            </a:r>
            <a:r>
              <a:rPr dirty="0" sz="1100" b="1">
                <a:latin typeface="Arial"/>
                <a:cs typeface="Arial"/>
              </a:rPr>
              <a:t>that can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b="1">
                <a:latin typeface="Arial"/>
                <a:cs typeface="Arial"/>
              </a:rPr>
              <a:t>verified or </a:t>
            </a:r>
            <a:r>
              <a:rPr dirty="0" sz="1100" spc="-5" b="1">
                <a:latin typeface="Arial"/>
                <a:cs typeface="Arial"/>
              </a:rPr>
              <a:t>tested </a:t>
            </a:r>
            <a:r>
              <a:rPr dirty="0" sz="1100" spc="5" b="1">
                <a:latin typeface="Arial"/>
                <a:cs typeface="Arial"/>
              </a:rPr>
              <a:t>by </a:t>
            </a:r>
            <a:r>
              <a:rPr dirty="0" sz="1100" b="1">
                <a:latin typeface="Arial"/>
                <a:cs typeface="Arial"/>
              </a:rPr>
              <a:t>further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investigation.</a:t>
            </a:r>
            <a:endParaRPr sz="1100">
              <a:latin typeface="Arial"/>
              <a:cs typeface="Arial"/>
            </a:endParaRPr>
          </a:p>
          <a:p>
            <a:pPr marL="628650" marR="869950" indent="-2381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9285" algn="l"/>
              </a:tabLst>
            </a:pPr>
            <a:r>
              <a:rPr dirty="0" sz="1100" spc="-10" b="1">
                <a:latin typeface="Arial"/>
                <a:cs typeface="Arial"/>
              </a:rPr>
              <a:t>Any </a:t>
            </a:r>
            <a:r>
              <a:rPr dirty="0" sz="1100" b="1">
                <a:latin typeface="Arial"/>
                <a:cs typeface="Arial"/>
              </a:rPr>
              <a:t>specific branch of this general </a:t>
            </a:r>
            <a:r>
              <a:rPr dirty="0" sz="1100" spc="5" b="1">
                <a:latin typeface="Arial"/>
                <a:cs typeface="Arial"/>
              </a:rPr>
              <a:t>body </a:t>
            </a:r>
            <a:r>
              <a:rPr dirty="0" sz="1100" b="1">
                <a:latin typeface="Arial"/>
                <a:cs typeface="Arial"/>
              </a:rPr>
              <a:t>of </a:t>
            </a:r>
            <a:r>
              <a:rPr dirty="0" sz="1100" spc="5" b="1">
                <a:latin typeface="Arial"/>
                <a:cs typeface="Arial"/>
              </a:rPr>
              <a:t>knowledge, </a:t>
            </a:r>
            <a:r>
              <a:rPr dirty="0" sz="1100" b="1">
                <a:latin typeface="Arial"/>
                <a:cs typeface="Arial"/>
              </a:rPr>
              <a:t>such as </a:t>
            </a:r>
            <a:r>
              <a:rPr dirty="0" sz="1100" spc="-15" b="1">
                <a:latin typeface="Arial"/>
                <a:cs typeface="Arial"/>
              </a:rPr>
              <a:t>biology,  </a:t>
            </a:r>
            <a:r>
              <a:rPr dirty="0" sz="1100" spc="-5" b="1">
                <a:latin typeface="Arial"/>
                <a:cs typeface="Arial"/>
              </a:rPr>
              <a:t>physics, </a:t>
            </a:r>
            <a:r>
              <a:rPr dirty="0" sz="1100" spc="-15" b="1">
                <a:latin typeface="Arial"/>
                <a:cs typeface="Arial"/>
              </a:rPr>
              <a:t>geology,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astronomy.</a:t>
            </a:r>
            <a:endParaRPr sz="1100">
              <a:latin typeface="Arial"/>
              <a:cs typeface="Arial"/>
            </a:endParaRPr>
          </a:p>
          <a:p>
            <a:pPr marL="3425190">
              <a:lnSpc>
                <a:spcPct val="100000"/>
              </a:lnSpc>
              <a:spcBef>
                <a:spcPts val="170"/>
              </a:spcBef>
            </a:pPr>
            <a:r>
              <a:rPr dirty="0" sz="800" spc="10" i="1">
                <a:latin typeface="Arial"/>
                <a:cs typeface="Arial"/>
              </a:rPr>
              <a:t>Academic Press </a:t>
            </a:r>
            <a:r>
              <a:rPr dirty="0" sz="800" spc="5" i="1">
                <a:latin typeface="Arial"/>
                <a:cs typeface="Arial"/>
              </a:rPr>
              <a:t>Dictionary </a:t>
            </a:r>
            <a:r>
              <a:rPr dirty="0" sz="800" spc="10" i="1">
                <a:latin typeface="Arial"/>
                <a:cs typeface="Arial"/>
              </a:rPr>
              <a:t>of </a:t>
            </a:r>
            <a:r>
              <a:rPr dirty="0" sz="800" spc="5" i="1">
                <a:latin typeface="Arial"/>
                <a:cs typeface="Arial"/>
              </a:rPr>
              <a:t>Science </a:t>
            </a:r>
            <a:r>
              <a:rPr dirty="0" sz="800" spc="15" i="1">
                <a:latin typeface="Arial"/>
                <a:cs typeface="Arial"/>
              </a:rPr>
              <a:t>&amp;</a:t>
            </a:r>
            <a:r>
              <a:rPr dirty="0" sz="800" spc="10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Technology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50">
              <a:latin typeface="Times New Roman"/>
              <a:cs typeface="Times New Roman"/>
            </a:endParaRPr>
          </a:p>
          <a:p>
            <a:pPr marL="414020" marR="705485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Science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an intellectual activity carried </a:t>
            </a:r>
            <a:r>
              <a:rPr dirty="0" sz="1100" spc="5" b="1">
                <a:latin typeface="Arial"/>
                <a:cs typeface="Arial"/>
              </a:rPr>
              <a:t>on by humans </a:t>
            </a:r>
            <a:r>
              <a:rPr dirty="0" sz="1100" b="1">
                <a:latin typeface="Arial"/>
                <a:cs typeface="Arial"/>
              </a:rPr>
              <a:t>that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designed </a:t>
            </a:r>
            <a:r>
              <a:rPr dirty="0" sz="1100" spc="-5" b="1">
                <a:latin typeface="Arial"/>
                <a:cs typeface="Arial"/>
              </a:rPr>
              <a:t>to 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discover information </a:t>
            </a:r>
            <a:r>
              <a:rPr dirty="0" sz="1100" b="1">
                <a:latin typeface="Arial"/>
                <a:cs typeface="Arial"/>
              </a:rPr>
              <a:t>about the natural </a:t>
            </a:r>
            <a:r>
              <a:rPr dirty="0" sz="1100" spc="5" b="1">
                <a:latin typeface="Arial"/>
                <a:cs typeface="Arial"/>
              </a:rPr>
              <a:t>world in which humans live </a:t>
            </a:r>
            <a:r>
              <a:rPr dirty="0" sz="1100" b="1">
                <a:latin typeface="Arial"/>
                <a:cs typeface="Arial"/>
              </a:rPr>
              <a:t>and </a:t>
            </a:r>
            <a:r>
              <a:rPr dirty="0" sz="1100" spc="-5" b="1">
                <a:latin typeface="Arial"/>
                <a:cs typeface="Arial"/>
              </a:rPr>
              <a:t>to  </a:t>
            </a:r>
            <a:r>
              <a:rPr dirty="0" sz="1100" b="1">
                <a:latin typeface="Arial"/>
                <a:cs typeface="Arial"/>
              </a:rPr>
              <a:t>discover the </a:t>
            </a:r>
            <a:r>
              <a:rPr dirty="0" sz="1100" spc="-10" b="1">
                <a:latin typeface="Arial"/>
                <a:cs typeface="Arial"/>
              </a:rPr>
              <a:t>ways </a:t>
            </a:r>
            <a:r>
              <a:rPr dirty="0" sz="1100" spc="5" b="1">
                <a:latin typeface="Arial"/>
                <a:cs typeface="Arial"/>
              </a:rPr>
              <a:t>in which </a:t>
            </a:r>
            <a:r>
              <a:rPr dirty="0" sz="1100" b="1">
                <a:latin typeface="Arial"/>
                <a:cs typeface="Arial"/>
              </a:rPr>
              <a:t>this information can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organized into meaningful 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patterns</a:t>
            </a:r>
            <a:r>
              <a:rPr dirty="0" sz="1100" spc="-5" b="1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414020" marR="474980">
              <a:lnSpc>
                <a:spcPct val="100000"/>
              </a:lnSpc>
              <a:spcBef>
                <a:spcPts val="5"/>
              </a:spcBef>
            </a:pP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primary </a:t>
            </a:r>
            <a:r>
              <a:rPr dirty="0" sz="1100" spc="5" b="1">
                <a:latin typeface="Arial"/>
                <a:cs typeface="Arial"/>
              </a:rPr>
              <a:t>aim </a:t>
            </a:r>
            <a:r>
              <a:rPr dirty="0" sz="1100" b="1">
                <a:latin typeface="Arial"/>
                <a:cs typeface="Arial"/>
              </a:rPr>
              <a:t>of science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collect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facts </a:t>
            </a:r>
            <a:r>
              <a:rPr dirty="0" sz="1100" spc="-5" b="1">
                <a:latin typeface="Arial"/>
                <a:cs typeface="Arial"/>
              </a:rPr>
              <a:t>(data). </a:t>
            </a:r>
            <a:r>
              <a:rPr dirty="0" sz="1100" spc="-25" b="1">
                <a:latin typeface="Arial"/>
                <a:cs typeface="Arial"/>
              </a:rPr>
              <a:t>An </a:t>
            </a:r>
            <a:r>
              <a:rPr dirty="0" sz="1100" b="1">
                <a:latin typeface="Arial"/>
                <a:cs typeface="Arial"/>
              </a:rPr>
              <a:t>ultimate purpose of science 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discern the order </a:t>
            </a:r>
            <a:r>
              <a:rPr dirty="0" sz="1100" b="1">
                <a:latin typeface="Arial"/>
                <a:cs typeface="Arial"/>
              </a:rPr>
              <a:t>that exists between and amongst the various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facts.</a:t>
            </a:r>
            <a:endParaRPr sz="1100">
              <a:latin typeface="Arial"/>
              <a:cs typeface="Arial"/>
            </a:endParaRPr>
          </a:p>
          <a:p>
            <a:pPr marL="2455545">
              <a:lnSpc>
                <a:spcPct val="100000"/>
              </a:lnSpc>
              <a:spcBef>
                <a:spcPts val="40"/>
              </a:spcBef>
            </a:pPr>
            <a:r>
              <a:rPr dirty="0" sz="800" spc="10" i="1">
                <a:latin typeface="Arial"/>
                <a:cs typeface="Arial"/>
              </a:rPr>
              <a:t>Sheldon </a:t>
            </a:r>
            <a:r>
              <a:rPr dirty="0" sz="800" spc="5" i="1">
                <a:latin typeface="Arial"/>
                <a:cs typeface="Arial"/>
              </a:rPr>
              <a:t>Gottlieb -</a:t>
            </a:r>
            <a:r>
              <a:rPr dirty="0" sz="800" spc="105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  <a:hlinkClick r:id="rId6"/>
              </a:rPr>
              <a:t>http://www.theharbinger.org/articles/rel_sci/gottlieb.html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3446145">
              <a:lnSpc>
                <a:spcPct val="100000"/>
              </a:lnSpc>
            </a:pPr>
            <a:r>
              <a:rPr dirty="0" sz="800" spc="5" i="1">
                <a:latin typeface="Arial"/>
                <a:cs typeface="Arial"/>
                <a:hlinkClick r:id="rId7"/>
              </a:rPr>
              <a:t>http://www.gly.uga.edu/railsback/1122science3.html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539" y="1383975"/>
            <a:ext cx="5382260" cy="181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50" spc="-20" b="1">
                <a:solidFill>
                  <a:srgbClr val="FF0000"/>
                </a:solidFill>
                <a:latin typeface="Arial"/>
                <a:cs typeface="Arial"/>
              </a:rPr>
              <a:t>TECHNOLOGY: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700">
              <a:latin typeface="Times New Roman"/>
              <a:cs typeface="Times New Roman"/>
            </a:endParaRPr>
          </a:p>
          <a:p>
            <a:pPr marL="81915" marR="26670">
              <a:lnSpc>
                <a:spcPct val="100000"/>
              </a:lnSpc>
            </a:pPr>
            <a:r>
              <a:rPr dirty="0" sz="1100" spc="-10" b="1">
                <a:latin typeface="Arial"/>
                <a:cs typeface="Arial"/>
              </a:rPr>
              <a:t>Technology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the process </a:t>
            </a:r>
            <a:r>
              <a:rPr dirty="0" sz="1100" spc="5" b="1">
                <a:latin typeface="Arial"/>
                <a:cs typeface="Arial"/>
              </a:rPr>
              <a:t>by which humans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modify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nature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meet their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needs 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9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wants.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"...the </a:t>
            </a:r>
            <a:r>
              <a:rPr dirty="0" sz="1100" spc="5" b="1">
                <a:latin typeface="Arial"/>
                <a:cs typeface="Arial"/>
              </a:rPr>
              <a:t>know-how </a:t>
            </a:r>
            <a:r>
              <a:rPr dirty="0" sz="1100" b="1">
                <a:latin typeface="Arial"/>
                <a:cs typeface="Arial"/>
              </a:rPr>
              <a:t>and creative processes that </a:t>
            </a:r>
            <a:r>
              <a:rPr dirty="0" sz="1100" spc="5" b="1">
                <a:latin typeface="Arial"/>
                <a:cs typeface="Arial"/>
              </a:rPr>
              <a:t>may </a:t>
            </a:r>
            <a:r>
              <a:rPr dirty="0" sz="1100" b="1">
                <a:latin typeface="Arial"/>
                <a:cs typeface="Arial"/>
              </a:rPr>
              <a:t>assist </a:t>
            </a:r>
            <a:r>
              <a:rPr dirty="0" sz="1100" spc="5" b="1">
                <a:latin typeface="Arial"/>
                <a:cs typeface="Arial"/>
              </a:rPr>
              <a:t>people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utilise</a:t>
            </a:r>
            <a:r>
              <a:rPr dirty="0" sz="1100" spc="-1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tools</a:t>
            </a:r>
            <a:r>
              <a:rPr dirty="0" sz="1100" b="1">
                <a:latin typeface="Arial"/>
                <a:cs typeface="Arial"/>
              </a:rPr>
              <a:t>,  </a:t>
            </a:r>
            <a:r>
              <a:rPr dirty="0" sz="1100" b="1">
                <a:latin typeface="Arial"/>
                <a:cs typeface="Arial"/>
              </a:rPr>
              <a:t>resources and </a:t>
            </a:r>
            <a:r>
              <a:rPr dirty="0" sz="1100" spc="-10" b="1">
                <a:latin typeface="Arial"/>
                <a:cs typeface="Arial"/>
              </a:rPr>
              <a:t>systems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solve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problems </a:t>
            </a:r>
            <a:r>
              <a:rPr dirty="0" sz="1100" b="1">
                <a:latin typeface="Arial"/>
                <a:cs typeface="Arial"/>
              </a:rPr>
              <a:t>and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enhance control </a:t>
            </a:r>
            <a:r>
              <a:rPr dirty="0" sz="1100" b="1">
                <a:latin typeface="Arial"/>
                <a:cs typeface="Arial"/>
              </a:rPr>
              <a:t>over the  </a:t>
            </a:r>
            <a:r>
              <a:rPr dirty="0" sz="1100" b="1">
                <a:latin typeface="Arial"/>
                <a:cs typeface="Arial"/>
              </a:rPr>
              <a:t>natural and </a:t>
            </a:r>
            <a:r>
              <a:rPr dirty="0" sz="1100" spc="5" b="1">
                <a:latin typeface="Arial"/>
                <a:cs typeface="Arial"/>
              </a:rPr>
              <a:t>made </a:t>
            </a:r>
            <a:r>
              <a:rPr dirty="0" sz="1100" b="1">
                <a:latin typeface="Arial"/>
                <a:cs typeface="Arial"/>
              </a:rPr>
              <a:t>environment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an endeavour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improve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human 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condition</a:t>
            </a:r>
            <a:r>
              <a:rPr dirty="0" sz="1100" b="1">
                <a:latin typeface="Arial"/>
                <a:cs typeface="Arial"/>
              </a:rPr>
              <a:t>." </a:t>
            </a:r>
            <a:r>
              <a:rPr dirty="0" sz="1100">
                <a:latin typeface="Arial"/>
                <a:cs typeface="Arial"/>
              </a:rPr>
              <a:t>(UNESCO,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1985).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3251" y="664519"/>
            <a:ext cx="132334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105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r>
              <a:rPr dirty="0" sz="1650" spc="-3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hno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dirty="0" sz="1650" spc="35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y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8761" y="3934632"/>
            <a:ext cx="3135630" cy="676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-5" b="1">
                <a:latin typeface="Arial"/>
                <a:cs typeface="Arial"/>
              </a:rPr>
              <a:t>Often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Science and 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Technology </a:t>
            </a:r>
            <a:r>
              <a:rPr dirty="0" sz="1100" b="1">
                <a:latin typeface="Arial"/>
                <a:cs typeface="Arial"/>
              </a:rPr>
              <a:t>appear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together</a:t>
            </a:r>
            <a:endParaRPr sz="1100">
              <a:latin typeface="Arial"/>
              <a:cs typeface="Arial"/>
            </a:endParaRPr>
          </a:p>
          <a:p>
            <a:pPr marL="630555">
              <a:lnSpc>
                <a:spcPct val="100000"/>
              </a:lnSpc>
              <a:spcBef>
                <a:spcPts val="5"/>
              </a:spcBef>
            </a:pPr>
            <a:r>
              <a:rPr dirty="0" sz="1100" spc="200">
                <a:latin typeface="Wingdings"/>
                <a:cs typeface="Wingdings"/>
              </a:rPr>
              <a:t>€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S&amp;T</a:t>
            </a:r>
            <a:endParaRPr sz="1100">
              <a:latin typeface="Arial"/>
              <a:cs typeface="Arial"/>
            </a:endParaRPr>
          </a:p>
          <a:p>
            <a:pPr marL="630555" marR="41783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referring </a:t>
            </a:r>
            <a:r>
              <a:rPr dirty="0" sz="1100" spc="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advanced technology  </a:t>
            </a:r>
            <a:r>
              <a:rPr dirty="0" sz="1100">
                <a:latin typeface="Arial"/>
                <a:cs typeface="Arial"/>
              </a:rPr>
              <a:t>based on new scientific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principles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30761" y="9595001"/>
            <a:ext cx="5111750" cy="5740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640" rIns="0" bIns="0" rtlCol="0" vert="horz">
            <a:spAutoFit/>
          </a:bodyPr>
          <a:lstStyle/>
          <a:p>
            <a:pPr marL="62865" marR="382905">
              <a:lnSpc>
                <a:spcPct val="100000"/>
              </a:lnSpc>
              <a:spcBef>
                <a:spcPts val="320"/>
              </a:spcBef>
            </a:pPr>
            <a:r>
              <a:rPr dirty="0" sz="1100" b="1" i="1">
                <a:latin typeface="Arial"/>
                <a:cs typeface="Arial"/>
              </a:rPr>
              <a:t>Scientists </a:t>
            </a:r>
            <a:r>
              <a:rPr dirty="0" sz="1100" b="1" i="1">
                <a:solidFill>
                  <a:srgbClr val="0000FF"/>
                </a:solidFill>
                <a:latin typeface="Arial"/>
                <a:cs typeface="Arial"/>
              </a:rPr>
              <a:t>study </a:t>
            </a:r>
            <a:r>
              <a:rPr dirty="0" sz="1100" b="1" i="1">
                <a:latin typeface="Arial"/>
                <a:cs typeface="Arial"/>
              </a:rPr>
              <a:t>the world as </a:t>
            </a:r>
            <a:r>
              <a:rPr dirty="0" sz="1100" spc="5" b="1" i="1">
                <a:latin typeface="Arial"/>
                <a:cs typeface="Arial"/>
              </a:rPr>
              <a:t>it </a:t>
            </a:r>
            <a:r>
              <a:rPr dirty="0" sz="1100" b="1" i="1">
                <a:latin typeface="Arial"/>
                <a:cs typeface="Arial"/>
              </a:rPr>
              <a:t>is; engineers </a:t>
            </a:r>
            <a:r>
              <a:rPr dirty="0" sz="1100" spc="-5" b="1" i="1">
                <a:solidFill>
                  <a:srgbClr val="0000FF"/>
                </a:solidFill>
                <a:latin typeface="Arial"/>
                <a:cs typeface="Arial"/>
              </a:rPr>
              <a:t>create </a:t>
            </a:r>
            <a:r>
              <a:rPr dirty="0" sz="1100" b="1" i="1">
                <a:latin typeface="Arial"/>
                <a:cs typeface="Arial"/>
              </a:rPr>
              <a:t>the world that has  </a:t>
            </a:r>
            <a:r>
              <a:rPr dirty="0" sz="1100" b="1" i="1">
                <a:latin typeface="Arial"/>
                <a:cs typeface="Arial"/>
              </a:rPr>
              <a:t>never</a:t>
            </a:r>
            <a:r>
              <a:rPr dirty="0" sz="1100" spc="-11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been.</a:t>
            </a:r>
            <a:endParaRPr sz="1100">
              <a:latin typeface="Arial"/>
              <a:cs typeface="Arial"/>
            </a:endParaRPr>
          </a:p>
          <a:p>
            <a:pPr algn="r" marR="54610">
              <a:lnSpc>
                <a:spcPct val="100000"/>
              </a:lnSpc>
              <a:spcBef>
                <a:spcPts val="20"/>
              </a:spcBef>
            </a:pPr>
            <a:r>
              <a:rPr dirty="0" sz="950" spc="-5" i="1">
                <a:latin typeface="Arial"/>
                <a:cs typeface="Arial"/>
              </a:rPr>
              <a:t>Theodore </a:t>
            </a:r>
            <a:r>
              <a:rPr dirty="0" sz="950" i="1">
                <a:latin typeface="Arial"/>
                <a:cs typeface="Arial"/>
              </a:rPr>
              <a:t>von</a:t>
            </a:r>
            <a:r>
              <a:rPr dirty="0" sz="950" spc="5" i="1">
                <a:latin typeface="Arial"/>
                <a:cs typeface="Arial"/>
              </a:rPr>
              <a:t> </a:t>
            </a:r>
            <a:r>
              <a:rPr dirty="0" sz="950" spc="-5" i="1">
                <a:latin typeface="Arial"/>
                <a:cs typeface="Arial"/>
              </a:rPr>
              <a:t>Kármán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Engineering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985"/>
              </a:spcBef>
            </a:pPr>
            <a:r>
              <a:rPr dirty="0" sz="1250" spc="-10" b="1">
                <a:solidFill>
                  <a:srgbClr val="FF0000"/>
                </a:solidFill>
                <a:latin typeface="Arial"/>
                <a:cs typeface="Arial"/>
              </a:rPr>
              <a:t>ENGINEERING:</a:t>
            </a:r>
            <a:endParaRPr sz="1250">
              <a:latin typeface="Arial"/>
              <a:cs typeface="Arial"/>
            </a:endParaRPr>
          </a:p>
          <a:p>
            <a:pPr marL="573405">
              <a:lnSpc>
                <a:spcPct val="100000"/>
              </a:lnSpc>
              <a:spcBef>
                <a:spcPts val="555"/>
              </a:spcBef>
            </a:pPr>
            <a:r>
              <a:rPr dirty="0" sz="1100" b="1">
                <a:latin typeface="Arial"/>
                <a:cs typeface="Arial"/>
              </a:rPr>
              <a:t>“The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creative application </a:t>
            </a:r>
            <a:r>
              <a:rPr dirty="0" sz="1100" b="1">
                <a:latin typeface="Arial"/>
                <a:cs typeface="Arial"/>
              </a:rPr>
              <a:t>of scientific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principles</a:t>
            </a:r>
            <a:endParaRPr sz="1100">
              <a:latin typeface="Arial"/>
              <a:cs typeface="Arial"/>
            </a:endParaRPr>
          </a:p>
          <a:p>
            <a:pPr marL="1597660" marR="685800" indent="-788670">
              <a:lnSpc>
                <a:spcPct val="100000"/>
              </a:lnSpc>
              <a:spcBef>
                <a:spcPts val="5"/>
              </a:spcBef>
            </a:pP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design or develop </a:t>
            </a:r>
            <a:r>
              <a:rPr dirty="0" sz="1100" spc="-5" b="1">
                <a:latin typeface="Arial"/>
                <a:cs typeface="Arial"/>
              </a:rPr>
              <a:t>structures, </a:t>
            </a:r>
            <a:r>
              <a:rPr dirty="0" sz="1100" b="1">
                <a:latin typeface="Arial"/>
                <a:cs typeface="Arial"/>
              </a:rPr>
              <a:t>machines, apparatus, or manufacturing  </a:t>
            </a:r>
            <a:r>
              <a:rPr dirty="0" sz="1100" b="1">
                <a:latin typeface="Arial"/>
                <a:cs typeface="Arial"/>
              </a:rPr>
              <a:t>processes, or </a:t>
            </a:r>
            <a:r>
              <a:rPr dirty="0" sz="1100" spc="5" b="1">
                <a:latin typeface="Arial"/>
                <a:cs typeface="Arial"/>
              </a:rPr>
              <a:t>works utilizing </a:t>
            </a:r>
            <a:r>
              <a:rPr dirty="0" sz="1100" b="1">
                <a:latin typeface="Arial"/>
                <a:cs typeface="Arial"/>
              </a:rPr>
              <a:t>them </a:t>
            </a:r>
            <a:r>
              <a:rPr dirty="0" sz="1100" spc="5" b="1">
                <a:latin typeface="Arial"/>
                <a:cs typeface="Arial"/>
              </a:rPr>
              <a:t>singly </a:t>
            </a:r>
            <a:r>
              <a:rPr dirty="0" sz="1100" b="1">
                <a:latin typeface="Arial"/>
                <a:cs typeface="Arial"/>
              </a:rPr>
              <a:t>or </a:t>
            </a:r>
            <a:r>
              <a:rPr dirty="0" sz="1100" spc="5" b="1">
                <a:latin typeface="Arial"/>
                <a:cs typeface="Arial"/>
              </a:rPr>
              <a:t>in</a:t>
            </a:r>
            <a:r>
              <a:rPr dirty="0" sz="1100" spc="-1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combination;</a:t>
            </a:r>
            <a:endParaRPr sz="1100">
              <a:latin typeface="Arial"/>
              <a:cs typeface="Arial"/>
            </a:endParaRPr>
          </a:p>
          <a:p>
            <a:pPr marL="573405" marR="89789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or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construct or operate </a:t>
            </a:r>
            <a:r>
              <a:rPr dirty="0" sz="1100" b="1">
                <a:latin typeface="Arial"/>
                <a:cs typeface="Arial"/>
              </a:rPr>
              <a:t>the same </a:t>
            </a:r>
            <a:r>
              <a:rPr dirty="0" sz="1100" spc="5" b="1">
                <a:latin typeface="Arial"/>
                <a:cs typeface="Arial"/>
              </a:rPr>
              <a:t>with </a:t>
            </a:r>
            <a:r>
              <a:rPr dirty="0" sz="1100" b="1">
                <a:latin typeface="Arial"/>
                <a:cs typeface="Arial"/>
              </a:rPr>
              <a:t>full cognizance of their design;  </a:t>
            </a:r>
            <a:r>
              <a:rPr dirty="0" sz="1100" b="1">
                <a:latin typeface="Arial"/>
                <a:cs typeface="Arial"/>
              </a:rPr>
              <a:t>or 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forecast </a:t>
            </a:r>
            <a:r>
              <a:rPr dirty="0" sz="1100" b="1">
                <a:latin typeface="Arial"/>
                <a:cs typeface="Arial"/>
              </a:rPr>
              <a:t>their behavior under specific operating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conditions;</a:t>
            </a:r>
            <a:endParaRPr sz="1100">
              <a:latin typeface="Arial"/>
              <a:cs typeface="Arial"/>
            </a:endParaRPr>
          </a:p>
          <a:p>
            <a:pPr marL="573405" marR="534035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all as respects an intended function, economics of operation and </a:t>
            </a:r>
            <a:r>
              <a:rPr dirty="0" sz="1100" spc="-5" b="1">
                <a:latin typeface="Arial"/>
                <a:cs typeface="Arial"/>
              </a:rPr>
              <a:t>safety to </a:t>
            </a:r>
            <a:r>
              <a:rPr dirty="0" sz="1100" b="1">
                <a:latin typeface="Arial"/>
                <a:cs typeface="Arial"/>
              </a:rPr>
              <a:t>life 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8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property.”</a:t>
            </a:r>
            <a:endParaRPr sz="1100">
              <a:latin typeface="Arial"/>
              <a:cs typeface="Arial"/>
            </a:endParaRPr>
          </a:p>
          <a:p>
            <a:pPr marL="2665730">
              <a:lnSpc>
                <a:spcPct val="100000"/>
              </a:lnSpc>
              <a:spcBef>
                <a:spcPts val="815"/>
              </a:spcBef>
            </a:pPr>
            <a:r>
              <a:rPr dirty="0" sz="950" i="1">
                <a:latin typeface="Arial"/>
                <a:cs typeface="Arial"/>
              </a:rPr>
              <a:t>American Engineers' Council for Professional</a:t>
            </a:r>
            <a:r>
              <a:rPr dirty="0" sz="950" spc="100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Development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670560" marR="1124585">
              <a:lnSpc>
                <a:spcPct val="150500"/>
              </a:lnSpc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Science </a:t>
            </a:r>
            <a:r>
              <a:rPr dirty="0" sz="1100" spc="5" b="1">
                <a:latin typeface="Arial"/>
                <a:cs typeface="Arial"/>
              </a:rPr>
              <a:t>aims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understand the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"why"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"how" </a:t>
            </a:r>
            <a:r>
              <a:rPr dirty="0" sz="1100" b="1">
                <a:latin typeface="Arial"/>
                <a:cs typeface="Arial"/>
              </a:rPr>
              <a:t>of nature.  </a:t>
            </a:r>
            <a:r>
              <a:rPr dirty="0" sz="1100" spc="5" b="1">
                <a:solidFill>
                  <a:srgbClr val="FF0000"/>
                </a:solidFill>
                <a:latin typeface="Arial"/>
                <a:cs typeface="Arial"/>
              </a:rPr>
              <a:t>Engineering </a:t>
            </a:r>
            <a:r>
              <a:rPr dirty="0" sz="1100" b="1">
                <a:latin typeface="Arial"/>
                <a:cs typeface="Arial"/>
              </a:rPr>
              <a:t>seeks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shape </a:t>
            </a:r>
            <a:r>
              <a:rPr dirty="0" sz="1100" b="1">
                <a:latin typeface="Arial"/>
                <a:cs typeface="Arial"/>
              </a:rPr>
              <a:t>the natural </a:t>
            </a:r>
            <a:r>
              <a:rPr dirty="0" sz="1100" spc="5" b="1">
                <a:latin typeface="Arial"/>
                <a:cs typeface="Arial"/>
              </a:rPr>
              <a:t>world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meet </a:t>
            </a:r>
            <a:r>
              <a:rPr dirty="0" sz="1100" spc="5" b="1">
                <a:latin typeface="Arial"/>
                <a:cs typeface="Arial"/>
              </a:rPr>
              <a:t>human</a:t>
            </a:r>
            <a:r>
              <a:rPr dirty="0" sz="1100" spc="-1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needs 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9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wants.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4038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3251" y="664519"/>
            <a:ext cx="12065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nn</a:t>
            </a:r>
            <a:r>
              <a:rPr dirty="0" sz="1650" spc="-45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v</a:t>
            </a:r>
            <a:r>
              <a:rPr dirty="0" sz="1650" spc="-3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n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9735" y="1285270"/>
            <a:ext cx="5457825" cy="1917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961390">
              <a:lnSpc>
                <a:spcPct val="100000"/>
              </a:lnSpc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introduction of something 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new</a:t>
            </a:r>
            <a:r>
              <a:rPr dirty="0" sz="1100" spc="-5" b="1">
                <a:latin typeface="Arial"/>
                <a:cs typeface="Arial"/>
              </a:rPr>
              <a:t>,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new </a:t>
            </a:r>
            <a:r>
              <a:rPr dirty="0" sz="1100" spc="5" b="1">
                <a:latin typeface="Arial"/>
                <a:cs typeface="Arial"/>
              </a:rPr>
              <a:t>way </a:t>
            </a:r>
            <a:r>
              <a:rPr dirty="0" sz="1100" b="1">
                <a:latin typeface="Arial"/>
                <a:cs typeface="Arial"/>
              </a:rPr>
              <a:t>of </a:t>
            </a:r>
            <a:r>
              <a:rPr dirty="0" sz="1100" spc="5" b="1">
                <a:latin typeface="Arial"/>
                <a:cs typeface="Arial"/>
              </a:rPr>
              <a:t>doing </a:t>
            </a:r>
            <a:r>
              <a:rPr dirty="0" sz="1100" b="1">
                <a:latin typeface="Arial"/>
                <a:cs typeface="Arial"/>
              </a:rPr>
              <a:t>something,  </a:t>
            </a:r>
            <a:r>
              <a:rPr dirty="0" sz="1100" b="1">
                <a:latin typeface="Arial"/>
                <a:cs typeface="Arial"/>
              </a:rPr>
              <a:t>the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successful exploitation </a:t>
            </a:r>
            <a:r>
              <a:rPr dirty="0" sz="1100" b="1">
                <a:latin typeface="Arial"/>
                <a:cs typeface="Arial"/>
              </a:rPr>
              <a:t>of new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ideas.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  <a:spcBef>
                <a:spcPts val="890"/>
              </a:spcBef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Invention </a:t>
            </a:r>
            <a:r>
              <a:rPr dirty="0" sz="1100" b="1">
                <a:latin typeface="Arial"/>
                <a:cs typeface="Arial"/>
              </a:rPr>
              <a:t>- an idea </a:t>
            </a:r>
            <a:r>
              <a:rPr dirty="0" sz="1100" spc="5" b="1">
                <a:latin typeface="Arial"/>
                <a:cs typeface="Arial"/>
              </a:rPr>
              <a:t>made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manifest</a:t>
            </a:r>
            <a:endParaRPr sz="1100">
              <a:latin typeface="Arial"/>
              <a:cs typeface="Arial"/>
            </a:endParaRPr>
          </a:p>
          <a:p>
            <a:pPr marL="1166495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... </a:t>
            </a:r>
            <a:r>
              <a:rPr dirty="0" sz="1100">
                <a:latin typeface="Arial"/>
                <a:cs typeface="Arial"/>
              </a:rPr>
              <a:t>the first occurrence of an idea for </a:t>
            </a:r>
            <a:r>
              <a:rPr dirty="0" sz="1100" spc="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new product or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5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Innovation </a:t>
            </a:r>
            <a:r>
              <a:rPr dirty="0" sz="1100" b="1">
                <a:latin typeface="Arial"/>
                <a:cs typeface="Arial"/>
              </a:rPr>
              <a:t>- ideas applied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successfully</a:t>
            </a:r>
            <a:endParaRPr sz="1100">
              <a:latin typeface="Arial"/>
              <a:cs typeface="Arial"/>
            </a:endParaRPr>
          </a:p>
          <a:p>
            <a:pPr marL="1166495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... </a:t>
            </a:r>
            <a:r>
              <a:rPr dirty="0" sz="1100">
                <a:latin typeface="Arial"/>
                <a:cs typeface="Arial"/>
              </a:rPr>
              <a:t>the first </a:t>
            </a:r>
            <a:r>
              <a:rPr dirty="0" sz="1100" spc="5">
                <a:latin typeface="Arial"/>
                <a:cs typeface="Arial"/>
              </a:rPr>
              <a:t>attempt to </a:t>
            </a:r>
            <a:r>
              <a:rPr dirty="0" sz="1100">
                <a:latin typeface="Arial"/>
                <a:cs typeface="Arial"/>
              </a:rPr>
              <a:t>carry it out into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63625" indent="-86360">
              <a:lnSpc>
                <a:spcPct val="100000"/>
              </a:lnSpc>
              <a:buFont typeface="Arial"/>
              <a:buChar char="•"/>
              <a:tabLst>
                <a:tab pos="1064260" algn="l"/>
              </a:tabLst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Incremental innovation </a:t>
            </a:r>
            <a:r>
              <a:rPr dirty="0" sz="1100" b="1">
                <a:latin typeface="Arial"/>
                <a:cs typeface="Arial"/>
              </a:rPr>
              <a:t>- </a:t>
            </a:r>
            <a:r>
              <a:rPr dirty="0" sz="1100" spc="5" b="1">
                <a:latin typeface="Arial"/>
                <a:cs typeface="Arial"/>
              </a:rPr>
              <a:t>where </a:t>
            </a:r>
            <a:r>
              <a:rPr dirty="0" sz="1100" b="1">
                <a:latin typeface="Arial"/>
                <a:cs typeface="Arial"/>
              </a:rPr>
              <a:t>something </a:t>
            </a:r>
            <a:r>
              <a:rPr dirty="0" sz="1100" spc="5" b="1">
                <a:latin typeface="Arial"/>
                <a:cs typeface="Arial"/>
              </a:rPr>
              <a:t>is </a:t>
            </a:r>
            <a:r>
              <a:rPr dirty="0" sz="1100" b="1">
                <a:latin typeface="Arial"/>
                <a:cs typeface="Arial"/>
              </a:rPr>
              <a:t>adapted or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modified.</a:t>
            </a:r>
            <a:endParaRPr sz="1100">
              <a:latin typeface="Arial"/>
              <a:cs typeface="Arial"/>
            </a:endParaRPr>
          </a:p>
          <a:p>
            <a:pPr marL="1063625" indent="-86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64260" algn="l"/>
              </a:tabLst>
            </a:pP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Radical innovation </a:t>
            </a:r>
            <a:r>
              <a:rPr dirty="0" sz="1100" b="1">
                <a:latin typeface="Arial"/>
                <a:cs typeface="Arial"/>
              </a:rPr>
              <a:t>- </a:t>
            </a:r>
            <a:r>
              <a:rPr dirty="0" sz="1100" spc="5" b="1">
                <a:latin typeface="Arial"/>
                <a:cs typeface="Arial"/>
              </a:rPr>
              <a:t>which </a:t>
            </a:r>
            <a:r>
              <a:rPr dirty="0" sz="1100" b="1">
                <a:latin typeface="Arial"/>
                <a:cs typeface="Arial"/>
              </a:rPr>
              <a:t>involves completely new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ideas.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84123" y="3498200"/>
            <a:ext cx="2851221" cy="1545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52039" y="3819100"/>
            <a:ext cx="45910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1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c</a:t>
            </a:r>
            <a:r>
              <a:rPr dirty="0" sz="950" spc="-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e</a:t>
            </a:r>
            <a:r>
              <a:rPr dirty="0" sz="950" spc="-5" b="1">
                <a:latin typeface="Arial"/>
                <a:cs typeface="Arial"/>
              </a:rPr>
              <a:t>n</a:t>
            </a:r>
            <a:r>
              <a:rPr dirty="0" sz="950" b="1">
                <a:latin typeface="Arial"/>
                <a:cs typeface="Arial"/>
              </a:rPr>
              <a:t>c</a:t>
            </a:r>
            <a:r>
              <a:rPr dirty="0" sz="950" spc="5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2963" y="4477231"/>
            <a:ext cx="70167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" b="1">
                <a:latin typeface="Arial"/>
                <a:cs typeface="Arial"/>
              </a:rPr>
              <a:t>ng</a:t>
            </a:r>
            <a:r>
              <a:rPr dirty="0" sz="950" spc="-5" b="1">
                <a:latin typeface="Arial"/>
                <a:cs typeface="Arial"/>
              </a:rPr>
              <a:t>i</a:t>
            </a:r>
            <a:r>
              <a:rPr dirty="0" sz="950" spc="-5" b="1">
                <a:latin typeface="Arial"/>
                <a:cs typeface="Arial"/>
              </a:rPr>
              <a:t>n</a:t>
            </a:r>
            <a:r>
              <a:rPr dirty="0" sz="950" b="1">
                <a:latin typeface="Arial"/>
                <a:cs typeface="Arial"/>
              </a:rPr>
              <a:t>ee</a:t>
            </a:r>
            <a:r>
              <a:rPr dirty="0" sz="950" spc="5" b="1">
                <a:latin typeface="Arial"/>
                <a:cs typeface="Arial"/>
              </a:rPr>
              <a:t>r</a:t>
            </a:r>
            <a:r>
              <a:rPr dirty="0" sz="950" spc="-5" b="1">
                <a:latin typeface="Arial"/>
                <a:cs typeface="Arial"/>
              </a:rPr>
              <a:t>i</a:t>
            </a:r>
            <a:r>
              <a:rPr dirty="0" sz="950" spc="-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1574" y="4561337"/>
            <a:ext cx="60896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-5" b="1">
                <a:latin typeface="Arial"/>
                <a:cs typeface="Arial"/>
              </a:rPr>
              <a:t>I</a:t>
            </a:r>
            <a:r>
              <a:rPr dirty="0" sz="950" spc="-5" b="1">
                <a:latin typeface="Arial"/>
                <a:cs typeface="Arial"/>
              </a:rPr>
              <a:t>nno</a:t>
            </a:r>
            <a:r>
              <a:rPr dirty="0" sz="950" spc="-20" b="1">
                <a:latin typeface="Arial"/>
                <a:cs typeface="Arial"/>
              </a:rPr>
              <a:t>v</a:t>
            </a:r>
            <a:r>
              <a:rPr dirty="0" sz="95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i</a:t>
            </a:r>
            <a:r>
              <a:rPr dirty="0" sz="950" spc="-5" b="1">
                <a:latin typeface="Arial"/>
                <a:cs typeface="Arial"/>
              </a:rPr>
              <a:t>o</a:t>
            </a:r>
            <a:r>
              <a:rPr dirty="0" sz="950" spc="5" b="1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7285" y="3930543"/>
            <a:ext cx="1316990" cy="831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 spc="5" b="1">
                <a:solidFill>
                  <a:srgbClr val="FF0000"/>
                </a:solidFill>
                <a:latin typeface="Arial"/>
                <a:cs typeface="Arial"/>
              </a:rPr>
              <a:t>DISCUSSION:</a:t>
            </a:r>
            <a:endParaRPr sz="950">
              <a:latin typeface="Arial"/>
              <a:cs typeface="Arial"/>
            </a:endParaRPr>
          </a:p>
          <a:p>
            <a:pPr marL="1905">
              <a:lnSpc>
                <a:spcPct val="100000"/>
              </a:lnSpc>
              <a:spcBef>
                <a:spcPts val="765"/>
              </a:spcBef>
            </a:pPr>
            <a:r>
              <a:rPr dirty="0" sz="950" b="1">
                <a:latin typeface="Arial"/>
                <a:cs typeface="Arial"/>
              </a:rPr>
              <a:t>Which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relationship?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000">
              <a:latin typeface="Times New Roman"/>
              <a:cs typeface="Times New Roman"/>
            </a:endParaRPr>
          </a:p>
          <a:p>
            <a:pPr marL="1905">
              <a:lnSpc>
                <a:spcPct val="101699"/>
              </a:lnSpc>
            </a:pPr>
            <a:r>
              <a:rPr dirty="0" sz="950" spc="5" b="1">
                <a:latin typeface="Arial"/>
                <a:cs typeface="Arial"/>
              </a:rPr>
              <a:t>Do </a:t>
            </a:r>
            <a:r>
              <a:rPr dirty="0" sz="950" b="1">
                <a:latin typeface="Arial"/>
                <a:cs typeface="Arial"/>
              </a:rPr>
              <a:t>all </a:t>
            </a:r>
            <a:r>
              <a:rPr dirty="0" sz="950" spc="-5" b="1">
                <a:latin typeface="Arial"/>
                <a:cs typeface="Arial"/>
              </a:rPr>
              <a:t>scientists invent  </a:t>
            </a:r>
            <a:r>
              <a:rPr dirty="0" sz="950" spc="-5" b="1">
                <a:latin typeface="Arial"/>
                <a:cs typeface="Arial"/>
              </a:rPr>
              <a:t>something?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5726" y="3899804"/>
            <a:ext cx="342900" cy="389255"/>
          </a:xfrm>
          <a:custGeom>
            <a:avLst/>
            <a:gdLst/>
            <a:ahLst/>
            <a:cxnLst/>
            <a:rect l="l" t="t" r="r" b="b"/>
            <a:pathLst>
              <a:path w="342900" h="389254">
                <a:moveTo>
                  <a:pt x="172413" y="0"/>
                </a:moveTo>
                <a:lnTo>
                  <a:pt x="0" y="388985"/>
                </a:lnTo>
                <a:lnTo>
                  <a:pt x="342732" y="388985"/>
                </a:lnTo>
                <a:lnTo>
                  <a:pt x="1724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3619" y="3897701"/>
            <a:ext cx="349250" cy="393700"/>
          </a:xfrm>
          <a:custGeom>
            <a:avLst/>
            <a:gdLst/>
            <a:ahLst/>
            <a:cxnLst/>
            <a:rect l="l" t="t" r="r" b="b"/>
            <a:pathLst>
              <a:path w="349250" h="393700">
                <a:moveTo>
                  <a:pt x="176628" y="0"/>
                </a:moveTo>
                <a:lnTo>
                  <a:pt x="172425" y="0"/>
                </a:lnTo>
                <a:lnTo>
                  <a:pt x="170316" y="2103"/>
                </a:lnTo>
                <a:lnTo>
                  <a:pt x="0" y="388985"/>
                </a:lnTo>
                <a:lnTo>
                  <a:pt x="0" y="393191"/>
                </a:lnTo>
                <a:lnTo>
                  <a:pt x="346947" y="393191"/>
                </a:lnTo>
                <a:lnTo>
                  <a:pt x="346947" y="391088"/>
                </a:lnTo>
                <a:lnTo>
                  <a:pt x="6309" y="391088"/>
                </a:lnTo>
                <a:lnTo>
                  <a:pt x="2106" y="386882"/>
                </a:lnTo>
                <a:lnTo>
                  <a:pt x="8161" y="386882"/>
                </a:lnTo>
                <a:lnTo>
                  <a:pt x="173491" y="11331"/>
                </a:lnTo>
                <a:lnTo>
                  <a:pt x="170316" y="4206"/>
                </a:lnTo>
                <a:lnTo>
                  <a:pt x="177554" y="4206"/>
                </a:lnTo>
                <a:lnTo>
                  <a:pt x="176628" y="2103"/>
                </a:lnTo>
                <a:lnTo>
                  <a:pt x="176628" y="0"/>
                </a:lnTo>
                <a:close/>
              </a:path>
              <a:path w="349250" h="393700">
                <a:moveTo>
                  <a:pt x="8161" y="386882"/>
                </a:moveTo>
                <a:lnTo>
                  <a:pt x="2106" y="386882"/>
                </a:lnTo>
                <a:lnTo>
                  <a:pt x="6309" y="391088"/>
                </a:lnTo>
                <a:lnTo>
                  <a:pt x="8161" y="386882"/>
                </a:lnTo>
                <a:close/>
              </a:path>
              <a:path w="349250" h="393700">
                <a:moveTo>
                  <a:pt x="340857" y="386882"/>
                </a:moveTo>
                <a:lnTo>
                  <a:pt x="8161" y="386882"/>
                </a:lnTo>
                <a:lnTo>
                  <a:pt x="6309" y="391088"/>
                </a:lnTo>
                <a:lnTo>
                  <a:pt x="342732" y="391088"/>
                </a:lnTo>
                <a:lnTo>
                  <a:pt x="340857" y="386882"/>
                </a:lnTo>
                <a:close/>
              </a:path>
              <a:path w="349250" h="393700">
                <a:moveTo>
                  <a:pt x="177554" y="4206"/>
                </a:moveTo>
                <a:lnTo>
                  <a:pt x="176628" y="4206"/>
                </a:lnTo>
                <a:lnTo>
                  <a:pt x="173491" y="11331"/>
                </a:lnTo>
                <a:lnTo>
                  <a:pt x="342732" y="391088"/>
                </a:lnTo>
                <a:lnTo>
                  <a:pt x="344838" y="386882"/>
                </a:lnTo>
                <a:lnTo>
                  <a:pt x="346021" y="386882"/>
                </a:lnTo>
                <a:lnTo>
                  <a:pt x="177554" y="4206"/>
                </a:lnTo>
                <a:close/>
              </a:path>
              <a:path w="349250" h="393700">
                <a:moveTo>
                  <a:pt x="346021" y="386882"/>
                </a:moveTo>
                <a:lnTo>
                  <a:pt x="344838" y="386882"/>
                </a:lnTo>
                <a:lnTo>
                  <a:pt x="342732" y="391088"/>
                </a:lnTo>
                <a:lnTo>
                  <a:pt x="349041" y="391088"/>
                </a:lnTo>
                <a:lnTo>
                  <a:pt x="349041" y="388985"/>
                </a:lnTo>
                <a:lnTo>
                  <a:pt x="346947" y="388985"/>
                </a:lnTo>
                <a:lnTo>
                  <a:pt x="346021" y="386882"/>
                </a:lnTo>
                <a:close/>
              </a:path>
              <a:path w="349250" h="393700">
                <a:moveTo>
                  <a:pt x="176628" y="4206"/>
                </a:moveTo>
                <a:lnTo>
                  <a:pt x="170316" y="4206"/>
                </a:lnTo>
                <a:lnTo>
                  <a:pt x="173491" y="11331"/>
                </a:lnTo>
                <a:lnTo>
                  <a:pt x="176628" y="42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44305" y="6773245"/>
            <a:ext cx="4173763" cy="2912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44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Science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vs.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technology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? One</a:t>
            </a:r>
            <a:r>
              <a:rPr dirty="0" sz="1650" spc="-13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view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algn="r" marR="265430">
              <a:lnSpc>
                <a:spcPct val="100000"/>
              </a:lnSpc>
            </a:pPr>
            <a:r>
              <a:rPr dirty="0" sz="950">
                <a:latin typeface="Arial"/>
                <a:cs typeface="Arial"/>
              </a:rPr>
              <a:t>[Dodig-Crnkovic,</a:t>
            </a:r>
            <a:r>
              <a:rPr dirty="0" sz="950" spc="-4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2002]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51335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1278844"/>
            <a:ext cx="5618480" cy="377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 marR="368300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empirical</a:t>
            </a:r>
            <a:r>
              <a:rPr dirty="0" sz="1250" spc="-5">
                <a:latin typeface="Arial"/>
                <a:cs typeface="Arial"/>
              </a:rPr>
              <a:t>. Science </a:t>
            </a:r>
            <a:r>
              <a:rPr dirty="0" sz="1250">
                <a:latin typeface="Arial"/>
                <a:cs typeface="Arial"/>
              </a:rPr>
              <a:t>relies </a:t>
            </a:r>
            <a:r>
              <a:rPr dirty="0" sz="1250" spc="-5">
                <a:latin typeface="Arial"/>
                <a:cs typeface="Arial"/>
              </a:rPr>
              <a:t>on experience more than </a:t>
            </a:r>
            <a:r>
              <a:rPr dirty="0" sz="1250" spc="-15">
                <a:latin typeface="Arial"/>
                <a:cs typeface="Arial"/>
              </a:rPr>
              <a:t>authority,  </a:t>
            </a:r>
            <a:r>
              <a:rPr dirty="0" sz="1250" spc="-5">
                <a:latin typeface="Arial"/>
                <a:cs typeface="Arial"/>
              </a:rPr>
              <a:t>common </a:t>
            </a:r>
            <a:r>
              <a:rPr dirty="0" sz="1250">
                <a:latin typeface="Arial"/>
                <a:cs typeface="Arial"/>
              </a:rPr>
              <a:t>sense, </a:t>
            </a:r>
            <a:r>
              <a:rPr dirty="0" sz="1250" spc="-5">
                <a:latin typeface="Arial"/>
                <a:cs typeface="Arial"/>
              </a:rPr>
              <a:t>or</a:t>
            </a:r>
            <a:r>
              <a:rPr dirty="0" sz="1250" spc="-16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logic.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0000FF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54610" marR="332740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objective</a:t>
            </a:r>
            <a:r>
              <a:rPr dirty="0" sz="1250" spc="-5">
                <a:latin typeface="Arial"/>
                <a:cs typeface="Arial"/>
              </a:rPr>
              <a:t>. Objectivity means that same </a:t>
            </a:r>
            <a:r>
              <a:rPr dirty="0" sz="1250">
                <a:latin typeface="Arial"/>
                <a:cs typeface="Arial"/>
              </a:rPr>
              <a:t>conclusion should </a:t>
            </a:r>
            <a:r>
              <a:rPr dirty="0" sz="1250" spc="-5">
                <a:latin typeface="Arial"/>
                <a:cs typeface="Arial"/>
              </a:rPr>
              <a:t>be  </a:t>
            </a:r>
            <a:r>
              <a:rPr dirty="0" sz="1250" spc="-5">
                <a:latin typeface="Arial"/>
                <a:cs typeface="Arial"/>
              </a:rPr>
              <a:t>arrived </a:t>
            </a:r>
            <a:r>
              <a:rPr dirty="0" sz="1250">
                <a:latin typeface="Arial"/>
                <a:cs typeface="Arial"/>
              </a:rPr>
              <a:t>if </a:t>
            </a:r>
            <a:r>
              <a:rPr dirty="0" sz="1250" spc="-5">
                <a:latin typeface="Arial"/>
                <a:cs typeface="Arial"/>
              </a:rPr>
              <a:t>same observation is</a:t>
            </a:r>
            <a:r>
              <a:rPr dirty="0" sz="1250" spc="-10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made.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0000FF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54610" marR="259715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self-correcting</a:t>
            </a:r>
            <a:r>
              <a:rPr dirty="0" sz="1250" spc="-5">
                <a:latin typeface="Arial"/>
                <a:cs typeface="Arial"/>
              </a:rPr>
              <a:t>. Because </a:t>
            </a:r>
            <a:r>
              <a:rPr dirty="0" sz="1250">
                <a:latin typeface="Arial"/>
                <a:cs typeface="Arial"/>
              </a:rPr>
              <a:t>science </a:t>
            </a:r>
            <a:r>
              <a:rPr dirty="0" sz="1250" spc="-5">
                <a:latin typeface="Arial"/>
                <a:cs typeface="Arial"/>
              </a:rPr>
              <a:t>is </a:t>
            </a:r>
            <a:r>
              <a:rPr dirty="0" sz="1250">
                <a:latin typeface="Arial"/>
                <a:cs typeface="Arial"/>
              </a:rPr>
              <a:t>empirical, </a:t>
            </a:r>
            <a:r>
              <a:rPr dirty="0" sz="1250" spc="-5">
                <a:latin typeface="Arial"/>
                <a:cs typeface="Arial"/>
              </a:rPr>
              <a:t>new evidences  </a:t>
            </a:r>
            <a:r>
              <a:rPr dirty="0" sz="1250" spc="-5">
                <a:latin typeface="Arial"/>
                <a:cs typeface="Arial"/>
              </a:rPr>
              <a:t>may contradict the old</a:t>
            </a:r>
            <a:r>
              <a:rPr dirty="0" sz="1250" spc="-10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ones.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0000FF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54610" marR="86995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progressive</a:t>
            </a:r>
            <a:r>
              <a:rPr dirty="0" sz="1250" spc="-5">
                <a:latin typeface="Arial"/>
                <a:cs typeface="Arial"/>
              </a:rPr>
              <a:t>. Because </a:t>
            </a:r>
            <a:r>
              <a:rPr dirty="0" sz="1250">
                <a:latin typeface="Arial"/>
                <a:cs typeface="Arial"/>
              </a:rPr>
              <a:t>science </a:t>
            </a:r>
            <a:r>
              <a:rPr dirty="0" sz="1250" spc="-5">
                <a:latin typeface="Arial"/>
                <a:cs typeface="Arial"/>
              </a:rPr>
              <a:t>is </a:t>
            </a:r>
            <a:r>
              <a:rPr dirty="0" sz="1250">
                <a:latin typeface="Arial"/>
                <a:cs typeface="Arial"/>
              </a:rPr>
              <a:t>empirical </a:t>
            </a:r>
            <a:r>
              <a:rPr dirty="0" sz="1250" spc="-5">
                <a:latin typeface="Arial"/>
                <a:cs typeface="Arial"/>
              </a:rPr>
              <a:t>and self-correcting,</a:t>
            </a:r>
            <a:r>
              <a:rPr dirty="0" sz="1250" spc="-21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it  </a:t>
            </a:r>
            <a:r>
              <a:rPr dirty="0" sz="1250" spc="-5">
                <a:latin typeface="Arial"/>
                <a:cs typeface="Arial"/>
              </a:rPr>
              <a:t>is also</a:t>
            </a:r>
            <a:r>
              <a:rPr dirty="0" sz="1250" spc="-8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progressive.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0000FF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54610" marR="290195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tentative</a:t>
            </a:r>
            <a:r>
              <a:rPr dirty="0" sz="1250" spc="-5">
                <a:latin typeface="Arial"/>
                <a:cs typeface="Arial"/>
              </a:rPr>
              <a:t>. Science never </a:t>
            </a:r>
            <a:r>
              <a:rPr dirty="0" sz="1250">
                <a:latin typeface="Arial"/>
                <a:cs typeface="Arial"/>
              </a:rPr>
              <a:t>claims </a:t>
            </a:r>
            <a:r>
              <a:rPr dirty="0" sz="1250" spc="-5">
                <a:latin typeface="Arial"/>
                <a:cs typeface="Arial"/>
              </a:rPr>
              <a:t>to have the </a:t>
            </a:r>
            <a:r>
              <a:rPr dirty="0" sz="1250" spc="-10">
                <a:latin typeface="Arial"/>
                <a:cs typeface="Arial"/>
              </a:rPr>
              <a:t>whole </a:t>
            </a:r>
            <a:r>
              <a:rPr dirty="0" sz="1250" spc="-5">
                <a:latin typeface="Arial"/>
                <a:cs typeface="Arial"/>
              </a:rPr>
              <a:t>truth. </a:t>
            </a:r>
            <a:r>
              <a:rPr dirty="0" sz="1250" spc="-10">
                <a:latin typeface="Arial"/>
                <a:cs typeface="Arial"/>
              </a:rPr>
              <a:t>New  </a:t>
            </a:r>
            <a:r>
              <a:rPr dirty="0" sz="1250" spc="-5">
                <a:latin typeface="Arial"/>
                <a:cs typeface="Arial"/>
              </a:rPr>
              <a:t>information may make current knowledge</a:t>
            </a:r>
            <a:r>
              <a:rPr dirty="0" sz="1250" spc="-1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obsolete.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0000FF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54610" marR="332740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parsimonious</a:t>
            </a:r>
            <a:r>
              <a:rPr dirty="0" sz="1250" spc="-5">
                <a:latin typeface="Arial"/>
                <a:cs typeface="Arial"/>
              </a:rPr>
              <a:t>. Use the </a:t>
            </a:r>
            <a:r>
              <a:rPr dirty="0" sz="1250">
                <a:latin typeface="Arial"/>
                <a:cs typeface="Arial"/>
              </a:rPr>
              <a:t>simplest </a:t>
            </a:r>
            <a:r>
              <a:rPr dirty="0" sz="1250" spc="-5">
                <a:latin typeface="Arial"/>
                <a:cs typeface="Arial"/>
              </a:rPr>
              <a:t>explanation to </a:t>
            </a:r>
            <a:r>
              <a:rPr dirty="0" sz="1250">
                <a:latin typeface="Arial"/>
                <a:cs typeface="Arial"/>
              </a:rPr>
              <a:t>account </a:t>
            </a:r>
            <a:r>
              <a:rPr dirty="0" sz="1250" spc="-5">
                <a:latin typeface="Arial"/>
                <a:cs typeface="Arial"/>
              </a:rPr>
              <a:t>for a  </a:t>
            </a:r>
            <a:r>
              <a:rPr dirty="0" sz="1250" spc="-5">
                <a:latin typeface="Arial"/>
                <a:cs typeface="Arial"/>
              </a:rPr>
              <a:t>phenomenon.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0000FF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151130" indent="-96520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Science is concerned </a:t>
            </a:r>
            <a:r>
              <a:rPr dirty="0" sz="1250" b="1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dirty="0" sz="1250" spc="-15" b="1">
                <a:solidFill>
                  <a:srgbClr val="0000FF"/>
                </a:solidFill>
                <a:latin typeface="Arial"/>
                <a:cs typeface="Arial"/>
              </a:rPr>
              <a:t>theory</a:t>
            </a:r>
            <a:r>
              <a:rPr dirty="0" sz="1250" spc="-15">
                <a:latin typeface="Arial"/>
                <a:cs typeface="Arial"/>
              </a:rPr>
              <a:t>.  </a:t>
            </a:r>
            <a:r>
              <a:rPr dirty="0" sz="1250" spc="-5">
                <a:latin typeface="Arial"/>
                <a:cs typeface="Arial"/>
              </a:rPr>
              <a:t>Develop theory of how something</a:t>
            </a:r>
            <a:r>
              <a:rPr dirty="0" sz="1250" spc="-7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works.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6012" y="660316"/>
            <a:ext cx="36068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Science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– some</a:t>
            </a:r>
            <a:r>
              <a:rPr dirty="0" sz="1650" spc="-10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characteristics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4038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7445">
              <a:lnSpc>
                <a:spcPct val="100000"/>
              </a:lnSpc>
              <a:spcBef>
                <a:spcPts val="930"/>
              </a:spcBef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Evolution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</a:t>
            </a:r>
            <a:r>
              <a:rPr dirty="0" sz="1650" spc="4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science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372870" marR="1517015">
              <a:lnSpc>
                <a:spcPct val="100000"/>
              </a:lnSpc>
              <a:spcBef>
                <a:spcPts val="1410"/>
              </a:spcBef>
            </a:pPr>
            <a:r>
              <a:rPr dirty="0" sz="1250" spc="-5" b="1" i="1">
                <a:latin typeface="Arial"/>
                <a:cs typeface="Arial"/>
              </a:rPr>
              <a:t>“Science progresses best </a:t>
            </a:r>
            <a:r>
              <a:rPr dirty="0" sz="1250" spc="-10" b="1" i="1">
                <a:latin typeface="Arial"/>
                <a:cs typeface="Arial"/>
              </a:rPr>
              <a:t>when</a:t>
            </a:r>
            <a:r>
              <a:rPr dirty="0" sz="1250" spc="-110" b="1" i="1">
                <a:latin typeface="Arial"/>
                <a:cs typeface="Arial"/>
              </a:rPr>
              <a:t> </a:t>
            </a:r>
            <a:r>
              <a:rPr dirty="0" sz="1250" spc="-5" b="1" i="1">
                <a:solidFill>
                  <a:srgbClr val="0000FF"/>
                </a:solidFill>
                <a:latin typeface="Arial"/>
                <a:cs typeface="Arial"/>
              </a:rPr>
              <a:t>observations  </a:t>
            </a:r>
            <a:r>
              <a:rPr dirty="0" sz="1250" spc="-5" b="1" i="1">
                <a:latin typeface="Arial"/>
                <a:cs typeface="Arial"/>
              </a:rPr>
              <a:t>force us to alter our</a:t>
            </a:r>
            <a:r>
              <a:rPr dirty="0" sz="1250" spc="-90" b="1" i="1">
                <a:latin typeface="Arial"/>
                <a:cs typeface="Arial"/>
              </a:rPr>
              <a:t> </a:t>
            </a:r>
            <a:r>
              <a:rPr dirty="0" sz="1250" spc="-5" b="1" i="1">
                <a:latin typeface="Arial"/>
                <a:cs typeface="Arial"/>
              </a:rPr>
              <a:t>preconceptions.”</a:t>
            </a:r>
            <a:endParaRPr sz="1250">
              <a:latin typeface="Arial"/>
              <a:cs typeface="Arial"/>
            </a:endParaRPr>
          </a:p>
          <a:p>
            <a:pPr marL="4158615">
              <a:lnSpc>
                <a:spcPct val="100000"/>
              </a:lnSpc>
              <a:spcBef>
                <a:spcPts val="5"/>
              </a:spcBef>
            </a:pPr>
            <a:r>
              <a:rPr dirty="0" sz="1100" spc="-10" i="1">
                <a:latin typeface="Arial"/>
                <a:cs typeface="Arial"/>
              </a:rPr>
              <a:t>Vera</a:t>
            </a:r>
            <a:r>
              <a:rPr dirty="0" sz="1100" spc="-114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Rubin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450">
              <a:latin typeface="Times New Roman"/>
              <a:cs typeface="Times New Roman"/>
            </a:endParaRPr>
          </a:p>
          <a:p>
            <a:pPr marL="1443990" marR="1536065">
              <a:lnSpc>
                <a:spcPct val="100000"/>
              </a:lnSpc>
            </a:pPr>
            <a:r>
              <a:rPr dirty="0" sz="1250" spc="-5" b="1" i="1">
                <a:latin typeface="Arial"/>
                <a:cs typeface="Arial"/>
              </a:rPr>
              <a:t>“Science progresses </a:t>
            </a:r>
            <a:r>
              <a:rPr dirty="0" sz="1250" spc="-10" b="1" i="1">
                <a:latin typeface="Arial"/>
                <a:cs typeface="Arial"/>
              </a:rPr>
              <a:t>when </a:t>
            </a:r>
            <a:r>
              <a:rPr dirty="0" sz="1250" spc="-5" b="1" i="1">
                <a:latin typeface="Arial"/>
                <a:cs typeface="Arial"/>
              </a:rPr>
              <a:t>separated</a:t>
            </a:r>
            <a:r>
              <a:rPr dirty="0" sz="1250" spc="-120" b="1" i="1">
                <a:latin typeface="Arial"/>
                <a:cs typeface="Arial"/>
              </a:rPr>
              <a:t> </a:t>
            </a:r>
            <a:r>
              <a:rPr dirty="0" sz="1250" spc="-5" b="1" i="1">
                <a:latin typeface="Arial"/>
                <a:cs typeface="Arial"/>
              </a:rPr>
              <a:t>things  </a:t>
            </a:r>
            <a:r>
              <a:rPr dirty="0" sz="1250" spc="-5" b="1" i="1">
                <a:latin typeface="Arial"/>
                <a:cs typeface="Arial"/>
              </a:rPr>
              <a:t>are </a:t>
            </a:r>
            <a:r>
              <a:rPr dirty="0" sz="1250" spc="-5" b="1" i="1">
                <a:solidFill>
                  <a:srgbClr val="0000FF"/>
                </a:solidFill>
                <a:latin typeface="Arial"/>
                <a:cs typeface="Arial"/>
              </a:rPr>
              <a:t>brought</a:t>
            </a:r>
            <a:r>
              <a:rPr dirty="0" sz="1250" spc="-114" b="1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50" spc="-5" b="1" i="1">
                <a:solidFill>
                  <a:srgbClr val="0000FF"/>
                </a:solidFill>
                <a:latin typeface="Arial"/>
                <a:cs typeface="Arial"/>
              </a:rPr>
              <a:t>together</a:t>
            </a:r>
            <a:r>
              <a:rPr dirty="0" sz="1250" spc="-5" b="1" i="1">
                <a:latin typeface="Arial"/>
                <a:cs typeface="Arial"/>
              </a:rPr>
              <a:t>”</a:t>
            </a:r>
            <a:endParaRPr sz="1250">
              <a:latin typeface="Arial"/>
              <a:cs typeface="Arial"/>
            </a:endParaRPr>
          </a:p>
          <a:p>
            <a:pPr marL="3977640">
              <a:lnSpc>
                <a:spcPct val="100000"/>
              </a:lnSpc>
              <a:spcBef>
                <a:spcPts val="25"/>
              </a:spcBef>
            </a:pPr>
            <a:r>
              <a:rPr dirty="0" sz="950" spc="-5" i="1">
                <a:latin typeface="Arial"/>
                <a:cs typeface="Arial"/>
              </a:rPr>
              <a:t>[Berman</a:t>
            </a:r>
            <a:r>
              <a:rPr dirty="0" sz="950" spc="-40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2002]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5875" y="8976817"/>
            <a:ext cx="817933" cy="1255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47122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41" y="480880"/>
            <a:ext cx="504639" cy="5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134" y="1027582"/>
            <a:ext cx="5712930" cy="8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026" y="4925233"/>
            <a:ext cx="1201420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spc="20">
                <a:solidFill>
                  <a:srgbClr val="009999"/>
                </a:solidFill>
                <a:latin typeface="Arial"/>
                <a:cs typeface="Arial"/>
              </a:rPr>
              <a:t>©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L. M. </a:t>
            </a:r>
            <a:r>
              <a:rPr dirty="0" sz="550" spc="-5">
                <a:solidFill>
                  <a:srgbClr val="3B8C93"/>
                </a:solidFill>
                <a:latin typeface="Arial"/>
                <a:cs typeface="Arial"/>
              </a:rPr>
              <a:t>Camarinha-Matos,</a:t>
            </a:r>
            <a:r>
              <a:rPr dirty="0" sz="550" spc="-25">
                <a:solidFill>
                  <a:srgbClr val="3B8C9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3B8C93"/>
                </a:solidFill>
                <a:latin typeface="Arial"/>
                <a:cs typeface="Arial"/>
              </a:rPr>
              <a:t>2009-2012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9822" y="4910678"/>
            <a:ext cx="88900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6176" y="1373586"/>
            <a:ext cx="4907915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Traditional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view </a:t>
            </a:r>
            <a:r>
              <a:rPr dirty="0" sz="1100" b="1">
                <a:latin typeface="Arial"/>
                <a:cs typeface="Arial"/>
              </a:rPr>
              <a:t>-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linear and cumulative </a:t>
            </a:r>
            <a:r>
              <a:rPr dirty="0" sz="1100" b="1">
                <a:latin typeface="Arial"/>
                <a:cs typeface="Arial"/>
              </a:rPr>
              <a:t>(follows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direct path from past </a:t>
            </a:r>
            <a:r>
              <a:rPr dirty="0" sz="1100" spc="-5" b="1">
                <a:latin typeface="Arial"/>
                <a:cs typeface="Arial"/>
              </a:rPr>
              <a:t>to  </a:t>
            </a:r>
            <a:r>
              <a:rPr dirty="0" sz="1100" b="1">
                <a:latin typeface="Arial"/>
                <a:cs typeface="Arial"/>
              </a:rPr>
              <a:t>present, </a:t>
            </a:r>
            <a:r>
              <a:rPr dirty="0" sz="1100" spc="5" b="1">
                <a:latin typeface="Arial"/>
                <a:cs typeface="Arial"/>
              </a:rPr>
              <a:t>adding </a:t>
            </a:r>
            <a:r>
              <a:rPr dirty="0" sz="1100" b="1">
                <a:latin typeface="Arial"/>
                <a:cs typeface="Arial"/>
              </a:rPr>
              <a:t>at each </a:t>
            </a:r>
            <a:r>
              <a:rPr dirty="0" sz="1100" spc="5" b="1">
                <a:latin typeface="Arial"/>
                <a:cs typeface="Arial"/>
              </a:rPr>
              <a:t>point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the achievements of earlier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generations)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4066" y="2267222"/>
            <a:ext cx="5513070" cy="228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Kuhn’s</a:t>
            </a:r>
            <a:r>
              <a:rPr dirty="0" sz="1100" spc="-1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0000FF"/>
                </a:solidFill>
                <a:latin typeface="Arial"/>
                <a:cs typeface="Arial"/>
              </a:rPr>
              <a:t>view:</a:t>
            </a:r>
            <a:endParaRPr sz="1100">
              <a:latin typeface="Arial"/>
              <a:cs typeface="Arial"/>
            </a:endParaRPr>
          </a:p>
          <a:p>
            <a:pPr marR="16954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b="1">
                <a:latin typeface="Arial"/>
                <a:cs typeface="Arial"/>
              </a:rPr>
              <a:t>Scientific development </a:t>
            </a:r>
            <a:r>
              <a:rPr dirty="0" sz="1100" spc="5" b="1">
                <a:latin typeface="Arial"/>
                <a:cs typeface="Arial"/>
              </a:rPr>
              <a:t>is not </a:t>
            </a:r>
            <a:r>
              <a:rPr dirty="0" sz="1100" b="1">
                <a:latin typeface="Arial"/>
                <a:cs typeface="Arial"/>
              </a:rPr>
              <a:t>smooth and linear; instead </a:t>
            </a:r>
            <a:r>
              <a:rPr dirty="0" sz="1100" spc="5" b="1">
                <a:latin typeface="Arial"/>
                <a:cs typeface="Arial"/>
              </a:rPr>
              <a:t>it is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episodic</a:t>
            </a:r>
            <a:r>
              <a:rPr dirty="0" sz="1100" b="1">
                <a:latin typeface="Arial"/>
                <a:cs typeface="Arial"/>
              </a:rPr>
              <a:t>—that is,  </a:t>
            </a:r>
            <a:r>
              <a:rPr dirty="0" sz="1100" b="1">
                <a:latin typeface="Arial"/>
                <a:cs typeface="Arial"/>
              </a:rPr>
              <a:t>different kinds of science occur at different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times.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spc="5" b="1">
                <a:latin typeface="Arial"/>
                <a:cs typeface="Arial"/>
              </a:rPr>
              <a:t>most </a:t>
            </a:r>
            <a:r>
              <a:rPr dirty="0" sz="1100" b="1">
                <a:latin typeface="Arial"/>
                <a:cs typeface="Arial"/>
              </a:rPr>
              <a:t>significant episodes </a:t>
            </a:r>
            <a:r>
              <a:rPr dirty="0" sz="1100" spc="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the development of </a:t>
            </a: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science are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normal  science </a:t>
            </a:r>
            <a:r>
              <a:rPr dirty="0" sz="1100" b="1">
                <a:latin typeface="Arial"/>
                <a:cs typeface="Arial"/>
              </a:rPr>
              <a:t>and </a:t>
            </a:r>
            <a:r>
              <a:rPr dirty="0" sz="1100" b="1" i="1">
                <a:solidFill>
                  <a:srgbClr val="CC0000"/>
                </a:solidFill>
                <a:latin typeface="Arial"/>
                <a:cs typeface="Arial"/>
              </a:rPr>
              <a:t>revolutionary science</a:t>
            </a:r>
            <a:r>
              <a:rPr dirty="0" sz="1100" b="1" i="1">
                <a:latin typeface="Arial"/>
                <a:cs typeface="Arial"/>
              </a:rPr>
              <a:t>. </a:t>
            </a:r>
            <a:r>
              <a:rPr dirty="0" sz="1100" spc="-5" b="1" i="1">
                <a:latin typeface="Arial"/>
                <a:cs typeface="Arial"/>
              </a:rPr>
              <a:t>It </a:t>
            </a:r>
            <a:r>
              <a:rPr dirty="0" sz="1100" spc="5" b="1" i="1">
                <a:latin typeface="Arial"/>
                <a:cs typeface="Arial"/>
              </a:rPr>
              <a:t>is </a:t>
            </a:r>
            <a:r>
              <a:rPr dirty="0" sz="1100" spc="-5" b="1" i="1">
                <a:latin typeface="Arial"/>
                <a:cs typeface="Arial"/>
              </a:rPr>
              <a:t>also cyclical </a:t>
            </a:r>
            <a:r>
              <a:rPr dirty="0" sz="1100" b="1" i="1">
                <a:latin typeface="Arial"/>
                <a:cs typeface="Arial"/>
              </a:rPr>
              <a:t>with these episodes repeating  </a:t>
            </a:r>
            <a:r>
              <a:rPr dirty="0" sz="1100" b="1">
                <a:latin typeface="Arial"/>
                <a:cs typeface="Arial"/>
              </a:rPr>
              <a:t>themselves.</a:t>
            </a:r>
            <a:endParaRPr sz="1100">
              <a:latin typeface="Arial"/>
              <a:cs typeface="Arial"/>
            </a:endParaRPr>
          </a:p>
          <a:p>
            <a:pPr marR="16192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b="1">
                <a:latin typeface="Arial"/>
                <a:cs typeface="Arial"/>
              </a:rPr>
              <a:t>Nor </a:t>
            </a:r>
            <a:r>
              <a:rPr dirty="0" sz="1100" spc="5" b="1">
                <a:latin typeface="Arial"/>
                <a:cs typeface="Arial"/>
              </a:rPr>
              <a:t>is it </a:t>
            </a:r>
            <a:r>
              <a:rPr dirty="0" sz="1100" b="1">
                <a:latin typeface="Arial"/>
                <a:cs typeface="Arial"/>
              </a:rPr>
              <a:t>cumulative, since revolutionary science </a:t>
            </a:r>
            <a:r>
              <a:rPr dirty="0" sz="1100" spc="-5" b="1">
                <a:latin typeface="Arial"/>
                <a:cs typeface="Arial"/>
              </a:rPr>
              <a:t>typically </a:t>
            </a:r>
            <a:r>
              <a:rPr dirty="0" sz="1100" b="1">
                <a:latin typeface="Arial"/>
                <a:cs typeface="Arial"/>
              </a:rPr>
              <a:t>discards </a:t>
            </a:r>
            <a:r>
              <a:rPr dirty="0" sz="1100" spc="5" b="1">
                <a:latin typeface="Arial"/>
                <a:cs typeface="Arial"/>
              </a:rPr>
              <a:t>some </a:t>
            </a:r>
            <a:r>
              <a:rPr dirty="0" sz="1100" b="1">
                <a:latin typeface="Arial"/>
                <a:cs typeface="Arial"/>
              </a:rPr>
              <a:t>of the  </a:t>
            </a:r>
            <a:r>
              <a:rPr dirty="0" sz="1100" b="1">
                <a:latin typeface="Arial"/>
                <a:cs typeface="Arial"/>
              </a:rPr>
              <a:t>achievements of earlier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scientists.</a:t>
            </a:r>
            <a:endParaRPr sz="1100">
              <a:latin typeface="Arial"/>
              <a:cs typeface="Arial"/>
            </a:endParaRPr>
          </a:p>
          <a:p>
            <a:pPr marR="44577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b="1">
                <a:latin typeface="Arial"/>
                <a:cs typeface="Arial"/>
              </a:rPr>
              <a:t>Science does </a:t>
            </a:r>
            <a:r>
              <a:rPr dirty="0" sz="1100" spc="5" b="1">
                <a:latin typeface="Arial"/>
                <a:cs typeface="Arial"/>
              </a:rPr>
              <a:t>not </a:t>
            </a:r>
            <a:r>
              <a:rPr dirty="0" sz="1100" b="1">
                <a:latin typeface="Arial"/>
                <a:cs typeface="Arial"/>
              </a:rPr>
              <a:t>itself </a:t>
            </a:r>
            <a:r>
              <a:rPr dirty="0" sz="1100" spc="5" b="1">
                <a:latin typeface="Arial"/>
                <a:cs typeface="Arial"/>
              </a:rPr>
              <a:t>aim </a:t>
            </a:r>
            <a:r>
              <a:rPr dirty="0" sz="1100" b="1">
                <a:latin typeface="Arial"/>
                <a:cs typeface="Arial"/>
              </a:rPr>
              <a:t>at </a:t>
            </a:r>
            <a:r>
              <a:rPr dirty="0" sz="1100" spc="5" b="1">
                <a:latin typeface="Arial"/>
                <a:cs typeface="Arial"/>
              </a:rPr>
              <a:t>some </a:t>
            </a:r>
            <a:r>
              <a:rPr dirty="0" sz="1100" b="1">
                <a:latin typeface="Arial"/>
                <a:cs typeface="Arial"/>
              </a:rPr>
              <a:t>grand goal such as the </a:t>
            </a:r>
            <a:r>
              <a:rPr dirty="0" sz="1100" spc="-15" b="1">
                <a:latin typeface="Arial"/>
                <a:cs typeface="Arial"/>
              </a:rPr>
              <a:t>Truth; </a:t>
            </a:r>
            <a:r>
              <a:rPr dirty="0" sz="1100" b="1">
                <a:latin typeface="Arial"/>
                <a:cs typeface="Arial"/>
              </a:rPr>
              <a:t>rather  </a:t>
            </a:r>
            <a:r>
              <a:rPr dirty="0" sz="1100" spc="5" b="1">
                <a:latin typeface="Arial"/>
                <a:cs typeface="Arial"/>
              </a:rPr>
              <a:t>individual </a:t>
            </a:r>
            <a:r>
              <a:rPr dirty="0" sz="1100" b="1">
                <a:latin typeface="Arial"/>
                <a:cs typeface="Arial"/>
              </a:rPr>
              <a:t>scientists seek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solve the </a:t>
            </a:r>
            <a:r>
              <a:rPr dirty="0" sz="1100" spc="5" b="1">
                <a:latin typeface="Arial"/>
                <a:cs typeface="Arial"/>
              </a:rPr>
              <a:t>puzzles </a:t>
            </a:r>
            <a:r>
              <a:rPr dirty="0" sz="1100" b="1">
                <a:latin typeface="Arial"/>
                <a:cs typeface="Arial"/>
              </a:rPr>
              <a:t>they happen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spc="5" b="1">
                <a:latin typeface="Arial"/>
                <a:cs typeface="Arial"/>
              </a:rPr>
              <a:t>be </a:t>
            </a:r>
            <a:r>
              <a:rPr dirty="0" sz="1100" spc="-5" b="1">
                <a:latin typeface="Arial"/>
                <a:cs typeface="Arial"/>
              </a:rPr>
              <a:t>faced</a:t>
            </a:r>
            <a:r>
              <a:rPr dirty="0" sz="1100" spc="-12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with.</a:t>
            </a:r>
            <a:endParaRPr sz="1100">
              <a:latin typeface="Arial"/>
              <a:cs typeface="Arial"/>
            </a:endParaRPr>
          </a:p>
          <a:p>
            <a:pPr marR="18288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86360" algn="l"/>
              </a:tabLst>
            </a:pPr>
            <a:r>
              <a:rPr dirty="0" sz="1100" spc="-5" b="1">
                <a:latin typeface="Arial"/>
                <a:cs typeface="Arial"/>
              </a:rPr>
              <a:t>There </a:t>
            </a:r>
            <a:r>
              <a:rPr dirty="0" sz="1100" spc="5" b="1">
                <a:latin typeface="Arial"/>
                <a:cs typeface="Arial"/>
              </a:rPr>
              <a:t>is no logic </a:t>
            </a:r>
            <a:r>
              <a:rPr dirty="0" sz="1100" b="1">
                <a:latin typeface="Arial"/>
                <a:cs typeface="Arial"/>
              </a:rPr>
              <a:t>of science or fixed scientific method. Instead scientists make  </a:t>
            </a:r>
            <a:r>
              <a:rPr dirty="0" sz="1100" b="1">
                <a:latin typeface="Arial"/>
                <a:cs typeface="Arial"/>
              </a:rPr>
              <a:t>discoveries thanks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their training </a:t>
            </a:r>
            <a:r>
              <a:rPr dirty="0" sz="1100" spc="5" b="1">
                <a:latin typeface="Arial"/>
                <a:cs typeface="Arial"/>
              </a:rPr>
              <a:t>with </a:t>
            </a:r>
            <a:r>
              <a:rPr dirty="0" sz="1100" b="1">
                <a:latin typeface="Arial"/>
                <a:cs typeface="Arial"/>
              </a:rPr>
              <a:t>exemplary solutions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past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puzzles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3251" y="664519"/>
            <a:ext cx="262064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Evolution </a:t>
            </a:r>
            <a:r>
              <a:rPr dirty="0" sz="1650" spc="5">
                <a:solidFill>
                  <a:srgbClr val="0000FF"/>
                </a:solidFill>
                <a:latin typeface="Arial Black"/>
                <a:cs typeface="Arial Black"/>
              </a:rPr>
              <a:t>of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science</a:t>
            </a:r>
            <a:r>
              <a:rPr dirty="0" sz="1650" spc="25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 spc="-5">
                <a:solidFill>
                  <a:srgbClr val="0000FF"/>
                </a:solidFill>
                <a:latin typeface="Arial Black"/>
                <a:cs typeface="Arial Black"/>
              </a:rPr>
              <a:t>...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10" y="7356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196" y="5652508"/>
            <a:ext cx="6308090" cy="4731385"/>
          </a:xfrm>
          <a:custGeom>
            <a:avLst/>
            <a:gdLst/>
            <a:ahLst/>
            <a:cxnLst/>
            <a:rect l="l" t="t" r="r" b="b"/>
            <a:pathLst>
              <a:path w="6308090" h="4731384">
                <a:moveTo>
                  <a:pt x="0" y="4730983"/>
                </a:moveTo>
                <a:lnTo>
                  <a:pt x="6307988" y="4730983"/>
                </a:lnTo>
                <a:lnTo>
                  <a:pt x="6307988" y="0"/>
                </a:lnTo>
                <a:lnTo>
                  <a:pt x="0" y="0"/>
                </a:lnTo>
                <a:lnTo>
                  <a:pt x="0" y="4730983"/>
                </a:lnTo>
                <a:close/>
              </a:path>
            </a:pathLst>
          </a:custGeom>
          <a:solidFill>
            <a:srgbClr val="FFF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8541" y="5820733"/>
            <a:ext cx="504639" cy="50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0134" y="6367404"/>
            <a:ext cx="5712930" cy="82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93839" y="7021352"/>
            <a:ext cx="82003" cy="86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93839" y="7210573"/>
            <a:ext cx="82003" cy="86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93839" y="7589073"/>
            <a:ext cx="82003" cy="8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5196" y="5652508"/>
            <a:ext cx="6308090" cy="473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 marR="412115">
              <a:lnSpc>
                <a:spcPct val="100000"/>
              </a:lnSpc>
              <a:spcBef>
                <a:spcPts val="930"/>
              </a:spcBef>
            </a:pP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Scientific </a:t>
            </a:r>
            <a:r>
              <a:rPr dirty="0" sz="1650" spc="-10">
                <a:solidFill>
                  <a:srgbClr val="0000FF"/>
                </a:solidFill>
                <a:latin typeface="Arial Black"/>
                <a:cs typeface="Arial Black"/>
              </a:rPr>
              <a:t>theory,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scientific</a:t>
            </a:r>
            <a:r>
              <a:rPr dirty="0" sz="1650" spc="-3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0000FF"/>
                </a:solidFill>
                <a:latin typeface="Arial Black"/>
                <a:cs typeface="Arial Black"/>
              </a:rPr>
              <a:t>law</a:t>
            </a:r>
            <a:endParaRPr sz="1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250">
              <a:latin typeface="Times New Roman"/>
              <a:cs typeface="Times New Roman"/>
            </a:endParaRPr>
          </a:p>
          <a:p>
            <a:pPr marL="335915">
              <a:lnSpc>
                <a:spcPct val="100000"/>
              </a:lnSpc>
            </a:pPr>
            <a:r>
              <a:rPr dirty="0" sz="1250" spc="-5" b="1">
                <a:solidFill>
                  <a:srgbClr val="0000FF"/>
                </a:solidFill>
                <a:latin typeface="Arial"/>
                <a:cs typeface="Arial"/>
              </a:rPr>
              <a:t>Theory</a:t>
            </a:r>
            <a:endParaRPr sz="1250">
              <a:latin typeface="Arial"/>
              <a:cs typeface="Arial"/>
            </a:endParaRPr>
          </a:p>
          <a:p>
            <a:pPr marL="805180">
              <a:lnSpc>
                <a:spcPts val="1495"/>
              </a:lnSpc>
              <a:spcBef>
                <a:spcPts val="650"/>
              </a:spcBef>
            </a:pPr>
            <a:r>
              <a:rPr dirty="0" sz="1250" spc="-5" b="1">
                <a:latin typeface="Arial"/>
                <a:cs typeface="Arial"/>
              </a:rPr>
              <a:t>the </a:t>
            </a:r>
            <a:r>
              <a:rPr dirty="0" sz="1250" spc="-5" b="1" i="1">
                <a:latin typeface="Arial"/>
                <a:cs typeface="Arial"/>
              </a:rPr>
              <a:t>explanation </a:t>
            </a:r>
            <a:r>
              <a:rPr dirty="0" sz="1250" spc="-5" b="1">
                <a:latin typeface="Arial"/>
                <a:cs typeface="Arial"/>
              </a:rPr>
              <a:t>or a model for a</a:t>
            </a:r>
            <a:r>
              <a:rPr dirty="0" sz="1250" spc="-11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phenomenon</a:t>
            </a:r>
            <a:endParaRPr sz="1250">
              <a:latin typeface="Arial"/>
              <a:cs typeface="Arial"/>
            </a:endParaRPr>
          </a:p>
          <a:p>
            <a:pPr marL="781685" marR="1016635" indent="22860">
              <a:lnSpc>
                <a:spcPts val="1490"/>
              </a:lnSpc>
              <a:spcBef>
                <a:spcPts val="50"/>
              </a:spcBef>
            </a:pPr>
            <a:r>
              <a:rPr dirty="0" sz="1250" spc="-5" b="1">
                <a:latin typeface="Arial"/>
                <a:cs typeface="Arial"/>
              </a:rPr>
              <a:t>a conceptual framework that </a:t>
            </a:r>
            <a:r>
              <a:rPr dirty="0" sz="1250" spc="-5" b="1" i="1">
                <a:solidFill>
                  <a:srgbClr val="214A4F"/>
                </a:solidFill>
                <a:latin typeface="Arial"/>
                <a:cs typeface="Arial"/>
              </a:rPr>
              <a:t>explains </a:t>
            </a:r>
            <a:r>
              <a:rPr dirty="0" sz="1250" spc="-5" b="1">
                <a:latin typeface="Arial"/>
                <a:cs typeface="Arial"/>
              </a:rPr>
              <a:t>existing</a:t>
            </a:r>
            <a:r>
              <a:rPr dirty="0" sz="1250" spc="-13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observations  </a:t>
            </a:r>
            <a:r>
              <a:rPr dirty="0" sz="1250" spc="-5" b="1">
                <a:latin typeface="Arial"/>
                <a:cs typeface="Arial"/>
              </a:rPr>
              <a:t>and </a:t>
            </a:r>
            <a:r>
              <a:rPr dirty="0" sz="1250" spc="-5" b="1" i="1">
                <a:solidFill>
                  <a:srgbClr val="214A4F"/>
                </a:solidFill>
                <a:latin typeface="Arial"/>
                <a:cs typeface="Arial"/>
              </a:rPr>
              <a:t>predicts </a:t>
            </a:r>
            <a:r>
              <a:rPr dirty="0" sz="1250" spc="-5" b="1">
                <a:latin typeface="Arial"/>
                <a:cs typeface="Arial"/>
              </a:rPr>
              <a:t>new</a:t>
            </a:r>
            <a:r>
              <a:rPr dirty="0" sz="1250" spc="-120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ones</a:t>
            </a:r>
            <a:endParaRPr sz="1250">
              <a:latin typeface="Arial"/>
              <a:cs typeface="Arial"/>
            </a:endParaRPr>
          </a:p>
          <a:p>
            <a:pPr marL="805180">
              <a:lnSpc>
                <a:spcPts val="1440"/>
              </a:lnSpc>
            </a:pPr>
            <a:r>
              <a:rPr dirty="0" sz="1250" spc="-5" b="1">
                <a:latin typeface="Arial"/>
                <a:cs typeface="Arial"/>
              </a:rPr>
              <a:t>a logical, time tested explanation for </a:t>
            </a:r>
            <a:r>
              <a:rPr dirty="0" sz="1250" spc="-10" b="1">
                <a:latin typeface="Arial"/>
                <a:cs typeface="Arial"/>
              </a:rPr>
              <a:t>events </a:t>
            </a:r>
            <a:r>
              <a:rPr dirty="0" sz="1250" spc="-5" b="1">
                <a:latin typeface="Arial"/>
                <a:cs typeface="Arial"/>
              </a:rPr>
              <a:t>that occur in</a:t>
            </a:r>
            <a:r>
              <a:rPr dirty="0" sz="1250" spc="-65" b="1">
                <a:latin typeface="Arial"/>
                <a:cs typeface="Arial"/>
              </a:rPr>
              <a:t> </a:t>
            </a:r>
            <a:r>
              <a:rPr dirty="0" sz="1250" spc="-5" b="1">
                <a:latin typeface="Arial"/>
                <a:cs typeface="Arial"/>
              </a:rPr>
              <a:t>nature.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00">
              <a:latin typeface="Times New Roman"/>
              <a:cs typeface="Times New Roman"/>
            </a:endParaRPr>
          </a:p>
          <a:p>
            <a:pPr marL="335915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Theories </a:t>
            </a:r>
            <a:r>
              <a:rPr dirty="0" sz="1100" spc="5" b="1">
                <a:latin typeface="Arial"/>
                <a:cs typeface="Arial"/>
              </a:rPr>
              <a:t>not only </a:t>
            </a:r>
            <a:r>
              <a:rPr dirty="0" sz="1100" b="1">
                <a:latin typeface="Arial"/>
                <a:cs typeface="Arial"/>
              </a:rPr>
              <a:t>describe </a:t>
            </a:r>
            <a:r>
              <a:rPr dirty="0" sz="1100" b="1" i="1">
                <a:latin typeface="Arial"/>
                <a:cs typeface="Arial"/>
              </a:rPr>
              <a:t>why </a:t>
            </a:r>
            <a:r>
              <a:rPr dirty="0" sz="1100" b="1">
                <a:latin typeface="Arial"/>
                <a:cs typeface="Arial"/>
              </a:rPr>
              <a:t>or </a:t>
            </a:r>
            <a:r>
              <a:rPr dirty="0" sz="1100" spc="5" b="1" i="1">
                <a:latin typeface="Arial"/>
                <a:cs typeface="Arial"/>
              </a:rPr>
              <a:t>how </a:t>
            </a:r>
            <a:r>
              <a:rPr dirty="0" sz="1100" b="1">
                <a:latin typeface="Arial"/>
                <a:cs typeface="Arial"/>
              </a:rPr>
              <a:t>the </a:t>
            </a:r>
            <a:r>
              <a:rPr dirty="0" sz="1100" spc="5" b="1">
                <a:latin typeface="Arial"/>
                <a:cs typeface="Arial"/>
              </a:rPr>
              <a:t>phenomenon </a:t>
            </a:r>
            <a:r>
              <a:rPr dirty="0" sz="1100" b="1">
                <a:latin typeface="Arial"/>
                <a:cs typeface="Arial"/>
              </a:rPr>
              <a:t>occurred </a:t>
            </a:r>
            <a:r>
              <a:rPr dirty="0" sz="1100" spc="5" b="1">
                <a:latin typeface="Arial"/>
                <a:cs typeface="Arial"/>
              </a:rPr>
              <a:t>but</a:t>
            </a:r>
            <a:r>
              <a:rPr dirty="0" sz="1100" spc="-2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also </a:t>
            </a:r>
            <a:r>
              <a:rPr dirty="0" sz="1100" spc="5" b="1" i="1">
                <a:latin typeface="Arial"/>
                <a:cs typeface="Arial"/>
              </a:rPr>
              <a:t>guide</a:t>
            </a:r>
            <a:endParaRPr sz="110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the </a:t>
            </a:r>
            <a:r>
              <a:rPr dirty="0" sz="1100" spc="5" b="1">
                <a:latin typeface="Arial"/>
                <a:cs typeface="Arial"/>
              </a:rPr>
              <a:t>way </a:t>
            </a:r>
            <a:r>
              <a:rPr dirty="0" sz="1100" b="1">
                <a:latin typeface="Arial"/>
                <a:cs typeface="Arial"/>
              </a:rPr>
              <a:t>for further</a:t>
            </a:r>
            <a:r>
              <a:rPr dirty="0" sz="1100" spc="-1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research.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335915">
              <a:lnSpc>
                <a:spcPct val="100000"/>
              </a:lnSpc>
            </a:pPr>
            <a:r>
              <a:rPr dirty="0" sz="1100" spc="5" b="1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real Scientific Theory tells </a:t>
            </a:r>
            <a:r>
              <a:rPr dirty="0" sz="1100" spc="-15" b="1">
                <a:latin typeface="Arial"/>
                <a:cs typeface="Arial"/>
              </a:rPr>
              <a:t>you </a:t>
            </a:r>
            <a:r>
              <a:rPr dirty="0" sz="1100" spc="5" b="1">
                <a:latin typeface="Arial"/>
                <a:cs typeface="Arial"/>
              </a:rPr>
              <a:t>what </a:t>
            </a:r>
            <a:r>
              <a:rPr dirty="0" sz="1100" b="1">
                <a:latin typeface="Arial"/>
                <a:cs typeface="Arial"/>
              </a:rPr>
              <a:t>observations are necessary </a:t>
            </a:r>
            <a:r>
              <a:rPr dirty="0" sz="1100" spc="-5" b="1">
                <a:latin typeface="Arial"/>
                <a:cs typeface="Arial"/>
              </a:rPr>
              <a:t>to </a:t>
            </a:r>
            <a:r>
              <a:rPr dirty="0" sz="1100" b="1">
                <a:solidFill>
                  <a:srgbClr val="CC0000"/>
                </a:solidFill>
                <a:latin typeface="Arial"/>
                <a:cs typeface="Arial"/>
              </a:rPr>
              <a:t>falsify</a:t>
            </a:r>
            <a:r>
              <a:rPr dirty="0" sz="1100" spc="-8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651510" marR="480059">
              <a:lnSpc>
                <a:spcPct val="100000"/>
              </a:lnSpc>
            </a:pPr>
            <a:r>
              <a:rPr dirty="0" sz="1100" b="1">
                <a:latin typeface="Comic Sans MS"/>
                <a:cs typeface="Comic Sans MS"/>
              </a:rPr>
              <a:t>Theories can </a:t>
            </a:r>
            <a:r>
              <a:rPr dirty="0" sz="1100" spc="-5" b="1">
                <a:latin typeface="Comic Sans MS"/>
                <a:cs typeface="Comic Sans MS"/>
              </a:rPr>
              <a:t>really </a:t>
            </a:r>
            <a:r>
              <a:rPr dirty="0" sz="1100" b="1">
                <a:latin typeface="Comic Sans MS"/>
                <a:cs typeface="Comic Sans MS"/>
              </a:rPr>
              <a:t>never </a:t>
            </a:r>
            <a:r>
              <a:rPr dirty="0" sz="1100" spc="5" b="1">
                <a:latin typeface="Comic Sans MS"/>
                <a:cs typeface="Comic Sans MS"/>
              </a:rPr>
              <a:t>be </a:t>
            </a:r>
            <a:r>
              <a:rPr dirty="0" sz="1100" spc="-5" b="1">
                <a:latin typeface="Comic Sans MS"/>
                <a:cs typeface="Comic Sans MS"/>
              </a:rPr>
              <a:t>completely </a:t>
            </a:r>
            <a:r>
              <a:rPr dirty="0" sz="1100" b="1">
                <a:latin typeface="Comic Sans MS"/>
                <a:cs typeface="Comic Sans MS"/>
              </a:rPr>
              <a:t>proven, </a:t>
            </a:r>
            <a:r>
              <a:rPr dirty="0" sz="1100" spc="-5" b="1">
                <a:latin typeface="Comic Sans MS"/>
                <a:cs typeface="Comic Sans MS"/>
              </a:rPr>
              <a:t>only </a:t>
            </a:r>
            <a:r>
              <a:rPr dirty="0" sz="1100" b="1">
                <a:latin typeface="Comic Sans MS"/>
                <a:cs typeface="Comic Sans MS"/>
              </a:rPr>
              <a:t>disproven. </a:t>
            </a:r>
            <a:r>
              <a:rPr dirty="0" sz="1100" spc="5" b="1">
                <a:latin typeface="Comic Sans MS"/>
                <a:cs typeface="Comic Sans MS"/>
              </a:rPr>
              <a:t>When </a:t>
            </a:r>
            <a:r>
              <a:rPr dirty="0" sz="1100" b="1">
                <a:latin typeface="Comic Sans MS"/>
                <a:cs typeface="Comic Sans MS"/>
              </a:rPr>
              <a:t>new  </a:t>
            </a:r>
            <a:r>
              <a:rPr dirty="0" sz="1100" spc="-5" b="1">
                <a:latin typeface="Comic Sans MS"/>
                <a:cs typeface="Comic Sans MS"/>
              </a:rPr>
              <a:t>evidence comes </a:t>
            </a:r>
            <a:r>
              <a:rPr dirty="0" sz="1100" b="1">
                <a:latin typeface="Comic Sans MS"/>
                <a:cs typeface="Comic Sans MS"/>
              </a:rPr>
              <a:t>along, </a:t>
            </a:r>
            <a:r>
              <a:rPr dirty="0" sz="1100" spc="5" b="1">
                <a:latin typeface="Comic Sans MS"/>
                <a:cs typeface="Comic Sans MS"/>
              </a:rPr>
              <a:t>we must </a:t>
            </a:r>
            <a:r>
              <a:rPr dirty="0" sz="1100" b="1">
                <a:latin typeface="Comic Sans MS"/>
                <a:cs typeface="Comic Sans MS"/>
              </a:rPr>
              <a:t>modify our theory or at times even get rid  </a:t>
            </a:r>
            <a:r>
              <a:rPr dirty="0" sz="1100" b="1">
                <a:latin typeface="Comic Sans MS"/>
                <a:cs typeface="Comic Sans MS"/>
              </a:rPr>
              <a:t>of it and start over</a:t>
            </a:r>
            <a:r>
              <a:rPr dirty="0" sz="1100" spc="-75" b="1">
                <a:latin typeface="Comic Sans MS"/>
                <a:cs typeface="Comic Sans MS"/>
              </a:rPr>
              <a:t> </a:t>
            </a:r>
            <a:r>
              <a:rPr dirty="0" sz="1100" b="1">
                <a:latin typeface="Comic Sans MS"/>
                <a:cs typeface="Comic Sans MS"/>
              </a:rPr>
              <a:t>again.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610" y="534720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39852"/>
                </a:moveTo>
                <a:lnTo>
                  <a:pt x="7503810" y="5339852"/>
                </a:lnTo>
                <a:lnTo>
                  <a:pt x="7503810" y="0"/>
                </a:lnTo>
                <a:lnTo>
                  <a:pt x="0" y="0"/>
                </a:lnTo>
                <a:lnTo>
                  <a:pt x="0" y="53398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649229" y="10252265"/>
            <a:ext cx="11430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"/>
              </a:lnSpc>
            </a:pPr>
            <a:r>
              <a:rPr dirty="0" sz="600" spc="10">
                <a:latin typeface="Arial"/>
                <a:cs typeface="Arial"/>
              </a:rPr>
              <a:t>1</a:t>
            </a:r>
            <a:r>
              <a:rPr dirty="0" sz="600" spc="15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900"/>
              </a:lnSpc>
            </a:pPr>
            <a:r>
              <a:rPr dirty="0" sz="800" spc="20">
                <a:solidFill>
                  <a:srgbClr val="009999"/>
                </a:solidFill>
              </a:rPr>
              <a:t>© </a:t>
            </a:r>
            <a:r>
              <a:rPr dirty="0" spc="-10"/>
              <a:t>L. M. </a:t>
            </a:r>
            <a:r>
              <a:rPr dirty="0" spc="-5"/>
              <a:t>Camarinha-Matos,</a:t>
            </a:r>
            <a:r>
              <a:rPr dirty="0" spc="-25"/>
              <a:t> </a:t>
            </a:r>
            <a:r>
              <a:rPr dirty="0" spc="-10"/>
              <a:t>2009-2012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</dc:creator>
  <dc:title>Microsoft PowerPoint - SRMTunit1 [Compatibility Mode]</dc:title>
  <dcterms:created xsi:type="dcterms:W3CDTF">2015-10-15T12:13:09Z</dcterms:created>
  <dcterms:modified xsi:type="dcterms:W3CDTF">2015-10-15T12:13:09Z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2012-01-09T00:00:00Z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2015-10-15T00:00:00Z</vt:filetime>
  </property>
</Properties>
</file>