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59" r:id="rId7"/>
    <p:sldId id="260" r:id="rId8"/>
    <p:sldId id="367" r:id="rId9"/>
    <p:sldId id="271" r:id="rId10"/>
    <p:sldId id="272" r:id="rId11"/>
    <p:sldId id="262" r:id="rId12"/>
    <p:sldId id="368" r:id="rId13"/>
    <p:sldId id="261" r:id="rId14"/>
    <p:sldId id="369" r:id="rId15"/>
    <p:sldId id="263" r:id="rId16"/>
    <p:sldId id="264" r:id="rId17"/>
    <p:sldId id="370" r:id="rId18"/>
    <p:sldId id="265" r:id="rId19"/>
    <p:sldId id="266" r:id="rId20"/>
    <p:sldId id="371" r:id="rId21"/>
    <p:sldId id="267" r:id="rId22"/>
    <p:sldId id="268" r:id="rId23"/>
    <p:sldId id="372" r:id="rId24"/>
    <p:sldId id="269" r:id="rId25"/>
    <p:sldId id="270" r:id="rId26"/>
    <p:sldId id="273" r:id="rId27"/>
    <p:sldId id="339" r:id="rId28"/>
    <p:sldId id="274" r:id="rId29"/>
    <p:sldId id="340" r:id="rId30"/>
    <p:sldId id="343" r:id="rId31"/>
    <p:sldId id="349" r:id="rId32"/>
    <p:sldId id="355" r:id="rId33"/>
    <p:sldId id="366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99697-B978-75FB-86F4-35A0CB6904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4610FEF-27B4-EE04-8449-E9344E19DCD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182E75-9E45-D7A8-0222-A0E2C2D47F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004039-73DC-4561-BE76-9119052968B2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4D962D-5B15-69B7-F4C9-76C0A34DB5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38BBB8-A581-2FEE-3701-5CFB3D31EC6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F9DC4-91BA-4D62-8B49-8D7B972DA6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025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152098-CC99-3172-A10F-F80148B07A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2436EEA-3F2A-9A4C-04F3-59AFF30538A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9364B7-C373-9EAA-4BE2-6929DBEEF6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36DA66-E62F-420C-9B73-9CE4972374F7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D31622-D408-310D-2185-45C67159DE7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9D6EC7-9C32-86E0-7842-E1A3F963A9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E6F17-E39D-4E5E-9BA1-60B8094F01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41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D78C17E-6F49-1027-85F0-7862ECA1E42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C7C4C3-BB8C-063B-4C00-7B3FE477BBF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E31145-D21C-7055-DE6A-10B7ED604CF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4AF031-FCBF-41A1-B22D-03E5A348C7B1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E58ADF-1DFA-2115-1091-0ED095321E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0B8CAE-324B-2347-5821-E60DD63CF0A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3EA43-47A1-4615-A4CA-8E4870DA0A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0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FB3C14-DA8E-860E-BCBD-5F3F9451A4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058E6B-ADE3-6C18-E84F-0B828D15291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1831AC-9C6C-2776-30A3-627863C5ECA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A096A8-A1BD-433B-824D-F1E58E07B683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BEE56-652C-A415-6973-AAF7E2A390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F3F90-2CCF-A5A0-B405-4D8B62C340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90F559-A93A-4ADF-8B5C-826ABAE24B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2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603F9-0448-4AB6-18A5-802EB93A7C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E816DE-63BF-D3C2-9EDA-18321B07F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1D726-36F7-14A1-4C0F-84B456F9C9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626387-5545-4208-95E8-CC1BA79C3D1B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F0DA3E-7359-C84F-FC2D-36D0B638EBF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1C05E-8370-11B5-0497-79522838E4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A9C639-57BC-41E5-99B6-F9812FD5B9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1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0CBC12-32F9-F9F4-675B-D4FA58FDCA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929A22-1554-D6EC-CCC8-6FB831C49C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EA322DA-6262-246B-A93A-3CC73BD9E4A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5E58FF-50E7-BB08-B151-BA12D65B33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9FBCE7-64EC-41DF-A326-1146F631B806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8330B6-434F-A088-8CA4-22767C4883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F600AF-5420-DE80-8F14-2B2E56BB26E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64C9B2-B2AB-4C9C-9DDD-5854B7F50F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7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D0DDB-4BB0-18F0-B1C6-15CA6342E6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CD1B06-2DBD-DD8B-37E3-D0DD117309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06B70C4-6267-F7B4-7461-A412467C63C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3E9F7E5-6FA6-23A0-A25B-FFFA8716CAB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2B02483-A47A-F468-976F-4501740F8DEA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F13B968-5F00-3AD9-629E-6F2F60A5FA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170417-FDD6-4CD1-ABB1-98EACFE431F9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2D4693-F34F-D636-6D2E-5E236B29BD6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C9D6B26-544D-5105-15B1-24EA51DBAA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73C181-7343-4582-8507-02FB8F2842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8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AD130E-DF2A-00BA-D90D-CCE9F6EC9B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D4A1FC-FD00-7952-C753-ECC5FE93BE2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85CF34-4940-493C-A7C9-274D8C522C55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364D0C-5F28-AC97-B0E6-00A6878F7F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771B2C-0AFB-DB49-6C7A-8915141AA0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588F12-27FB-4D90-B45B-9D3956C958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44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8CB193-7006-D18F-FE99-9112DA1861A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80228B-5D95-45C8-ABE8-4F469C4A2483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84A4A6-4AA2-C7AE-3C4B-17F4B4DDB2E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4426FC-4828-B7A1-6239-B08CF54A9E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AC044B-C0C5-41FE-8408-56A34D4BEC7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2C31F-ECE2-50CB-E43E-0B482EA9EA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C7EFD-86FB-8C77-74BB-7BDE5C3A11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4812B2-9C7B-CE4C-5EAD-AEC2360710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AB98CE-0F23-7B5A-5A56-BF30C25E475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45F461-77F6-438D-8D8A-C5CDA3E9E5EE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F360EC-A2EB-B32E-674E-88365C00C0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A1848A-B290-613B-AE47-B03E4D3A34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E2CD91-BABC-4C3F-94FB-0BE41C8AA6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0920BB-E46C-6B57-D127-5D38C2DB5F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E6F152A-C5FA-5A11-234A-53078049B0B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lang="en-US" sz="3200"/>
            </a:lvl1pPr>
          </a:lstStyle>
          <a:p>
            <a:pPr lvl="0"/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5F3F6D-5109-8148-A8C7-24E502BBECC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87215E-BD70-BA86-3518-353C164641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DDFCAA-D416-4F3F-A2C8-C0383CAD9032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6D032C-991C-392C-B658-2B7FA87FA3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F5681-16C9-31EF-3867-DF394F2BAE7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3222D0-B265-4C38-99DD-B26E4CA31D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1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C8C0A55-688F-19E2-E0E4-72866E486C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zh-CN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968CD7-2F7E-8323-D299-F3C1672D71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121B-D6B0-3E98-862E-652AC4F9143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fld id="{D7D057F5-2145-43A0-853C-B0F52F6E500B}" type="datetime1">
              <a:rPr lang="en-US"/>
              <a:pPr lvl="0"/>
              <a:t>9/29/2022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62E31-2A31-578F-EE90-A3E5AE612C9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76C55B-219F-7847-D339-05F50BC493D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fld id="{4811E160-AC0C-43B6-BFD9-0B6FA30F413C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200" cap="none" spc="0" baseline="0">
          <a:solidFill>
            <a:srgbClr val="000000"/>
          </a:solidFill>
          <a:uFillTx/>
          <a:latin typeface="等线 Light"/>
          <a:ea typeface="等线 Light" pitchFamily="2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zh-CN" sz="2800" b="0" i="0" u="none" strike="noStrike" kern="1200" cap="none" spc="0" baseline="0">
          <a:solidFill>
            <a:srgbClr val="000000"/>
          </a:solidFill>
          <a:uFillTx/>
          <a:latin typeface="等线"/>
          <a:ea typeface="等线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CN" sz="2400" b="0" i="0" u="none" strike="noStrike" kern="1200" cap="none" spc="0" baseline="0">
          <a:solidFill>
            <a:srgbClr val="000000"/>
          </a:solidFill>
          <a:uFillTx/>
          <a:latin typeface="等线"/>
          <a:ea typeface="等线" pitchFamily="2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CN" sz="2000" b="0" i="0" u="none" strike="noStrike" kern="1200" cap="none" spc="0" baseline="0">
          <a:solidFill>
            <a:srgbClr val="000000"/>
          </a:solidFill>
          <a:uFillTx/>
          <a:latin typeface="等线"/>
          <a:ea typeface="等线" pitchFamily="2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CN" sz="1800" b="0" i="0" u="none" strike="noStrike" kern="1200" cap="none" spc="0" baseline="0">
          <a:solidFill>
            <a:srgbClr val="000000"/>
          </a:solidFill>
          <a:uFillTx/>
          <a:latin typeface="等线"/>
          <a:ea typeface="等线" pitchFamily="2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zh-CN" sz="1800" b="0" i="0" u="none" strike="noStrike" kern="1200" cap="none" spc="0" baseline="0">
          <a:solidFill>
            <a:srgbClr val="000000"/>
          </a:solidFill>
          <a:uFillTx/>
          <a:latin typeface="等线"/>
          <a:ea typeface="等线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1F82E59-7199-D921-309F-3AE3FBC69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67" y="877796"/>
            <a:ext cx="5857500" cy="45068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D460C044-CF42-3E7A-6F08-23CDC10CA47E}"/>
              </a:ext>
            </a:extLst>
          </p:cNvPr>
          <p:cNvSpPr txBox="1"/>
          <p:nvPr/>
        </p:nvSpPr>
        <p:spPr>
          <a:xfrm>
            <a:off x="458864" y="1625181"/>
            <a:ext cx="4862047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Azimuthal Anisotropy Beneath Southern California: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PFO- 6C-preliminary test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等线" pitchFamily="2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Le Tang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LMU, 23/09/2022</a:t>
            </a:r>
          </a:p>
        </p:txBody>
      </p:sp>
      <p:sp>
        <p:nvSpPr>
          <p:cNvPr id="4" name="文本框 10">
            <a:extLst>
              <a:ext uri="{FF2B5EF4-FFF2-40B4-BE49-F238E27FC236}">
                <a16:creationId xmlns:a16="http://schemas.microsoft.com/office/drawing/2014/main" id="{22A6D6EC-07BF-5222-9DD0-B88D07E248BF}"/>
              </a:ext>
            </a:extLst>
          </p:cNvPr>
          <p:cNvSpPr txBox="1"/>
          <p:nvPr/>
        </p:nvSpPr>
        <p:spPr>
          <a:xfrm>
            <a:off x="8551331" y="5713664"/>
            <a:ext cx="278722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(Donner at al.,2017, SRL)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5186348-3FD8-C08E-008A-5E82152C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5" t="3609" r="4027" b="256"/>
          <a:stretch>
            <a:fillRect/>
          </a:stretch>
        </p:blipFill>
        <p:spPr>
          <a:xfrm>
            <a:off x="533396" y="419096"/>
            <a:ext cx="11392125" cy="60197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6CA83A17-F6D2-0A32-A559-BB665B107B91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7D9290A-A6E5-FDF1-8CB0-13B9E1E810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7928" y="469151"/>
            <a:ext cx="8529834" cy="57404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D3D7D8C0-93E5-D2FA-2312-A9EEF24CE38B}"/>
              </a:ext>
            </a:extLst>
          </p:cNvPr>
          <p:cNvSpPr txBox="1"/>
          <p:nvPr/>
        </p:nvSpPr>
        <p:spPr>
          <a:xfrm>
            <a:off x="358234" y="211893"/>
            <a:ext cx="161993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quake75.xml-7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32E6923-D25B-B892-CC4B-7BDC77B4A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50" t="5017" r="8125" b="974"/>
          <a:stretch>
            <a:fillRect/>
          </a:stretch>
        </p:blipFill>
        <p:spPr>
          <a:xfrm>
            <a:off x="804333" y="67729"/>
            <a:ext cx="10811929" cy="65124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2113DFB0-478F-1D29-2019-2FD52F5C0985}"/>
              </a:ext>
            </a:extLst>
          </p:cNvPr>
          <p:cNvSpPr txBox="1"/>
          <p:nvPr/>
        </p:nvSpPr>
        <p:spPr>
          <a:xfrm>
            <a:off x="7681152" y="2923848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E793D26-DB6C-3AFB-0DCB-9BBC2E6743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6" t="3050" r="4583" b="116"/>
          <a:stretch>
            <a:fillRect/>
          </a:stretch>
        </p:blipFill>
        <p:spPr>
          <a:xfrm>
            <a:off x="639229" y="313264"/>
            <a:ext cx="11154189" cy="5969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BB6DAB85-C427-BDD9-5CC1-A800D6EF9AC1}"/>
              </a:ext>
            </a:extLst>
          </p:cNvPr>
          <p:cNvSpPr txBox="1"/>
          <p:nvPr/>
        </p:nvSpPr>
        <p:spPr>
          <a:xfrm>
            <a:off x="7071859" y="649598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091876-D104-C0E5-91C9-A8EDEE5B2DB4}"/>
              </a:ext>
            </a:extLst>
          </p:cNvPr>
          <p:cNvSpPr txBox="1"/>
          <p:nvPr/>
        </p:nvSpPr>
        <p:spPr>
          <a:xfrm>
            <a:off x="457986" y="292800"/>
            <a:ext cx="196938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quake7_74.xml-19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FAC3AD-B9EE-0836-F275-35A4605B48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8440" y="508433"/>
            <a:ext cx="8679429" cy="584113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59CF9A6-8BC7-819D-817F-A4CBA690E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81" t="5017" r="8333" b="1887"/>
          <a:stretch>
            <a:fillRect/>
          </a:stretch>
        </p:blipFill>
        <p:spPr>
          <a:xfrm>
            <a:off x="863595" y="152393"/>
            <a:ext cx="10735732" cy="64144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B66E2021-44D2-D41F-09A2-C99600154756}"/>
              </a:ext>
            </a:extLst>
          </p:cNvPr>
          <p:cNvSpPr txBox="1"/>
          <p:nvPr/>
        </p:nvSpPr>
        <p:spPr>
          <a:xfrm>
            <a:off x="7833555" y="3028885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A416DCE-07ED-6361-D2E0-01D06F15F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55" t="3609" r="4027" b="814"/>
          <a:stretch>
            <a:fillRect/>
          </a:stretch>
        </p:blipFill>
        <p:spPr>
          <a:xfrm>
            <a:off x="592668" y="436031"/>
            <a:ext cx="11394274" cy="59859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29C14026-5E85-C2A3-C5F5-9CAD3B28A83F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11141A2-E06B-4B4E-CD4F-BD374BAB2E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3311" y="679307"/>
            <a:ext cx="8171627" cy="54993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5C81334-0B63-0443-8F8E-AF5BFA39F14C}"/>
              </a:ext>
            </a:extLst>
          </p:cNvPr>
          <p:cNvSpPr txBox="1"/>
          <p:nvPr/>
        </p:nvSpPr>
        <p:spPr>
          <a:xfrm>
            <a:off x="457986" y="292800"/>
            <a:ext cx="196938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quake7_74.xml-36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CAD6FDBA-3131-A03A-F33D-9D545393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81" t="5147" r="8264" b="1366"/>
          <a:stretch>
            <a:fillRect/>
          </a:stretch>
        </p:blipFill>
        <p:spPr>
          <a:xfrm>
            <a:off x="838203" y="233812"/>
            <a:ext cx="10659535" cy="63903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3D0EE5A8-8345-647D-6215-D0515D075735}"/>
              </a:ext>
            </a:extLst>
          </p:cNvPr>
          <p:cNvSpPr txBox="1"/>
          <p:nvPr/>
        </p:nvSpPr>
        <p:spPr>
          <a:xfrm>
            <a:off x="7901284" y="3028885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9114E4B-9AAC-82A5-9829-6660899B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8" t="2631" r="4584" b="116"/>
          <a:stretch>
            <a:fillRect/>
          </a:stretch>
        </p:blipFill>
        <p:spPr>
          <a:xfrm>
            <a:off x="596902" y="406395"/>
            <a:ext cx="11251033" cy="60282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D049C0C6-2EF9-53A9-804C-162923708281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8D434FE3-BED1-630E-60A7-FDF2057B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12" y="211893"/>
            <a:ext cx="9587218" cy="64520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id="{52F6D56C-205D-CE26-61B8-6EBC4E88C8D5}"/>
              </a:ext>
            </a:extLst>
          </p:cNvPr>
          <p:cNvSpPr txBox="1"/>
          <p:nvPr/>
        </p:nvSpPr>
        <p:spPr>
          <a:xfrm>
            <a:off x="358234" y="211893"/>
            <a:ext cx="173694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quake75.xml-11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FC23CC-5A7E-B68C-3298-87FDA3ED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79858" y="477463"/>
            <a:ext cx="8465039" cy="56968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2DF2FDD-B322-4CC6-7B85-AFF3E5B12E59}"/>
              </a:ext>
            </a:extLst>
          </p:cNvPr>
          <p:cNvSpPr txBox="1"/>
          <p:nvPr/>
        </p:nvSpPr>
        <p:spPr>
          <a:xfrm>
            <a:off x="457986" y="292800"/>
            <a:ext cx="173694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quake75.xml-18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149DA4C-1861-60D6-967C-D6C3035539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3" t="3713" r="8403" b="62"/>
          <a:stretch>
            <a:fillRect/>
          </a:stretch>
        </p:blipFill>
        <p:spPr>
          <a:xfrm>
            <a:off x="787398" y="228600"/>
            <a:ext cx="10617198" cy="65295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63BC92A7-7FBF-80C8-0EBE-B4693EC1DB05}"/>
              </a:ext>
            </a:extLst>
          </p:cNvPr>
          <p:cNvSpPr txBox="1"/>
          <p:nvPr/>
        </p:nvSpPr>
        <p:spPr>
          <a:xfrm>
            <a:off x="7698086" y="3093278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8064460-E00F-2075-D16B-9FB9DE4EFF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5" t="3889" r="4722" b="395"/>
          <a:stretch>
            <a:fillRect/>
          </a:stretch>
        </p:blipFill>
        <p:spPr>
          <a:xfrm>
            <a:off x="567266" y="389470"/>
            <a:ext cx="11361301" cy="60282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4283B428-92E7-412F-D048-80131BF01CD7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C1C7578-5FE5-E286-2EFB-C8B63F9B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4423" y="502398"/>
            <a:ext cx="8913927" cy="59989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FF43602-35E7-B7D5-DCE1-8D0D33134F73}"/>
              </a:ext>
            </a:extLst>
          </p:cNvPr>
          <p:cNvSpPr txBox="1"/>
          <p:nvPr/>
        </p:nvSpPr>
        <p:spPr>
          <a:xfrm>
            <a:off x="457986" y="292800"/>
            <a:ext cx="196938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quake7_74.xml-26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C450698-AE76-8D01-B5A6-B5409F2D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20" t="4495" r="7639" b="-199"/>
          <a:stretch>
            <a:fillRect/>
          </a:stretch>
        </p:blipFill>
        <p:spPr>
          <a:xfrm>
            <a:off x="812801" y="159005"/>
            <a:ext cx="10718797" cy="653998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16A1A96E-C1F4-B90D-8611-2BB9E3069884}"/>
              </a:ext>
            </a:extLst>
          </p:cNvPr>
          <p:cNvSpPr txBox="1"/>
          <p:nvPr/>
        </p:nvSpPr>
        <p:spPr>
          <a:xfrm>
            <a:off x="7935154" y="3028885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54189F7-81CA-B434-FB6D-BB6EB0E1D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86" t="3050" r="4583" b="256"/>
          <a:stretch>
            <a:fillRect/>
          </a:stretch>
        </p:blipFill>
        <p:spPr>
          <a:xfrm>
            <a:off x="465667" y="347133"/>
            <a:ext cx="11534735" cy="616373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8B5EF031-31B6-2CDC-593F-BD9F236011B7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A6C6587-920B-E926-66C1-D28D37CD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94" t="5566" r="8333" b="1513"/>
          <a:stretch>
            <a:fillRect/>
          </a:stretch>
        </p:blipFill>
        <p:spPr>
          <a:xfrm>
            <a:off x="219391" y="431807"/>
            <a:ext cx="11753212" cy="65023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3379B62-3E9A-9BE4-F491-216D21E81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039" y="-8229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693BF62-6CDC-F4A8-425F-5214981265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3473" y="-8229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DAD0430-FD3A-4899-8C4D-BCC226504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8331" y="-8229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BE39B1A-8B55-3422-314B-C0EA025B6F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21039" y="3287496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BDF089C-0D6D-088E-098E-0B7A28EEDE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23473" y="3287496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F02E9BE2-22F6-006A-A74D-214C14A75F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28331" y="3287496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6BB5CC65-1F97-299D-F864-3316D07FB64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25897" y="3287496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ACE234A-D65D-793A-72D6-A0D263FDD6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25897" y="-8229"/>
            <a:ext cx="1749997" cy="1439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C5C430-E3CB-18C0-79E0-7E5588DD9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34" y="121916"/>
            <a:ext cx="6463957" cy="11746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229644D-E835-F02E-2A53-A8DF26B4CB35}"/>
              </a:ext>
            </a:extLst>
          </p:cNvPr>
          <p:cNvSpPr txBox="1"/>
          <p:nvPr/>
        </p:nvSpPr>
        <p:spPr>
          <a:xfrm>
            <a:off x="6521683" y="325306"/>
            <a:ext cx="379225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(Yang and W. Forsyth, JGR, solid earth,2006)</a:t>
            </a:r>
          </a:p>
        </p:txBody>
      </p:sp>
      <p:grpSp>
        <p:nvGrpSpPr>
          <p:cNvPr id="4" name="组合 15">
            <a:extLst>
              <a:ext uri="{FF2B5EF4-FFF2-40B4-BE49-F238E27FC236}">
                <a16:creationId xmlns:a16="http://schemas.microsoft.com/office/drawing/2014/main" id="{90C47C85-1DC1-E224-3282-01A9D68E64D1}"/>
              </a:ext>
            </a:extLst>
          </p:cNvPr>
          <p:cNvGrpSpPr/>
          <p:nvPr/>
        </p:nvGrpSpPr>
        <p:grpSpPr>
          <a:xfrm>
            <a:off x="53464" y="1327288"/>
            <a:ext cx="3549664" cy="3651180"/>
            <a:chOff x="53464" y="1327288"/>
            <a:chExt cx="3549664" cy="365118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010618-2BC3-9828-C32C-2CA77969A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64" y="1327288"/>
              <a:ext cx="3549664" cy="365118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等腰三角形 6">
              <a:extLst>
                <a:ext uri="{FF2B5EF4-FFF2-40B4-BE49-F238E27FC236}">
                  <a16:creationId xmlns:a16="http://schemas.microsoft.com/office/drawing/2014/main" id="{390658B6-56F6-2520-07F6-24373B1D68BF}"/>
                </a:ext>
              </a:extLst>
            </p:cNvPr>
            <p:cNvSpPr/>
            <p:nvPr/>
          </p:nvSpPr>
          <p:spPr>
            <a:xfrm>
              <a:off x="2068253" y="3784601"/>
              <a:ext cx="183373" cy="1722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7" name="椭圆 7">
              <a:extLst>
                <a:ext uri="{FF2B5EF4-FFF2-40B4-BE49-F238E27FC236}">
                  <a16:creationId xmlns:a16="http://schemas.microsoft.com/office/drawing/2014/main" id="{776F7590-9F70-B670-DD78-8A840A615BD0}"/>
                </a:ext>
              </a:extLst>
            </p:cNvPr>
            <p:cNvSpPr/>
            <p:nvPr/>
          </p:nvSpPr>
          <p:spPr>
            <a:xfrm>
              <a:off x="1476042" y="3042693"/>
              <a:ext cx="1432892" cy="150699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:a16="http://schemas.microsoft.com/office/drawing/2014/main" id="{1BEB20A6-B2ED-614F-6BA4-9A1EC1F4E90C}"/>
              </a:ext>
            </a:extLst>
          </p:cNvPr>
          <p:cNvGrpSpPr/>
          <p:nvPr/>
        </p:nvGrpSpPr>
        <p:grpSpPr>
          <a:xfrm>
            <a:off x="3674964" y="965112"/>
            <a:ext cx="6256864" cy="3651180"/>
            <a:chOff x="3674964" y="965112"/>
            <a:chExt cx="6256864" cy="3651180"/>
          </a:xfrm>
        </p:grpSpPr>
        <p:pic>
          <p:nvPicPr>
            <p:cNvPr id="9" name="图片 13">
              <a:extLst>
                <a:ext uri="{FF2B5EF4-FFF2-40B4-BE49-F238E27FC236}">
                  <a16:creationId xmlns:a16="http://schemas.microsoft.com/office/drawing/2014/main" id="{DB74C65A-E367-9983-36DD-D14A52D24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4964" y="965112"/>
              <a:ext cx="6256864" cy="365118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0" name="等腰三角形 16">
              <a:extLst>
                <a:ext uri="{FF2B5EF4-FFF2-40B4-BE49-F238E27FC236}">
                  <a16:creationId xmlns:a16="http://schemas.microsoft.com/office/drawing/2014/main" id="{6D1EBADA-4ECC-BE1E-7806-1A31DFAD7046}"/>
                </a:ext>
              </a:extLst>
            </p:cNvPr>
            <p:cNvSpPr/>
            <p:nvPr/>
          </p:nvSpPr>
          <p:spPr>
            <a:xfrm>
              <a:off x="6547350" y="2257260"/>
              <a:ext cx="183373" cy="1722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11" name="等腰三角形 17">
              <a:extLst>
                <a:ext uri="{FF2B5EF4-FFF2-40B4-BE49-F238E27FC236}">
                  <a16:creationId xmlns:a16="http://schemas.microsoft.com/office/drawing/2014/main" id="{3FF5A423-D8B8-BAA7-5CAE-D17385322F88}"/>
                </a:ext>
              </a:extLst>
            </p:cNvPr>
            <p:cNvSpPr/>
            <p:nvPr/>
          </p:nvSpPr>
          <p:spPr>
            <a:xfrm>
              <a:off x="4941509" y="2257260"/>
              <a:ext cx="183373" cy="1722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12" name="等腰三角形 3">
              <a:extLst>
                <a:ext uri="{FF2B5EF4-FFF2-40B4-BE49-F238E27FC236}">
                  <a16:creationId xmlns:a16="http://schemas.microsoft.com/office/drawing/2014/main" id="{0CDCFA5D-1E8A-BB6E-3CAD-2C9A7167E0C1}"/>
                </a:ext>
              </a:extLst>
            </p:cNvPr>
            <p:cNvSpPr/>
            <p:nvPr/>
          </p:nvSpPr>
          <p:spPr>
            <a:xfrm>
              <a:off x="8205148" y="2257260"/>
              <a:ext cx="183373" cy="1722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</p:grpSp>
      <p:grpSp>
        <p:nvGrpSpPr>
          <p:cNvPr id="13" name="组合 22">
            <a:extLst>
              <a:ext uri="{FF2B5EF4-FFF2-40B4-BE49-F238E27FC236}">
                <a16:creationId xmlns:a16="http://schemas.microsoft.com/office/drawing/2014/main" id="{24B2CCE6-3A57-B140-C9E1-5A02C2A97BD9}"/>
              </a:ext>
            </a:extLst>
          </p:cNvPr>
          <p:cNvGrpSpPr/>
          <p:nvPr/>
        </p:nvGrpSpPr>
        <p:grpSpPr>
          <a:xfrm>
            <a:off x="5774628" y="3042693"/>
            <a:ext cx="4229035" cy="3679737"/>
            <a:chOff x="5774628" y="3042693"/>
            <a:chExt cx="4229035" cy="3679737"/>
          </a:xfrm>
        </p:grpSpPr>
        <p:pic>
          <p:nvPicPr>
            <p:cNvPr id="14" name="图片 19">
              <a:extLst>
                <a:ext uri="{FF2B5EF4-FFF2-40B4-BE49-F238E27FC236}">
                  <a16:creationId xmlns:a16="http://schemas.microsoft.com/office/drawing/2014/main" id="{D3A8C76D-14A5-F878-4B4C-77B3D217F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810" t="2705" r="15258" b="892"/>
            <a:stretch>
              <a:fillRect/>
            </a:stretch>
          </p:blipFill>
          <p:spPr>
            <a:xfrm>
              <a:off x="5774628" y="3042693"/>
              <a:ext cx="4229035" cy="367973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5" name="等腰三角形 20">
              <a:extLst>
                <a:ext uri="{FF2B5EF4-FFF2-40B4-BE49-F238E27FC236}">
                  <a16:creationId xmlns:a16="http://schemas.microsoft.com/office/drawing/2014/main" id="{F39D39BD-1323-BDC1-C928-E460584B5077}"/>
                </a:ext>
              </a:extLst>
            </p:cNvPr>
            <p:cNvSpPr/>
            <p:nvPr/>
          </p:nvSpPr>
          <p:spPr>
            <a:xfrm>
              <a:off x="8474915" y="3207322"/>
              <a:ext cx="183373" cy="1722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16" name="等腰三角形 21">
              <a:extLst>
                <a:ext uri="{FF2B5EF4-FFF2-40B4-BE49-F238E27FC236}">
                  <a16:creationId xmlns:a16="http://schemas.microsoft.com/office/drawing/2014/main" id="{3D67D7C0-B2AD-ACF9-63B4-6EBE5968C82E}"/>
                </a:ext>
              </a:extLst>
            </p:cNvPr>
            <p:cNvSpPr/>
            <p:nvPr/>
          </p:nvSpPr>
          <p:spPr>
            <a:xfrm>
              <a:off x="8499256" y="4926650"/>
              <a:ext cx="183373" cy="1722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7DEA9E-7FD5-D133-C5C8-01BB90947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7" t="1748" r="9222" b="9581"/>
          <a:stretch/>
        </p:blipFill>
        <p:spPr>
          <a:xfrm>
            <a:off x="326714" y="101598"/>
            <a:ext cx="11419859" cy="66548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">
            <a:extLst>
              <a:ext uri="{FF2B5EF4-FFF2-40B4-BE49-F238E27FC236}">
                <a16:creationId xmlns:a16="http://schemas.microsoft.com/office/drawing/2014/main" id="{CA13DC1B-71A8-9760-D3C1-38AD6DC1E213}"/>
              </a:ext>
            </a:extLst>
          </p:cNvPr>
          <p:cNvGrpSpPr/>
          <p:nvPr/>
        </p:nvGrpSpPr>
        <p:grpSpPr>
          <a:xfrm>
            <a:off x="165506" y="1805610"/>
            <a:ext cx="4713238" cy="3917801"/>
            <a:chOff x="165506" y="1805610"/>
            <a:chExt cx="4713238" cy="3917801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5D40B0E6-396E-6FA9-648A-4AB91F3F1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71"/>
            <a:stretch>
              <a:fillRect/>
            </a:stretch>
          </p:blipFill>
          <p:spPr>
            <a:xfrm>
              <a:off x="165506" y="1805610"/>
              <a:ext cx="4713238" cy="3917801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4" name="椭圆 6">
              <a:extLst>
                <a:ext uri="{FF2B5EF4-FFF2-40B4-BE49-F238E27FC236}">
                  <a16:creationId xmlns:a16="http://schemas.microsoft.com/office/drawing/2014/main" id="{A4BE03D5-1285-742B-AAFE-BE77769FE7B0}"/>
                </a:ext>
              </a:extLst>
            </p:cNvPr>
            <p:cNvSpPr/>
            <p:nvPr/>
          </p:nvSpPr>
          <p:spPr>
            <a:xfrm>
              <a:off x="2120539" y="4039782"/>
              <a:ext cx="847008" cy="793022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5" name="等腰三角形 13">
              <a:extLst>
                <a:ext uri="{FF2B5EF4-FFF2-40B4-BE49-F238E27FC236}">
                  <a16:creationId xmlns:a16="http://schemas.microsoft.com/office/drawing/2014/main" id="{8C079B6A-1D95-C248-399F-2C3663253891}"/>
                </a:ext>
              </a:extLst>
            </p:cNvPr>
            <p:cNvSpPr/>
            <p:nvPr/>
          </p:nvSpPr>
          <p:spPr>
            <a:xfrm>
              <a:off x="2622389" y="4343491"/>
              <a:ext cx="140616" cy="131627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</p:grpSp>
      <p:sp>
        <p:nvSpPr>
          <p:cNvPr id="6" name="文本框 7">
            <a:extLst>
              <a:ext uri="{FF2B5EF4-FFF2-40B4-BE49-F238E27FC236}">
                <a16:creationId xmlns:a16="http://schemas.microsoft.com/office/drawing/2014/main" id="{DD944746-C1DA-E8C1-2712-82FF89732FF9}"/>
              </a:ext>
            </a:extLst>
          </p:cNvPr>
          <p:cNvSpPr txBox="1"/>
          <p:nvPr/>
        </p:nvSpPr>
        <p:spPr>
          <a:xfrm>
            <a:off x="4418819" y="1899382"/>
            <a:ext cx="303089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(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Alvizuri and Tanimoto, GJI, 2011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)</a:t>
            </a: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62784750-7815-00D7-6030-5D4F342BA718}"/>
              </a:ext>
            </a:extLst>
          </p:cNvPr>
          <p:cNvSpPr txBox="1"/>
          <p:nvPr/>
        </p:nvSpPr>
        <p:spPr>
          <a:xfrm>
            <a:off x="3073764" y="1620938"/>
            <a:ext cx="134959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33-100km</a:t>
            </a:r>
          </a:p>
        </p:txBody>
      </p:sp>
      <p:cxnSp>
        <p:nvCxnSpPr>
          <p:cNvPr id="8" name="直接箭头连接符 9">
            <a:extLst>
              <a:ext uri="{FF2B5EF4-FFF2-40B4-BE49-F238E27FC236}">
                <a16:creationId xmlns:a16="http://schemas.microsoft.com/office/drawing/2014/main" id="{B6297276-1AE1-4D86-E66F-F2B0BB370416}"/>
              </a:ext>
            </a:extLst>
          </p:cNvPr>
          <p:cNvCxnSpPr/>
          <p:nvPr/>
        </p:nvCxnSpPr>
        <p:spPr>
          <a:xfrm flipV="1">
            <a:off x="3026645" y="4098331"/>
            <a:ext cx="1646953" cy="337962"/>
          </a:xfrm>
          <a:prstGeom prst="straightConnector1">
            <a:avLst/>
          </a:prstGeom>
          <a:noFill/>
          <a:ln w="38103" cap="flat">
            <a:solidFill>
              <a:srgbClr val="FF0000"/>
            </a:solidFill>
            <a:prstDash val="solid"/>
            <a:miter/>
            <a:tailEnd type="arrow"/>
          </a:ln>
        </p:spPr>
      </p:cxnSp>
      <p:grpSp>
        <p:nvGrpSpPr>
          <p:cNvPr id="9" name="组合 3">
            <a:extLst>
              <a:ext uri="{FF2B5EF4-FFF2-40B4-BE49-F238E27FC236}">
                <a16:creationId xmlns:a16="http://schemas.microsoft.com/office/drawing/2014/main" id="{738A00C0-7F10-7918-11F1-B9385B3B4668}"/>
              </a:ext>
            </a:extLst>
          </p:cNvPr>
          <p:cNvGrpSpPr/>
          <p:nvPr/>
        </p:nvGrpSpPr>
        <p:grpSpPr>
          <a:xfrm>
            <a:off x="4836417" y="2563255"/>
            <a:ext cx="2670358" cy="2269549"/>
            <a:chOff x="4836417" y="2563255"/>
            <a:chExt cx="2670358" cy="2269549"/>
          </a:xfrm>
        </p:grpSpPr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0F2A8F0C-B2B5-840A-86D1-DAB46FDF5FC9}"/>
                </a:ext>
              </a:extLst>
            </p:cNvPr>
            <p:cNvGrpSpPr/>
            <p:nvPr/>
          </p:nvGrpSpPr>
          <p:grpSpPr>
            <a:xfrm>
              <a:off x="4836417" y="2563255"/>
              <a:ext cx="2670358" cy="2269549"/>
              <a:chOff x="4836417" y="2563255"/>
              <a:chExt cx="2670358" cy="2269549"/>
            </a:xfrm>
          </p:grpSpPr>
          <p:pic>
            <p:nvPicPr>
              <p:cNvPr id="11" name="图片 1">
                <a:extLst>
                  <a:ext uri="{FF2B5EF4-FFF2-40B4-BE49-F238E27FC236}">
                    <a16:creationId xmlns:a16="http://schemas.microsoft.com/office/drawing/2014/main" id="{15402EC1-DF31-1A96-401C-279BE6F099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2626" t="55271" r="38203" b="25362"/>
              <a:stretch>
                <a:fillRect/>
              </a:stretch>
            </p:blipFill>
            <p:spPr>
              <a:xfrm>
                <a:off x="4836417" y="2563255"/>
                <a:ext cx="2670358" cy="226954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2" name="矩形 2">
                <a:extLst>
                  <a:ext uri="{FF2B5EF4-FFF2-40B4-BE49-F238E27FC236}">
                    <a16:creationId xmlns:a16="http://schemas.microsoft.com/office/drawing/2014/main" id="{E48F3B93-3252-4DA4-651E-76704C54A833}"/>
                  </a:ext>
                </a:extLst>
              </p:cNvPr>
              <p:cNvSpPr/>
              <p:nvPr/>
            </p:nvSpPr>
            <p:spPr>
              <a:xfrm>
                <a:off x="4836417" y="2563255"/>
                <a:ext cx="2670358" cy="2269549"/>
              </a:xfrm>
              <a:prstGeom prst="rect">
                <a:avLst/>
              </a:prstGeom>
              <a:noFill/>
              <a:ln w="38103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FFFFFF"/>
                  </a:solidFill>
                  <a:uFillTx/>
                  <a:latin typeface="等线"/>
                  <a:ea typeface="等线" pitchFamily="2"/>
                </a:endParaRPr>
              </a:p>
            </p:txBody>
          </p:sp>
        </p:grpSp>
        <p:sp>
          <p:nvSpPr>
            <p:cNvPr id="13" name="等腰三角形 14">
              <a:extLst>
                <a:ext uri="{FF2B5EF4-FFF2-40B4-BE49-F238E27FC236}">
                  <a16:creationId xmlns:a16="http://schemas.microsoft.com/office/drawing/2014/main" id="{67E207C1-2F2D-3850-2800-2C60877673E7}"/>
                </a:ext>
              </a:extLst>
            </p:cNvPr>
            <p:cNvSpPr/>
            <p:nvPr/>
          </p:nvSpPr>
          <p:spPr>
            <a:xfrm>
              <a:off x="6651683" y="3809070"/>
              <a:ext cx="173489" cy="157194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FF0000"/>
            </a:solidFill>
            <a:ln w="12701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</p:grpSp>
      <p:pic>
        <p:nvPicPr>
          <p:cNvPr id="14" name="图片 10">
            <a:extLst>
              <a:ext uri="{FF2B5EF4-FFF2-40B4-BE49-F238E27FC236}">
                <a16:creationId xmlns:a16="http://schemas.microsoft.com/office/drawing/2014/main" id="{C0E46242-532F-66AA-FA2E-D75BDF55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7" y="22814"/>
            <a:ext cx="6745501" cy="14707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F7FAB59F-5B89-12BB-10CB-56B3AEA5CB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73" t="13598" r="7249" b="-88"/>
          <a:stretch>
            <a:fillRect/>
          </a:stretch>
        </p:blipFill>
        <p:spPr>
          <a:xfrm>
            <a:off x="7581454" y="2335880"/>
            <a:ext cx="4508092" cy="34826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37A6520D-57D8-0B4F-7FA7-AD6EF4336CD9}"/>
              </a:ext>
            </a:extLst>
          </p:cNvPr>
          <p:cNvSpPr txBox="1"/>
          <p:nvPr/>
        </p:nvSpPr>
        <p:spPr>
          <a:xfrm>
            <a:off x="8167612" y="1708464"/>
            <a:ext cx="3335776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Rayleigh wave Fast-direction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(our preliminary tests)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A993D04-B2F6-B7D6-0759-C4EB2FA77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11" t="5017" r="7778" b="1626"/>
          <a:stretch>
            <a:fillRect/>
          </a:stretch>
        </p:blipFill>
        <p:spPr>
          <a:xfrm>
            <a:off x="821268" y="705066"/>
            <a:ext cx="10024530" cy="596143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F2582C20-F477-8D78-90C9-57319BF3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599" y="80192"/>
            <a:ext cx="2463923" cy="7112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60011F20-45D9-5820-3FBE-617725A56801}"/>
              </a:ext>
            </a:extLst>
          </p:cNvPr>
          <p:cNvSpPr txBox="1"/>
          <p:nvPr/>
        </p:nvSpPr>
        <p:spPr>
          <a:xfrm>
            <a:off x="9366162" y="185604"/>
            <a:ext cx="1859807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Period=12-40s</a:t>
            </a: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296AA891-2AF6-F897-26D4-7832D9CCEDC2}"/>
              </a:ext>
            </a:extLst>
          </p:cNvPr>
          <p:cNvSpPr txBox="1"/>
          <p:nvPr/>
        </p:nvSpPr>
        <p:spPr>
          <a:xfrm>
            <a:off x="6652854" y="222811"/>
            <a:ext cx="2552977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(Donner at al.,2017, SRL)</a:t>
            </a: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C88D2BD6-2555-697C-521F-AD9FED1DB0C2}"/>
              </a:ext>
            </a:extLst>
          </p:cNvPr>
          <p:cNvSpPr txBox="1"/>
          <p:nvPr/>
        </p:nvSpPr>
        <p:spPr>
          <a:xfrm>
            <a:off x="888997" y="185604"/>
            <a:ext cx="3592970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(ADR: Array-derived rotation)</a:t>
            </a: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9A7933C6-B20E-B48B-1400-0CA29707C6BF}"/>
              </a:ext>
            </a:extLst>
          </p:cNvPr>
          <p:cNvSpPr txBox="1"/>
          <p:nvPr/>
        </p:nvSpPr>
        <p:spPr>
          <a:xfrm>
            <a:off x="7105418" y="3121404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0283CE41-0F84-F653-9425-67F8AFE8992F}"/>
              </a:ext>
            </a:extLst>
          </p:cNvPr>
          <p:cNvSpPr txBox="1"/>
          <p:nvPr/>
        </p:nvSpPr>
        <p:spPr>
          <a:xfrm>
            <a:off x="201588" y="4692901"/>
            <a:ext cx="196938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quake7_74.xml-31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92CE6-D295-9C03-2682-FC2881ADC6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9575" y="441700"/>
            <a:ext cx="6029325" cy="40576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4F21C3E-1EC1-7085-0A32-A029D54EA9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71562" y="171203"/>
            <a:ext cx="2713500" cy="22328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11F7A6-91E3-0300-61B2-75197D84E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256" y="2887135"/>
            <a:ext cx="7526161" cy="37403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>
            <a:extLst>
              <a:ext uri="{FF2B5EF4-FFF2-40B4-BE49-F238E27FC236}">
                <a16:creationId xmlns:a16="http://schemas.microsoft.com/office/drawing/2014/main" id="{73A377B2-6981-2169-1165-67970201EC00}"/>
              </a:ext>
            </a:extLst>
          </p:cNvPr>
          <p:cNvSpPr txBox="1"/>
          <p:nvPr/>
        </p:nvSpPr>
        <p:spPr>
          <a:xfrm>
            <a:off x="216913" y="4387263"/>
            <a:ext cx="197367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Quake_right.xml-7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42FD9-76B4-D83E-04C0-2ABC7588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48372" y="90571"/>
            <a:ext cx="3333746" cy="27432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753DA72-FF79-0E4D-274E-8E0B412819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068" y="137160"/>
            <a:ext cx="6134096" cy="38766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1603576-92D0-E6B1-EC0C-3F83EC974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259" y="3003804"/>
            <a:ext cx="7331823" cy="364381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C4C1807-B4DC-4D52-5864-A736588D7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6" y="20903"/>
            <a:ext cx="5234235" cy="9492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1525EF67-733F-C348-9D87-AAF93F07CEB2}"/>
              </a:ext>
            </a:extLst>
          </p:cNvPr>
          <p:cNvSpPr txBox="1"/>
          <p:nvPr/>
        </p:nvSpPr>
        <p:spPr>
          <a:xfrm>
            <a:off x="5153512" y="185348"/>
            <a:ext cx="5455218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(JGR, solid earth,2007</a:t>
            </a:r>
            <a:r>
              <a:rPr lang="zh-CN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，</a:t>
            </a: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等线" pitchFamily="2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231F2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P and S arrival times from local earthquakes and explosions</a:t>
            </a: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)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等线" pitchFamily="2"/>
              <a:cs typeface="Arial" pitchFamily="34"/>
            </a:endParaRPr>
          </a:p>
        </p:txBody>
      </p:sp>
      <p:grpSp>
        <p:nvGrpSpPr>
          <p:cNvPr id="4" name="组合 12">
            <a:extLst>
              <a:ext uri="{FF2B5EF4-FFF2-40B4-BE49-F238E27FC236}">
                <a16:creationId xmlns:a16="http://schemas.microsoft.com/office/drawing/2014/main" id="{9BFFAA4F-EF33-D626-DDCE-CD20C90AC9D5}"/>
              </a:ext>
            </a:extLst>
          </p:cNvPr>
          <p:cNvGrpSpPr/>
          <p:nvPr/>
        </p:nvGrpSpPr>
        <p:grpSpPr>
          <a:xfrm>
            <a:off x="199970" y="1193154"/>
            <a:ext cx="5356856" cy="5400290"/>
            <a:chOff x="199970" y="1193154"/>
            <a:chExt cx="5356856" cy="5400290"/>
          </a:xfrm>
        </p:grpSpPr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28842C32-0B54-3BF5-F3D0-8C771F6CF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05" t="1552" r="11186"/>
            <a:stretch>
              <a:fillRect/>
            </a:stretch>
          </p:blipFill>
          <p:spPr>
            <a:xfrm>
              <a:off x="199970" y="1193154"/>
              <a:ext cx="5356856" cy="5400290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等腰三角形 6">
              <a:extLst>
                <a:ext uri="{FF2B5EF4-FFF2-40B4-BE49-F238E27FC236}">
                  <a16:creationId xmlns:a16="http://schemas.microsoft.com/office/drawing/2014/main" id="{CEBA225C-BDAC-F192-D865-D8F3C5FC4200}"/>
                </a:ext>
              </a:extLst>
            </p:cNvPr>
            <p:cNvSpPr/>
            <p:nvPr/>
          </p:nvSpPr>
          <p:spPr>
            <a:xfrm>
              <a:off x="3717996" y="3919566"/>
              <a:ext cx="135770" cy="157633"/>
            </a:xfrm>
            <a:custGeom>
              <a:avLst>
                <a:gd name="f8" fmla="val 5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5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7" name="椭圆 7">
              <a:extLst>
                <a:ext uri="{FF2B5EF4-FFF2-40B4-BE49-F238E27FC236}">
                  <a16:creationId xmlns:a16="http://schemas.microsoft.com/office/drawing/2014/main" id="{94C62ECE-F773-653F-7258-5CC9E9BD8DC2}"/>
                </a:ext>
              </a:extLst>
            </p:cNvPr>
            <p:cNvSpPr/>
            <p:nvPr/>
          </p:nvSpPr>
          <p:spPr>
            <a:xfrm>
              <a:off x="2820037" y="3669807"/>
              <a:ext cx="1121868" cy="105866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28575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8" name="椭圆 8">
              <a:extLst>
                <a:ext uri="{FF2B5EF4-FFF2-40B4-BE49-F238E27FC236}">
                  <a16:creationId xmlns:a16="http://schemas.microsoft.com/office/drawing/2014/main" id="{9DBE032C-C20A-310D-0564-EDB62EADD4E2}"/>
                </a:ext>
              </a:extLst>
            </p:cNvPr>
            <p:cNvSpPr/>
            <p:nvPr/>
          </p:nvSpPr>
          <p:spPr>
            <a:xfrm>
              <a:off x="3543537" y="2863507"/>
              <a:ext cx="1121868" cy="105866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28575" cap="flat">
              <a:solidFill>
                <a:srgbClr val="00B0F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  <p:sp>
          <p:nvSpPr>
            <p:cNvPr id="9" name="椭圆 9">
              <a:extLst>
                <a:ext uri="{FF2B5EF4-FFF2-40B4-BE49-F238E27FC236}">
                  <a16:creationId xmlns:a16="http://schemas.microsoft.com/office/drawing/2014/main" id="{5981F0BB-47F3-160D-DE0F-88061693973C}"/>
                </a:ext>
              </a:extLst>
            </p:cNvPr>
            <p:cNvSpPr/>
            <p:nvPr/>
          </p:nvSpPr>
          <p:spPr>
            <a:xfrm>
              <a:off x="3773984" y="3875656"/>
              <a:ext cx="1121868" cy="105866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28575" cap="flat">
              <a:solidFill>
                <a:srgbClr val="00B0F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等线"/>
                <a:ea typeface="等线" pitchFamily="2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398935E6-23E4-7800-529A-269730EA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92" t="1425" r="20013" b="20550"/>
          <a:stretch>
            <a:fillRect/>
          </a:stretch>
        </p:blipFill>
        <p:spPr>
          <a:xfrm>
            <a:off x="5849800" y="1230992"/>
            <a:ext cx="5356856" cy="48776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0B00CF78-2C25-BE04-A347-ED542E714C7E}"/>
              </a:ext>
            </a:extLst>
          </p:cNvPr>
          <p:cNvSpPr/>
          <p:nvPr/>
        </p:nvSpPr>
        <p:spPr>
          <a:xfrm>
            <a:off x="8303565" y="3100648"/>
            <a:ext cx="224658" cy="250627"/>
          </a:xfrm>
          <a:custGeom>
            <a:avLst>
              <a:gd name="f8" fmla="val 500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50000"/>
              <a:gd name="f9" fmla="+- 0 0 -360"/>
              <a:gd name="f10" fmla="+- 0 0 -270"/>
              <a:gd name="f11" fmla="+- 0 0 -180"/>
              <a:gd name="f12" fmla="+- 0 0 -9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*/ f16 f37 1"/>
              <a:gd name="f43" fmla="+- f41 0 f16"/>
              <a:gd name="f44" fmla="+- f40 0 f16"/>
              <a:gd name="f45" fmla="*/ f41 f37 1"/>
              <a:gd name="f46" fmla="*/ f40 f37 1"/>
              <a:gd name="f47" fmla="*/ f43 1 2"/>
              <a:gd name="f48" fmla="*/ f44 1 2"/>
              <a:gd name="f49" fmla="*/ f44 f17 1"/>
              <a:gd name="f50" fmla="+- f16 f47 0"/>
              <a:gd name="f51" fmla="*/ f49 1 200000"/>
              <a:gd name="f52" fmla="*/ f49 1 100000"/>
              <a:gd name="f53" fmla="+- f51 f48 0"/>
              <a:gd name="f54" fmla="*/ f51 f37 1"/>
              <a:gd name="f55" fmla="*/ f50 f37 1"/>
              <a:gd name="f56" fmla="*/ f52 f37 1"/>
              <a:gd name="f57" fmla="*/ f53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56" y="f42"/>
              </a:cxn>
              <a:cxn ang="f34">
                <a:pos x="f54" y="f55"/>
              </a:cxn>
              <a:cxn ang="f35">
                <a:pos x="f42" y="f45"/>
              </a:cxn>
              <a:cxn ang="f35">
                <a:pos x="f56" y="f45"/>
              </a:cxn>
              <a:cxn ang="f35">
                <a:pos x="f46" y="f45"/>
              </a:cxn>
              <a:cxn ang="f36">
                <a:pos x="f57" y="f55"/>
              </a:cxn>
            </a:cxnLst>
            <a:rect l="f54" t="f55" r="f57" b="f45"/>
            <a:pathLst>
              <a:path>
                <a:moveTo>
                  <a:pt x="f42" y="f45"/>
                </a:moveTo>
                <a:lnTo>
                  <a:pt x="f56" y="f42"/>
                </a:lnTo>
                <a:lnTo>
                  <a:pt x="f46" y="f45"/>
                </a:lnTo>
                <a:close/>
              </a:path>
            </a:pathLst>
          </a:custGeom>
          <a:solidFill>
            <a:srgbClr val="000000"/>
          </a:solidFill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等线"/>
              <a:ea typeface="等线" pitchFamily="2"/>
            </a:endParaRPr>
          </a:p>
        </p:txBody>
      </p:sp>
      <p:cxnSp>
        <p:nvCxnSpPr>
          <p:cNvPr id="12" name="直接箭头连接符 13">
            <a:extLst>
              <a:ext uri="{FF2B5EF4-FFF2-40B4-BE49-F238E27FC236}">
                <a16:creationId xmlns:a16="http://schemas.microsoft.com/office/drawing/2014/main" id="{745B5418-BCAD-E8A4-AABF-C3AC30076FE7}"/>
              </a:ext>
            </a:extLst>
          </p:cNvPr>
          <p:cNvCxnSpPr/>
          <p:nvPr/>
        </p:nvCxnSpPr>
        <p:spPr>
          <a:xfrm flipH="1">
            <a:off x="8303565" y="1837239"/>
            <a:ext cx="1645920" cy="0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miter/>
            <a:headEnd type="arrow"/>
            <a:tailEnd type="arrow"/>
          </a:ln>
        </p:spPr>
      </p:cxnSp>
      <p:sp>
        <p:nvSpPr>
          <p:cNvPr id="13" name="文本框 18">
            <a:extLst>
              <a:ext uri="{FF2B5EF4-FFF2-40B4-BE49-F238E27FC236}">
                <a16:creationId xmlns:a16="http://schemas.microsoft.com/office/drawing/2014/main" id="{62BE4336-706C-3D38-7DED-3A7D80288C6D}"/>
              </a:ext>
            </a:extLst>
          </p:cNvPr>
          <p:cNvSpPr txBox="1"/>
          <p:nvPr/>
        </p:nvSpPr>
        <p:spPr>
          <a:xfrm>
            <a:off x="8528224" y="1467913"/>
            <a:ext cx="82426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100km</a:t>
            </a:r>
          </a:p>
        </p:txBody>
      </p:sp>
      <p:sp>
        <p:nvSpPr>
          <p:cNvPr id="14" name="文本框 19">
            <a:extLst>
              <a:ext uri="{FF2B5EF4-FFF2-40B4-BE49-F238E27FC236}">
                <a16:creationId xmlns:a16="http://schemas.microsoft.com/office/drawing/2014/main" id="{28502D9B-8878-70CB-0260-4A71DE58F128}"/>
              </a:ext>
            </a:extLst>
          </p:cNvPr>
          <p:cNvSpPr txBox="1"/>
          <p:nvPr/>
        </p:nvSpPr>
        <p:spPr>
          <a:xfrm>
            <a:off x="7551188" y="6168012"/>
            <a:ext cx="2208120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https://en.wikipedia.org/wiki/San_Andreas_Fault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等线" pitchFamily="2"/>
              <a:cs typeface="Arial" pitchFamily="34"/>
            </a:endParaRPr>
          </a:p>
        </p:txBody>
      </p:sp>
      <p:sp>
        <p:nvSpPr>
          <p:cNvPr id="15" name="文本框 34">
            <a:extLst>
              <a:ext uri="{FF2B5EF4-FFF2-40B4-BE49-F238E27FC236}">
                <a16:creationId xmlns:a16="http://schemas.microsoft.com/office/drawing/2014/main" id="{789ABCD7-2313-34B5-0266-45B5D501320A}"/>
              </a:ext>
            </a:extLst>
          </p:cNvPr>
          <p:cNvSpPr txBox="1"/>
          <p:nvPr/>
        </p:nvSpPr>
        <p:spPr>
          <a:xfrm>
            <a:off x="7551188" y="3098234"/>
            <a:ext cx="805750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70C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PFO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9AFCA327-706B-2EC2-0EB4-3BAC1606F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375" y="522012"/>
            <a:ext cx="6504310" cy="48782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1B518E7-7620-4EA3-AE69-9CF512B87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657"/>
            <a:ext cx="6110907" cy="1005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40AD340-E5C9-4540-10D5-262CA2F4B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43" y="2427320"/>
            <a:ext cx="5380155" cy="12289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文本框 10">
            <a:extLst>
              <a:ext uri="{FF2B5EF4-FFF2-40B4-BE49-F238E27FC236}">
                <a16:creationId xmlns:a16="http://schemas.microsoft.com/office/drawing/2014/main" id="{DC26521A-009F-7F88-C528-B899D1D7FB9C}"/>
              </a:ext>
            </a:extLst>
          </p:cNvPr>
          <p:cNvSpPr txBox="1"/>
          <p:nvPr/>
        </p:nvSpPr>
        <p:spPr>
          <a:xfrm>
            <a:off x="444343" y="4104174"/>
            <a:ext cx="3057323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(Tang et al., 2022, in preparation)</a:t>
            </a:r>
          </a:p>
        </p:txBody>
      </p:sp>
      <p:sp>
        <p:nvSpPr>
          <p:cNvPr id="6" name="矩形 11">
            <a:extLst>
              <a:ext uri="{FF2B5EF4-FFF2-40B4-BE49-F238E27FC236}">
                <a16:creationId xmlns:a16="http://schemas.microsoft.com/office/drawing/2014/main" id="{89E64BAD-EDBE-97E9-213E-B4F8E5F9AF28}"/>
              </a:ext>
            </a:extLst>
          </p:cNvPr>
          <p:cNvSpPr/>
          <p:nvPr/>
        </p:nvSpPr>
        <p:spPr>
          <a:xfrm>
            <a:off x="10048990" y="1291132"/>
            <a:ext cx="1026962" cy="1064343"/>
          </a:xfrm>
          <a:prstGeom prst="rect">
            <a:avLst/>
          </a:pr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等线"/>
              <a:ea typeface="等线" pitchFamily="2"/>
            </a:endParaRPr>
          </a:p>
        </p:txBody>
      </p:sp>
      <p:sp>
        <p:nvSpPr>
          <p:cNvPr id="7" name="矩形 12">
            <a:extLst>
              <a:ext uri="{FF2B5EF4-FFF2-40B4-BE49-F238E27FC236}">
                <a16:creationId xmlns:a16="http://schemas.microsoft.com/office/drawing/2014/main" id="{E163D313-1233-B9EB-6D9E-D79E0EC53C50}"/>
              </a:ext>
            </a:extLst>
          </p:cNvPr>
          <p:cNvSpPr/>
          <p:nvPr/>
        </p:nvSpPr>
        <p:spPr>
          <a:xfrm>
            <a:off x="9437705" y="1151924"/>
            <a:ext cx="1779641" cy="1729359"/>
          </a:xfrm>
          <a:prstGeom prst="rect">
            <a:avLst/>
          </a:prstGeom>
          <a:noFill/>
          <a:ln w="38103" cap="flat">
            <a:solidFill>
              <a:srgbClr val="00B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等线"/>
              <a:ea typeface="等线" pitchFamily="2"/>
            </a:endParaRPr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E0440AD9-4A32-5B3E-B83C-25FF6C25351B}"/>
              </a:ext>
            </a:extLst>
          </p:cNvPr>
          <p:cNvSpPr/>
          <p:nvPr/>
        </p:nvSpPr>
        <p:spPr>
          <a:xfrm>
            <a:off x="8472071" y="1006708"/>
            <a:ext cx="2826794" cy="2841214"/>
          </a:xfrm>
          <a:prstGeom prst="rect">
            <a:avLst/>
          </a:prstGeom>
          <a:noFill/>
          <a:ln w="38103" cap="flat">
            <a:solidFill>
              <a:srgbClr val="00B0F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等线"/>
              <a:ea typeface="等线" pitchFamily="2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A8F4CDEC-4345-6CE7-F56D-05F3C7C5DEB5}"/>
              </a:ext>
            </a:extLst>
          </p:cNvPr>
          <p:cNvSpPr txBox="1"/>
          <p:nvPr/>
        </p:nvSpPr>
        <p:spPr>
          <a:xfrm>
            <a:off x="3441792" y="4157630"/>
            <a:ext cx="1612672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(10%-90%)</a:t>
            </a:r>
          </a:p>
        </p:txBody>
      </p:sp>
      <p:cxnSp>
        <p:nvCxnSpPr>
          <p:cNvPr id="10" name="直接箭头连接符 16">
            <a:extLst>
              <a:ext uri="{FF2B5EF4-FFF2-40B4-BE49-F238E27FC236}">
                <a16:creationId xmlns:a16="http://schemas.microsoft.com/office/drawing/2014/main" id="{A45BEE59-F2A6-BF01-F602-AF8E26EDA637}"/>
              </a:ext>
            </a:extLst>
          </p:cNvPr>
          <p:cNvCxnSpPr/>
          <p:nvPr/>
        </p:nvCxnSpPr>
        <p:spPr>
          <a:xfrm flipH="1">
            <a:off x="4248128" y="2998226"/>
            <a:ext cx="266008" cy="966639"/>
          </a:xfrm>
          <a:prstGeom prst="straightConnector1">
            <a:avLst/>
          </a:prstGeom>
          <a:noFill/>
          <a:ln w="38103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11" name="文本框 20">
            <a:extLst>
              <a:ext uri="{FF2B5EF4-FFF2-40B4-BE49-F238E27FC236}">
                <a16:creationId xmlns:a16="http://schemas.microsoft.com/office/drawing/2014/main" id="{AD9BCF16-2E7D-2AAE-1817-A7A62719D898}"/>
              </a:ext>
            </a:extLst>
          </p:cNvPr>
          <p:cNvSpPr txBox="1"/>
          <p:nvPr/>
        </p:nvSpPr>
        <p:spPr>
          <a:xfrm>
            <a:off x="9757086" y="1381731"/>
            <a:ext cx="64633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90%</a:t>
            </a:r>
          </a:p>
        </p:txBody>
      </p:sp>
      <p:sp>
        <p:nvSpPr>
          <p:cNvPr id="12" name="文本框 21">
            <a:extLst>
              <a:ext uri="{FF2B5EF4-FFF2-40B4-BE49-F238E27FC236}">
                <a16:creationId xmlns:a16="http://schemas.microsoft.com/office/drawing/2014/main" id="{C7AB715B-FB60-1A57-C33C-BE90A2EB731C}"/>
              </a:ext>
            </a:extLst>
          </p:cNvPr>
          <p:cNvSpPr txBox="1"/>
          <p:nvPr/>
        </p:nvSpPr>
        <p:spPr>
          <a:xfrm>
            <a:off x="8947312" y="1411476"/>
            <a:ext cx="64633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70%</a:t>
            </a:r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C614B87D-6E57-14C7-5BEC-4A9338D192B3}"/>
              </a:ext>
            </a:extLst>
          </p:cNvPr>
          <p:cNvSpPr txBox="1"/>
          <p:nvPr/>
        </p:nvSpPr>
        <p:spPr>
          <a:xfrm>
            <a:off x="7911910" y="1411476"/>
            <a:ext cx="64633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45%</a:t>
            </a: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FC7AE10B-617C-2936-2592-DC3E4803E30C}"/>
              </a:ext>
            </a:extLst>
          </p:cNvPr>
          <p:cNvSpPr txBox="1"/>
          <p:nvPr/>
        </p:nvSpPr>
        <p:spPr>
          <a:xfrm>
            <a:off x="444343" y="280364"/>
            <a:ext cx="46101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Extract dispersion curves algorithm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2591D66-D7E8-A830-36E4-C2FC3BBC8C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4" t="4447" r="4236" b="116"/>
          <a:stretch>
            <a:fillRect/>
          </a:stretch>
        </p:blipFill>
        <p:spPr>
          <a:xfrm>
            <a:off x="795866" y="537630"/>
            <a:ext cx="10989734" cy="57827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1AFFA006-8639-C292-5349-421C5E5D4486}"/>
              </a:ext>
            </a:extLst>
          </p:cNvPr>
          <p:cNvSpPr txBox="1"/>
          <p:nvPr/>
        </p:nvSpPr>
        <p:spPr>
          <a:xfrm>
            <a:off x="2104848" y="1362977"/>
            <a:ext cx="4779029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A high-velocity anomaly  in the period of  20s to 27s?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A1866654-001C-CC7F-9E8F-6AB53542A940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FA22D28-853E-3C3A-F35D-7C8D4067B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0880" y="393228"/>
            <a:ext cx="9021799" cy="60715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AC6A9B0F-8CC7-8AAE-0236-0418B57DBED8}"/>
              </a:ext>
            </a:extLst>
          </p:cNvPr>
          <p:cNvSpPr txBox="1"/>
          <p:nvPr/>
        </p:nvSpPr>
        <p:spPr>
          <a:xfrm>
            <a:off x="358234" y="211893"/>
            <a:ext cx="173694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quake75.xml-15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2F1BCB7-46CE-46EE-E956-AAA7733E2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50" t="4235" r="8195" b="2017"/>
          <a:stretch>
            <a:fillRect/>
          </a:stretch>
        </p:blipFill>
        <p:spPr>
          <a:xfrm>
            <a:off x="736604" y="92564"/>
            <a:ext cx="11099801" cy="66728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29FCD3D9-29D1-7C54-C510-204D43E582E1}"/>
              </a:ext>
            </a:extLst>
          </p:cNvPr>
          <p:cNvSpPr txBox="1"/>
          <p:nvPr/>
        </p:nvSpPr>
        <p:spPr>
          <a:xfrm>
            <a:off x="7757348" y="3341537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7AD1AA8-A32A-F761-4A4D-554EBC4EF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9" t="2352" r="4097" b="814"/>
          <a:stretch>
            <a:fillRect/>
          </a:stretch>
        </p:blipFill>
        <p:spPr>
          <a:xfrm>
            <a:off x="533396" y="330198"/>
            <a:ext cx="11449165" cy="60706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7513832E-6DF3-6763-DB65-F58B921E7BB8}"/>
              </a:ext>
            </a:extLst>
          </p:cNvPr>
          <p:cNvSpPr txBox="1"/>
          <p:nvPr/>
        </p:nvSpPr>
        <p:spPr>
          <a:xfrm>
            <a:off x="8079391" y="962863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E8B575-B32A-31CA-D2E4-675413F166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8422" y="345762"/>
            <a:ext cx="8821143" cy="59365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6E34E03E-C086-CBBC-5C6B-1BF546293560}"/>
              </a:ext>
            </a:extLst>
          </p:cNvPr>
          <p:cNvSpPr txBox="1"/>
          <p:nvPr/>
        </p:nvSpPr>
        <p:spPr>
          <a:xfrm>
            <a:off x="358234" y="211893"/>
            <a:ext cx="185018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rPr>
              <a:t>quake75.xml-10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F75A1DF-1011-846E-1845-A63A51DB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19" t="4495" r="7500" b="975"/>
          <a:stretch>
            <a:fillRect/>
          </a:stretch>
        </p:blipFill>
        <p:spPr>
          <a:xfrm>
            <a:off x="880530" y="241301"/>
            <a:ext cx="10596350" cy="63753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A32E9FE7-DD16-1F35-E250-C5FA9DB6DA23}"/>
              </a:ext>
            </a:extLst>
          </p:cNvPr>
          <p:cNvSpPr txBox="1"/>
          <p:nvPr/>
        </p:nvSpPr>
        <p:spPr>
          <a:xfrm>
            <a:off x="7215484" y="2875870"/>
            <a:ext cx="1458541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等线" pitchFamily="2"/>
                <a:cs typeface="Arial" pitchFamily="34"/>
              </a:rPr>
              <a:t>qR waves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</Words>
  <Application>Microsoft Office PowerPoint</Application>
  <PresentationFormat>Widescreen</PresentationFormat>
  <Paragraphs>54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Tang Le</dc:creator>
  <cp:lastModifiedBy>Igel</cp:lastModifiedBy>
  <cp:revision>53</cp:revision>
  <dcterms:created xsi:type="dcterms:W3CDTF">2022-09-23T07:43:29Z</dcterms:created>
  <dcterms:modified xsi:type="dcterms:W3CDTF">2022-09-30T20:23:09Z</dcterms:modified>
</cp:coreProperties>
</file>