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52" r:id="rId1"/>
  </p:sldMasterIdLst>
  <p:notesMasterIdLst>
    <p:notesMasterId r:id="rId22"/>
  </p:notesMasterIdLst>
  <p:handoutMasterIdLst>
    <p:handoutMasterId r:id="rId23"/>
  </p:handoutMasterIdLst>
  <p:sldIdLst>
    <p:sldId id="256" r:id="rId2"/>
    <p:sldId id="331" r:id="rId3"/>
    <p:sldId id="290" r:id="rId4"/>
    <p:sldId id="327" r:id="rId5"/>
    <p:sldId id="312" r:id="rId6"/>
    <p:sldId id="315" r:id="rId7"/>
    <p:sldId id="316" r:id="rId8"/>
    <p:sldId id="329" r:id="rId9"/>
    <p:sldId id="330" r:id="rId10"/>
    <p:sldId id="317" r:id="rId11"/>
    <p:sldId id="328" r:id="rId12"/>
    <p:sldId id="321" r:id="rId13"/>
    <p:sldId id="295" r:id="rId14"/>
    <p:sldId id="296" r:id="rId15"/>
    <p:sldId id="267" r:id="rId16"/>
    <p:sldId id="278" r:id="rId17"/>
    <p:sldId id="334" r:id="rId18"/>
    <p:sldId id="335" r:id="rId19"/>
    <p:sldId id="336" r:id="rId20"/>
    <p:sldId id="332" r:id="rId21"/>
  </p:sldIdLst>
  <p:sldSz cx="12192000" cy="6858000"/>
  <p:notesSz cx="6662738" cy="9866313"/>
  <p:embeddedFontLst>
    <p:embeddedFont>
      <p:font typeface="LMU SabonNext Demi" panose="02020400000000000000" pitchFamily="18" charset="0"/>
      <p:regular r:id="rId24"/>
    </p:embeddedFont>
    <p:embeddedFont>
      <p:font typeface="Times" panose="02020603050405020304" pitchFamily="18" charset="0"/>
      <p:regular r:id="rId25"/>
      <p:bold r:id="rId26"/>
      <p:italic r:id="rId27"/>
      <p:boldItalic r:id="rId28"/>
    </p:embeddedFont>
    <p:embeddedFont>
      <p:font typeface="LMU CompatilFact" panose="02000500060000020003" pitchFamily="2" charset="0"/>
      <p:regular r:id="rId29"/>
      <p:bold r:id="rId30"/>
      <p:italic r:id="rId31"/>
      <p:boldItalic r:id="rId32"/>
    </p:embeddedFont>
  </p:embeddedFont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anose="02000500060000020003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anose="02000500060000020003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anose="02000500060000020003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anose="02000500060000020003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anose="02000500060000020003" pitchFamily="2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LMU CompatilFact" panose="02000500060000020003" pitchFamily="2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LMU CompatilFact" panose="02000500060000020003" pitchFamily="2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LMU CompatilFact" panose="02000500060000020003" pitchFamily="2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LMU CompatilFact" panose="02000500060000020003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09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00"/>
    <a:srgbClr val="FF5050"/>
    <a:srgbClr val="777777"/>
    <a:srgbClr val="B2B2B2"/>
    <a:srgbClr val="F8F8F8"/>
    <a:srgbClr val="EAEAEA"/>
    <a:srgbClr val="DDDDDD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94" autoAdjust="0"/>
    <p:restoredTop sz="92253" autoAdjust="0"/>
  </p:normalViewPr>
  <p:slideViewPr>
    <p:cSldViewPr>
      <p:cViewPr varScale="1">
        <p:scale>
          <a:sx n="93" d="100"/>
          <a:sy n="93" d="100"/>
        </p:scale>
        <p:origin x="104" y="1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1" d="100"/>
          <a:sy n="111" d="100"/>
        </p:scale>
        <p:origin x="-3160" y="-120"/>
      </p:cViewPr>
      <p:guideLst>
        <p:guide orient="horz" pos="3107"/>
        <p:guide pos="209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075" y="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075" y="937260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 smtClean="0">
                <a:latin typeface="LMU SabonNext Demi" panose="02020400000000000000" pitchFamily="18" charset="0"/>
              </a:defRPr>
            </a:lvl1pPr>
          </a:lstStyle>
          <a:p>
            <a:pPr>
              <a:defRPr/>
            </a:pPr>
            <a:fld id="{9F5C4434-34ED-472B-A91A-CD678903EAA7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1686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5075" y="0"/>
            <a:ext cx="28876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863" y="739775"/>
            <a:ext cx="657860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686300"/>
            <a:ext cx="4884738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91675"/>
            <a:ext cx="28876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075" y="9591675"/>
            <a:ext cx="28876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50000"/>
              </a:spcBef>
              <a:defRPr sz="1200" smtClean="0">
                <a:latin typeface="LMU SabonNext Demi" panose="02020400000000000000" pitchFamily="18" charset="0"/>
              </a:defRPr>
            </a:lvl1pPr>
          </a:lstStyle>
          <a:p>
            <a:pPr>
              <a:defRPr/>
            </a:pPr>
            <a:fld id="{D40C9A8E-9677-4DD4-B69F-E916339053C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18850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863" y="739775"/>
            <a:ext cx="6578600" cy="3700463"/>
          </a:xfrm>
          <a:ln/>
        </p:spPr>
      </p:sp>
      <p:sp>
        <p:nvSpPr>
          <p:cNvPr id="71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anose="02020603050405020304" pitchFamily="18" charset="0"/>
            </a:endParaRPr>
          </a:p>
        </p:txBody>
      </p:sp>
      <p:sp>
        <p:nvSpPr>
          <p:cNvPr id="71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9pPr>
          </a:lstStyle>
          <a:p>
            <a:fld id="{F0CBB6A4-99D5-4CD5-A2CE-44FF86937472}" type="slidenum">
              <a:rPr lang="de-DE" altLang="de-DE" sz="1200">
                <a:latin typeface="LMU SabonNext Demi" panose="02020400000000000000" pitchFamily="18" charset="0"/>
              </a:rPr>
              <a:pPr/>
              <a:t>1</a:t>
            </a:fld>
            <a:endParaRPr lang="de-DE" altLang="de-DE" sz="1200">
              <a:latin typeface="LMU SabonNext Demi" panose="020204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99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9A8E-9677-4DD4-B69F-E916339053C9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0449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9A8E-9677-4DD4-B69F-E916339053C9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23885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9A8E-9677-4DD4-B69F-E916339053C9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65881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9A8E-9677-4DD4-B69F-E916339053C9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13860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9A8E-9677-4DD4-B69F-E916339053C9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66450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9A8E-9677-4DD4-B69F-E916339053C9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108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9A8E-9677-4DD4-B69F-E916339053C9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0719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9A8E-9677-4DD4-B69F-E916339053C9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2264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9A8E-9677-4DD4-B69F-E916339053C9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3480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0" descr="star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495800"/>
            <a:ext cx="8593667" cy="990600"/>
          </a:xfrm>
          <a:ln w="12700"/>
        </p:spPr>
        <p:txBody>
          <a:bodyPr/>
          <a:lstStyle>
            <a:lvl1pPr marL="0" indent="0">
              <a:defRPr sz="1800"/>
            </a:lvl1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0" y="3200400"/>
            <a:ext cx="8593667" cy="1066800"/>
          </a:xfrm>
          <a:ln w="12700"/>
        </p:spPr>
        <p:txBody>
          <a:bodyPr/>
          <a:lstStyle>
            <a:lvl1pPr>
              <a:lnSpc>
                <a:spcPct val="80000"/>
              </a:lnSpc>
              <a:defRPr sz="36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ftr" sz="quarter" idx="10"/>
          </p:nvPr>
        </p:nvSpPr>
        <p:spPr>
          <a:xfrm>
            <a:off x="5903384" y="6524626"/>
            <a:ext cx="6288616" cy="333375"/>
          </a:xfrm>
        </p:spPr>
        <p:txBody>
          <a:bodyPr/>
          <a:lstStyle>
            <a:lvl1pPr algn="ctr">
              <a:defRPr sz="200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78911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18C001DF-6294-4CAC-8CCB-54E4BD9C977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61746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271000" y="333376"/>
            <a:ext cx="2616200" cy="59150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422400" y="333376"/>
            <a:ext cx="7645400" cy="59150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EA623454-F683-4F2B-AC14-5E3EAFCA060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19826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3712" y="116632"/>
            <a:ext cx="5255684" cy="4572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154" y="1268760"/>
            <a:ext cx="10464800" cy="472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altLang="de-DE"/>
              <a:t># </a:t>
            </a:r>
            <a:fld id="{DD80604A-424E-49B2-B677-78BA9AA3C97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7978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07E456BC-F2CB-4553-A1D1-ADB32DF20232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67073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22400" y="1524000"/>
            <a:ext cx="5130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56400" y="1524000"/>
            <a:ext cx="5130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500F216B-9D7E-4852-87E6-ACFD1A3CA4A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30712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E6786393-A86C-4772-BB2E-9501227F49E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8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7651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2EE1E400-939D-44D5-B349-88F531AA564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03599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E828E895-3FD6-46EA-9500-80D21969D05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7633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F66A4E2B-B107-41F0-8DBE-FD2B2176940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42359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10D88B5F-52BE-4EC4-AAAE-4B59C47B891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61125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2192000" cy="69269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MU CompatilFact" pitchFamily="2" charset="0"/>
            </a:endParaRPr>
          </a:p>
        </p:txBody>
      </p:sp>
      <p:sp>
        <p:nvSpPr>
          <p:cNvPr id="1026" name="Rectangle 33"/>
          <p:cNvSpPr>
            <a:spLocks noChangeArrowheads="1"/>
          </p:cNvSpPr>
          <p:nvPr userDrawn="1"/>
        </p:nvSpPr>
        <p:spPr bwMode="auto">
          <a:xfrm>
            <a:off x="0" y="1185772"/>
            <a:ext cx="12192000" cy="525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anose="02000500060000020003" pitchFamily="2" charset="0"/>
              </a:defRPr>
            </a:lvl9pPr>
          </a:lstStyle>
          <a:p>
            <a:endParaRPr lang="de-DE" altLang="de-DE" sz="1400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93967" y="6477001"/>
            <a:ext cx="10541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rgbClr val="777777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# </a:t>
            </a:r>
            <a:fld id="{2FDE1D8B-2D40-485E-84C9-4800B734D9B2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524000"/>
            <a:ext cx="10464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Mastertextformat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  <p:sp>
        <p:nvSpPr>
          <p:cNvPr id="86039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8001" y="6491288"/>
            <a:ext cx="721995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777777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287688" y="117748"/>
            <a:ext cx="525568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altLang="de-DE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LMU CompatilFact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LMU CompatilFact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LMU CompatilFact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LMU CompatilFact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Font typeface="Wingdings" panose="05000000000000000000" pitchFamily="2" charset="2"/>
        <a:defRPr sz="24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Clr>
          <a:srgbClr val="006600"/>
        </a:buClr>
        <a:buFont typeface="Times" panose="02020603050405020304" pitchFamily="18" charset="0"/>
        <a:buChar char="•"/>
        <a:defRPr sz="16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Arial" panose="020B0604020202020204" pitchFamily="34" charset="0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Char char="-"/>
        <a:defRPr sz="1600">
          <a:solidFill>
            <a:schemeClr val="tx1"/>
          </a:solidFill>
          <a:latin typeface="Arial" panose="020B0604020202020204" pitchFamily="34" charset="0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Arial" panose="020B0604020202020204" pitchFamily="34" charset="0"/>
        </a:defRPr>
      </a:lvl5pPr>
      <a:lvl6pPr marL="2438400" indent="-228600" algn="l" rtl="0" fontAlgn="base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romy-erc-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92654" y="4266918"/>
            <a:ext cx="11233248" cy="913189"/>
          </a:xfrm>
          <a:ln w="9525"/>
        </p:spPr>
        <p:txBody>
          <a:bodyPr/>
          <a:lstStyle/>
          <a:p>
            <a:pPr algn="just" eaLnBrk="1" hangingPunct="1"/>
            <a:r>
              <a:rPr lang="de-DE" altLang="de-DE" sz="1600" dirty="0" smtClean="0">
                <a:latin typeface="LMU CompatilFact" panose="02000500060000020003" pitchFamily="2" charset="0"/>
              </a:rPr>
              <a:t>	Werner Bauer, </a:t>
            </a:r>
            <a:r>
              <a:rPr lang="de-DE" altLang="de-DE" sz="16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Felix Bernauer</a:t>
            </a:r>
            <a:r>
              <a:rPr lang="de-DE" altLang="de-DE" sz="1600" baseline="30000" dirty="0">
                <a:solidFill>
                  <a:srgbClr val="FF0000"/>
                </a:solidFill>
                <a:latin typeface="LMU CompatilFact" panose="02000500060000020003" pitchFamily="2" charset="0"/>
              </a:rPr>
              <a:t>1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, </a:t>
            </a:r>
            <a:r>
              <a:rPr lang="de-DE" altLang="de-DE" sz="16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Moritz Bernauer</a:t>
            </a:r>
            <a:r>
              <a:rPr lang="de-DE" altLang="de-DE" sz="1600" baseline="300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1</a:t>
            </a:r>
            <a:r>
              <a:rPr lang="de-DE" altLang="de-DE" sz="16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, Bryant Chow</a:t>
            </a:r>
            <a:r>
              <a:rPr lang="de-DE" altLang="de-DE" sz="1600" baseline="300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1</a:t>
            </a:r>
            <a:r>
              <a:rPr lang="de-DE" altLang="de-DE" sz="1600" b="1" dirty="0" smtClean="0">
                <a:latin typeface="LMU CompatilFact" panose="02000500060000020003" pitchFamily="2" charset="0"/>
              </a:rPr>
              <a:t>, </a:t>
            </a:r>
            <a:r>
              <a:rPr lang="de-DE" altLang="de-DE" sz="16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Stefanie Donner</a:t>
            </a:r>
            <a:r>
              <a:rPr lang="de-DE" altLang="de-DE" sz="1600" baseline="300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1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, Sven Egdorf, Celine Hadziioannou</a:t>
            </a:r>
            <a:r>
              <a:rPr lang="de-DE" altLang="de-DE" sz="1600" baseline="30000" dirty="0">
                <a:latin typeface="LMU CompatilFact" panose="02000500060000020003" pitchFamily="2" charset="0"/>
              </a:rPr>
              <a:t>1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, Heiner Igel</a:t>
            </a:r>
            <a:r>
              <a:rPr lang="de-DE" altLang="de-DE" sz="1600" baseline="30000" dirty="0" smtClean="0">
                <a:latin typeface="LMU CompatilFact" panose="02000500060000020003" pitchFamily="2" charset="0"/>
              </a:rPr>
              <a:t>1</a:t>
            </a:r>
            <a:r>
              <a:rPr lang="de-DE" altLang="de-DE" sz="16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, Chin-Jen Lin</a:t>
            </a:r>
            <a:r>
              <a:rPr lang="de-DE" altLang="de-DE" sz="1600" baseline="300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1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, Andreas Fichtner</a:t>
            </a:r>
            <a:r>
              <a:rPr lang="de-DE" altLang="de-DE" sz="1600" baseline="30000" dirty="0" smtClean="0">
                <a:latin typeface="LMU CompatilFact" panose="02000500060000020003" pitchFamily="2" charset="0"/>
              </a:rPr>
              <a:t>2</a:t>
            </a:r>
            <a:r>
              <a:rPr lang="de-DE" altLang="de-DE" sz="1600" dirty="0">
                <a:latin typeface="LMU CompatilFact" panose="02000500060000020003" pitchFamily="2" charset="0"/>
              </a:rPr>
              <a:t>, </a:t>
            </a:r>
            <a:r>
              <a:rPr lang="de-DE" altLang="de-DE" sz="1600" dirty="0">
                <a:solidFill>
                  <a:srgbClr val="FF0000"/>
                </a:solidFill>
                <a:latin typeface="LMU CompatilFact" panose="02000500060000020003" pitchFamily="2" charset="0"/>
              </a:rPr>
              <a:t>Andre </a:t>
            </a:r>
            <a:r>
              <a:rPr lang="de-DE" altLang="de-DE" sz="16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Gebauer</a:t>
            </a:r>
            <a:r>
              <a:rPr lang="de-DE" altLang="de-DE" sz="1600" baseline="300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2,1</a:t>
            </a:r>
            <a:r>
              <a:rPr lang="de-DE" altLang="de-DE" sz="16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, 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Frederic Guattari</a:t>
            </a:r>
            <a:r>
              <a:rPr lang="de-DE" altLang="de-DE" sz="1600" baseline="30000" dirty="0" smtClean="0">
                <a:latin typeface="LMU CompatilFact" panose="02000500060000020003" pitchFamily="2" charset="0"/>
              </a:rPr>
              <a:t>7</a:t>
            </a:r>
            <a:r>
              <a:rPr lang="de-DE" altLang="de-DE" sz="16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, 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Fabian Lindner</a:t>
            </a:r>
            <a:r>
              <a:rPr lang="de-DE" altLang="de-DE" sz="1600" baseline="30000" dirty="0" smtClean="0">
                <a:latin typeface="LMU CompatilFact" panose="02000500060000020003" pitchFamily="2" charset="0"/>
              </a:rPr>
              <a:t>1</a:t>
            </a:r>
            <a:r>
              <a:rPr lang="de-DE" altLang="de-DE" sz="16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, Maria-Fernanda Nader-Nieto</a:t>
            </a:r>
            <a:r>
              <a:rPr lang="de-DE" altLang="de-DE" sz="1600" baseline="300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1</a:t>
            </a:r>
            <a:r>
              <a:rPr lang="de-DE" altLang="de-DE" sz="1600" dirty="0">
                <a:latin typeface="LMU CompatilFact" panose="02000500060000020003" pitchFamily="2" charset="0"/>
              </a:rPr>
              <a:t>, Michael 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Reinwald</a:t>
            </a:r>
            <a:r>
              <a:rPr lang="de-DE" altLang="de-DE" sz="1600" baseline="30000" dirty="0" smtClean="0">
                <a:latin typeface="LMU CompatilFact" panose="02000500060000020003" pitchFamily="2" charset="0"/>
              </a:rPr>
              <a:t>1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, </a:t>
            </a:r>
            <a:r>
              <a:rPr lang="de-DE" altLang="de-DE" sz="16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Johannes Salvermoser</a:t>
            </a:r>
            <a:r>
              <a:rPr lang="de-DE" altLang="de-DE" sz="1600" baseline="300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1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, Karl Ulrich Schreiber</a:t>
            </a:r>
            <a:r>
              <a:rPr lang="de-DE" altLang="de-DE" sz="1600" baseline="30000" dirty="0">
                <a:latin typeface="LMU CompatilFact" panose="02000500060000020003" pitchFamily="2" charset="0"/>
              </a:rPr>
              <a:t>2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, </a:t>
            </a:r>
            <a:r>
              <a:rPr lang="de-DE" altLang="de-DE" sz="16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Andrea Simonelli</a:t>
            </a:r>
            <a:r>
              <a:rPr lang="de-DE" altLang="de-DE" sz="1600" baseline="30000" dirty="0" smtClean="0">
                <a:solidFill>
                  <a:srgbClr val="FF0000"/>
                </a:solidFill>
                <a:latin typeface="LMU CompatilFact" panose="02000500060000020003" pitchFamily="2" charset="0"/>
              </a:rPr>
              <a:t>6,1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, Toshiro Tanimoto</a:t>
            </a:r>
            <a:r>
              <a:rPr lang="de-DE" altLang="de-DE" sz="1600" baseline="30000" dirty="0" smtClean="0">
                <a:latin typeface="LMU CompatilFact" panose="02000500060000020003" pitchFamily="2" charset="0"/>
              </a:rPr>
              <a:t>5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, Frank Vernon</a:t>
            </a:r>
            <a:r>
              <a:rPr lang="de-DE" altLang="de-DE" sz="1600" baseline="30000" dirty="0" smtClean="0">
                <a:latin typeface="LMU CompatilFact" panose="02000500060000020003" pitchFamily="2" charset="0"/>
              </a:rPr>
              <a:t>4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, Joachim Wassermann</a:t>
            </a:r>
            <a:r>
              <a:rPr lang="de-DE" altLang="de-DE" sz="1600" baseline="30000" dirty="0" smtClean="0">
                <a:latin typeface="LMU CompatilFact" panose="02000500060000020003" pitchFamily="2" charset="0"/>
              </a:rPr>
              <a:t>1</a:t>
            </a:r>
            <a:r>
              <a:rPr lang="de-DE" altLang="de-DE" sz="1600" dirty="0" smtClean="0">
                <a:latin typeface="LMU CompatilFact" panose="02000500060000020003" pitchFamily="2" charset="0"/>
              </a:rPr>
              <a:t>, and others</a:t>
            </a:r>
            <a:endParaRPr lang="de-DE" altLang="de-DE" sz="1600" baseline="30000" dirty="0">
              <a:latin typeface="LMU CompatilFact" panose="02000500060000020003" pitchFamily="2" charset="0"/>
            </a:endParaRPr>
          </a:p>
          <a:p>
            <a:pPr algn="just" eaLnBrk="1" hangingPunct="1"/>
            <a:endParaRPr lang="de-DE" altLang="de-DE" sz="1600" baseline="30000" dirty="0" smtClean="0">
              <a:latin typeface="LMU CompatilFact" panose="02000500060000020003" pitchFamily="2" charset="0"/>
            </a:endParaRPr>
          </a:p>
          <a:p>
            <a:pPr algn="just" eaLnBrk="1" hangingPunct="1"/>
            <a:endParaRPr lang="de-DE" altLang="de-DE" sz="1600" baseline="30000" dirty="0">
              <a:latin typeface="LMU CompatilFact" panose="02000500060000020003" pitchFamily="2" charset="0"/>
            </a:endParaRPr>
          </a:p>
          <a:p>
            <a:pPr algn="just" eaLnBrk="1" hangingPunct="1"/>
            <a:endParaRPr lang="de-DE" altLang="de-DE" sz="1600" baseline="30000" dirty="0" smtClean="0">
              <a:latin typeface="LMU CompatilFact" panose="02000500060000020003" pitchFamily="2" charset="0"/>
            </a:endParaRPr>
          </a:p>
          <a:p>
            <a:pPr algn="just" eaLnBrk="1" hangingPunct="1"/>
            <a:endParaRPr lang="de-DE" altLang="de-DE" sz="1600" baseline="30000" dirty="0" smtClean="0">
              <a:latin typeface="LMU CompatilFact" panose="02000500060000020003" pitchFamily="2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495600" y="5478854"/>
            <a:ext cx="69127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/>
          <a:lstStyle>
            <a:lvl1pPr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–"/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 baseline="30000" dirty="0">
                <a:solidFill>
                  <a:schemeClr val="tx1"/>
                </a:solidFill>
                <a:latin typeface="LMU CompatilFact" panose="02000500060000020003" pitchFamily="2" charset="0"/>
              </a:rPr>
              <a:t>1 </a:t>
            </a:r>
            <a:r>
              <a:rPr lang="de-DE" altLang="de-DE" sz="1600" dirty="0">
                <a:solidFill>
                  <a:schemeClr val="tx1"/>
                </a:solidFill>
                <a:latin typeface="LMU CompatilFact" panose="02000500060000020003" pitchFamily="2" charset="0"/>
              </a:rPr>
              <a:t>LMU Munich, </a:t>
            </a:r>
            <a:r>
              <a:rPr lang="de-DE" altLang="de-DE" sz="1600" dirty="0" smtClean="0">
                <a:solidFill>
                  <a:schemeClr val="tx1"/>
                </a:solidFill>
                <a:latin typeface="LMU CompatilFact" panose="02000500060000020003" pitchFamily="2" charset="0"/>
              </a:rPr>
              <a:t>Germany</a:t>
            </a:r>
          </a:p>
          <a:p>
            <a:pPr eaLnBrk="1" hangingPunct="1"/>
            <a:r>
              <a:rPr lang="de-DE" altLang="de-DE" sz="1600" baseline="30000" dirty="0" smtClean="0">
                <a:solidFill>
                  <a:schemeClr val="tx1"/>
                </a:solidFill>
                <a:latin typeface="LMU CompatilFact" panose="02000500060000020003" pitchFamily="2" charset="0"/>
              </a:rPr>
              <a:t>2 </a:t>
            </a:r>
            <a:r>
              <a:rPr lang="de-DE" altLang="de-DE" sz="1600" dirty="0" smtClean="0">
                <a:solidFill>
                  <a:schemeClr val="tx1"/>
                </a:solidFill>
                <a:latin typeface="LMU CompatilFact" panose="02000500060000020003" pitchFamily="2" charset="0"/>
              </a:rPr>
              <a:t>TU Munich, Germany</a:t>
            </a:r>
            <a:endParaRPr lang="de-DE" altLang="de-DE" sz="1600" baseline="300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r>
              <a:rPr lang="de-DE" altLang="de-DE" sz="1600" baseline="30000" dirty="0" smtClean="0">
                <a:solidFill>
                  <a:schemeClr val="tx1"/>
                </a:solidFill>
                <a:latin typeface="LMU CompatilFact" panose="02000500060000020003" pitchFamily="2" charset="0"/>
              </a:rPr>
              <a:t>3 </a:t>
            </a:r>
            <a:r>
              <a:rPr lang="de-DE" altLang="de-DE" sz="1600" dirty="0">
                <a:solidFill>
                  <a:schemeClr val="tx1"/>
                </a:solidFill>
                <a:latin typeface="LMU CompatilFact" panose="02000500060000020003" pitchFamily="2" charset="0"/>
              </a:rPr>
              <a:t>ETH Zurich, </a:t>
            </a:r>
            <a:r>
              <a:rPr lang="de-DE" altLang="de-DE" sz="1600" dirty="0" smtClean="0">
                <a:solidFill>
                  <a:schemeClr val="tx1"/>
                </a:solidFill>
                <a:latin typeface="LMU CompatilFact" panose="02000500060000020003" pitchFamily="2" charset="0"/>
              </a:rPr>
              <a:t>Switzerland</a:t>
            </a:r>
          </a:p>
          <a:p>
            <a:pPr eaLnBrk="1" hangingPunct="1"/>
            <a:endParaRPr lang="de-DE" altLang="de-DE" sz="1600" dirty="0" smtClean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 smtClean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 smtClean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baseline="300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baseline="300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baseline="30000" dirty="0">
              <a:solidFill>
                <a:schemeClr val="tx1"/>
              </a:solidFill>
              <a:latin typeface="LMU CompatilFact" panose="02000500060000020003" pitchFamily="2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95400" y="764704"/>
            <a:ext cx="10698454" cy="107721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smtClean="0"/>
              <a:t>The </a:t>
            </a:r>
            <a:r>
              <a:rPr lang="en-US" sz="3600" b="1" dirty="0" smtClean="0"/>
              <a:t>ROMY</a:t>
            </a:r>
            <a:r>
              <a:rPr lang="en-US" sz="3600" dirty="0" smtClean="0"/>
              <a:t> project: </a:t>
            </a:r>
          </a:p>
          <a:p>
            <a:pPr algn="ctr">
              <a:defRPr/>
            </a:pPr>
            <a:r>
              <a:rPr lang="en-US" sz="2800" b="1" dirty="0" err="1" smtClean="0"/>
              <a:t>RO</a:t>
            </a:r>
            <a:r>
              <a:rPr lang="en-US" sz="2800" dirty="0" err="1" smtClean="0"/>
              <a:t>tational</a:t>
            </a:r>
            <a:r>
              <a:rPr lang="en-US" sz="2800" dirty="0" smtClean="0"/>
              <a:t> </a:t>
            </a:r>
            <a:r>
              <a:rPr lang="en-US" sz="2800" dirty="0"/>
              <a:t>g</a:t>
            </a:r>
            <a:r>
              <a:rPr lang="en-US" sz="2800" dirty="0" smtClean="0"/>
              <a:t>round </a:t>
            </a:r>
            <a:r>
              <a:rPr lang="en-US" sz="2800" b="1" dirty="0" smtClean="0"/>
              <a:t>M</a:t>
            </a:r>
            <a:r>
              <a:rPr lang="en-US" sz="2800" dirty="0" smtClean="0"/>
              <a:t>otions: a new </a:t>
            </a:r>
            <a:r>
              <a:rPr lang="en-US" sz="2800" dirty="0"/>
              <a:t>o</a:t>
            </a:r>
            <a:r>
              <a:rPr lang="en-US" sz="2800" dirty="0" smtClean="0"/>
              <a:t>bservable for </a:t>
            </a:r>
            <a:r>
              <a:rPr lang="en-US" sz="2800" dirty="0" err="1" smtClean="0"/>
              <a:t>seismolog</a:t>
            </a:r>
            <a:r>
              <a:rPr lang="en-US" sz="2800" b="1" dirty="0" err="1" smtClean="0"/>
              <a:t>Y</a:t>
            </a:r>
            <a:endParaRPr lang="de-DE" altLang="de-DE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642" y="5487884"/>
            <a:ext cx="1172931" cy="11520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1424" y="5589240"/>
            <a:ext cx="1311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dirty="0" smtClean="0">
                <a:solidFill>
                  <a:srgbClr val="FF0000"/>
                </a:solidFill>
              </a:rPr>
              <a:t>ROMY funded</a:t>
            </a:r>
            <a:endParaRPr lang="de-DE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663952" y="5478854"/>
            <a:ext cx="69127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/>
          <a:lstStyle>
            <a:lvl1pPr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–"/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 baseline="30000" dirty="0" smtClean="0">
                <a:solidFill>
                  <a:schemeClr val="tx1"/>
                </a:solidFill>
                <a:latin typeface="LMU CompatilFact" panose="02000500060000020003" pitchFamily="2" charset="0"/>
              </a:rPr>
              <a:t>4 </a:t>
            </a:r>
            <a:r>
              <a:rPr lang="de-DE" altLang="de-DE" sz="1600" dirty="0" smtClean="0">
                <a:solidFill>
                  <a:schemeClr val="tx1"/>
                </a:solidFill>
                <a:latin typeface="LMU CompatilFact" panose="02000500060000020003" pitchFamily="2" charset="0"/>
              </a:rPr>
              <a:t>UCSD, La Jolla, CA</a:t>
            </a:r>
          </a:p>
          <a:p>
            <a:pPr eaLnBrk="1" hangingPunct="1"/>
            <a:r>
              <a:rPr lang="de-DE" altLang="de-DE" sz="1600" baseline="30000" dirty="0" smtClean="0">
                <a:solidFill>
                  <a:schemeClr val="tx1"/>
                </a:solidFill>
                <a:latin typeface="LMU CompatilFact" panose="02000500060000020003" pitchFamily="2" charset="0"/>
              </a:rPr>
              <a:t>5 </a:t>
            </a:r>
            <a:r>
              <a:rPr lang="de-DE" altLang="de-DE" sz="1600" dirty="0" smtClean="0">
                <a:solidFill>
                  <a:schemeClr val="tx1"/>
                </a:solidFill>
                <a:latin typeface="LMU CompatilFact" panose="02000500060000020003" pitchFamily="2" charset="0"/>
              </a:rPr>
              <a:t>UC Santa Barbara, CA</a:t>
            </a:r>
            <a:endParaRPr lang="de-DE" altLang="de-DE" sz="1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r>
              <a:rPr lang="de-DE" altLang="de-DE" sz="1600" baseline="30000" dirty="0" smtClean="0">
                <a:solidFill>
                  <a:schemeClr val="tx1"/>
                </a:solidFill>
                <a:latin typeface="LMU CompatilFact" panose="02000500060000020003" pitchFamily="2" charset="0"/>
              </a:rPr>
              <a:t>6</a:t>
            </a:r>
            <a:r>
              <a:rPr lang="de-DE" altLang="de-DE" sz="1600" dirty="0" smtClean="0">
                <a:solidFill>
                  <a:schemeClr val="tx1"/>
                </a:solidFill>
                <a:latin typeface="LMU CompatilFact" panose="02000500060000020003" pitchFamily="2" charset="0"/>
              </a:rPr>
              <a:t>University of Pisa, Italy</a:t>
            </a:r>
          </a:p>
          <a:p>
            <a:pPr eaLnBrk="1" hangingPunct="1"/>
            <a:r>
              <a:rPr lang="de-DE" altLang="de-DE" sz="1600" baseline="30000" dirty="0">
                <a:solidFill>
                  <a:schemeClr val="tx1"/>
                </a:solidFill>
                <a:latin typeface="LMU CompatilFact" panose="02000500060000020003" pitchFamily="2" charset="0"/>
              </a:rPr>
              <a:t>7</a:t>
            </a:r>
            <a:r>
              <a:rPr lang="de-DE" altLang="de-DE" sz="1600" dirty="0">
                <a:solidFill>
                  <a:schemeClr val="tx1"/>
                </a:solidFill>
                <a:latin typeface="LMU CompatilFact" panose="02000500060000020003" pitchFamily="2" charset="0"/>
              </a:rPr>
              <a:t>iXBlue, St. Germain-en-Laye</a:t>
            </a:r>
          </a:p>
          <a:p>
            <a:pPr eaLnBrk="1" hangingPunct="1"/>
            <a:endParaRPr lang="de-DE" altLang="de-DE" sz="1600" baseline="300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 smtClean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 smtClean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 smtClean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baseline="300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baseline="300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eaLnBrk="1" hangingPunct="1"/>
            <a:endParaRPr lang="de-DE" altLang="de-DE" sz="1600" baseline="30000" dirty="0">
              <a:solidFill>
                <a:schemeClr val="tx1"/>
              </a:solidFill>
              <a:latin typeface="LMU CompatilFact" panose="02000500060000020003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712" y="44624"/>
            <a:ext cx="6048672" cy="576064"/>
          </a:xfrm>
        </p:spPr>
        <p:txBody>
          <a:bodyPr/>
          <a:lstStyle/>
          <a:p>
            <a:r>
              <a:rPr lang="de-DE" sz="2800" dirty="0" smtClean="0"/>
              <a:t>3D – 3C Array Observations</a:t>
            </a:r>
            <a:endParaRPr lang="de-DE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DD80604A-424E-49B2-B677-78BA9AA3C97D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916832"/>
            <a:ext cx="5425197" cy="4068898"/>
          </a:xfrm>
          <a:prstGeom prst="rect">
            <a:avLst/>
          </a:prstGeom>
          <a:effectLst>
            <a:outerShdw blurRad="1524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08720"/>
            <a:ext cx="5611901" cy="5306542"/>
          </a:xfrm>
          <a:prstGeom prst="rect">
            <a:avLst/>
          </a:prstGeom>
          <a:effectLst>
            <a:outerShdw blurRad="228600" dist="38100" dir="2700000" sx="106000" sy="106000" algn="tl" rotWithShape="0">
              <a:prstClr val="black">
                <a:alpha val="42000"/>
              </a:prstClr>
            </a:outerShdw>
          </a:effectLst>
        </p:spPr>
      </p:pic>
      <p:sp>
        <p:nvSpPr>
          <p:cNvPr id="7" name="Rectangle 6"/>
          <p:cNvSpPr/>
          <p:nvPr/>
        </p:nvSpPr>
        <p:spPr bwMode="auto">
          <a:xfrm>
            <a:off x="3647728" y="2276872"/>
            <a:ext cx="720080" cy="576064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MU CompatilFact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3647728" y="1916832"/>
            <a:ext cx="3456384" cy="36004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3647728" y="2852936"/>
            <a:ext cx="3456384" cy="302433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798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60" y="163488"/>
            <a:ext cx="5940836" cy="457200"/>
          </a:xfrm>
        </p:spPr>
        <p:txBody>
          <a:bodyPr/>
          <a:lstStyle/>
          <a:p>
            <a:r>
              <a:rPr lang="de-DE" sz="2800" dirty="0" smtClean="0"/>
              <a:t>Event Data Base (G-Ring </a:t>
            </a:r>
            <a:r>
              <a:rPr lang="de-DE" sz="2800" i="1" dirty="0" smtClean="0"/>
              <a:t>+ ROMY)</a:t>
            </a:r>
            <a:endParaRPr lang="de-DE" sz="2800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052736"/>
            <a:ext cx="6747001" cy="44644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DD80604A-424E-49B2-B677-78BA9AA3C97D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  <p:pic>
        <p:nvPicPr>
          <p:cNvPr id="6146" name="Picture 2" descr="http://two:5000/static/OUTPUT/GCMT_2010-02-27T6:35_8.8_OFF_COAST_OF_CENTRAL_CHILE/GCMT_2010-02-27T6:35_8.8_OFF_COAST_OF_CENTRAL_CHILE_page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2948135"/>
            <a:ext cx="6672065" cy="333603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68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518" y="152636"/>
            <a:ext cx="7742960" cy="360040"/>
          </a:xfrm>
        </p:spPr>
        <p:txBody>
          <a:bodyPr/>
          <a:lstStyle/>
          <a:p>
            <a:r>
              <a:rPr lang="de-DE" sz="3200" dirty="0" smtClean="0"/>
              <a:t>Observations – Earth‘s free oscillations</a:t>
            </a:r>
            <a:endParaRPr lang="de-DE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DD80604A-424E-49B2-B677-78BA9AA3C97D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122943" y="1620652"/>
            <a:ext cx="7925124" cy="4248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07938" y="6016000"/>
            <a:ext cx="211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Nader-Nieto et al., 2015</a:t>
            </a:r>
            <a:endParaRPr lang="de-DE" dirty="0"/>
          </a:p>
        </p:txBody>
      </p:sp>
      <p:pic>
        <p:nvPicPr>
          <p:cNvPr id="12" name="Picture 5" descr="T50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564904"/>
            <a:ext cx="2842046" cy="2131535"/>
          </a:xfrm>
          <a:prstGeom prst="rect">
            <a:avLst/>
          </a:prstGeom>
          <a:noFill/>
          <a:ln>
            <a:noFill/>
          </a:ln>
          <a:effectLst>
            <a:outerShdw blurRad="177800" dist="38100" dir="2700000" sx="105000" sy="105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98781" y="1012775"/>
            <a:ext cx="5484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M9.1. Tohoku-Oki earthquake March 11, 2011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45801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568" y="116632"/>
            <a:ext cx="8352928" cy="457200"/>
          </a:xfrm>
        </p:spPr>
        <p:txBody>
          <a:bodyPr/>
          <a:lstStyle/>
          <a:p>
            <a:r>
              <a:rPr lang="de-DE" dirty="0" smtClean="0"/>
              <a:t>Rotations and ocean bottom observations - the experiment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DD80604A-424E-49B2-B677-78BA9AA3C97D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44" y="1268760"/>
            <a:ext cx="11472151" cy="3600400"/>
          </a:xfrm>
          <a:prstGeom prst="rect">
            <a:avLst/>
          </a:prstGeom>
          <a:effectLst>
            <a:outerShdw blurRad="406400" dist="50800" dir="5400000" sx="66000" sy="66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631504" y="5442248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Experiment site</a:t>
            </a:r>
            <a:endParaRPr lang="de-DE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156253" y="5442248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OBS System</a:t>
            </a:r>
            <a:endParaRPr lang="de-DE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681002" y="5442248"/>
            <a:ext cx="2405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Fiber-optic gyro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290832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568" y="116632"/>
            <a:ext cx="8352928" cy="457200"/>
          </a:xfrm>
        </p:spPr>
        <p:txBody>
          <a:bodyPr/>
          <a:lstStyle/>
          <a:p>
            <a:r>
              <a:rPr lang="de-DE" dirty="0" smtClean="0"/>
              <a:t>Rotations and ocean bottom observations - data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DD80604A-424E-49B2-B677-78BA9AA3C97D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11" y="1047708"/>
            <a:ext cx="12059789" cy="55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38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316214" y="1226345"/>
            <a:ext cx="9252520" cy="52802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796" y="121227"/>
            <a:ext cx="7848872" cy="407819"/>
          </a:xfrm>
        </p:spPr>
        <p:txBody>
          <a:bodyPr/>
          <a:lstStyle/>
          <a:p>
            <a:pPr algn="ctr"/>
            <a:r>
              <a:rPr lang="de-DE" sz="3200" dirty="0" smtClean="0"/>
              <a:t>Theory – Earthquake Model </a:t>
            </a:r>
            <a:r>
              <a:rPr lang="de-DE" sz="3200" dirty="0"/>
              <a:t>P</a:t>
            </a:r>
            <a:r>
              <a:rPr lang="de-DE" sz="3200" dirty="0" smtClean="0"/>
              <a:t>arameters</a:t>
            </a:r>
            <a:endParaRPr lang="de-DE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DD80604A-424E-49B2-B677-78BA9AA3C97D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55020"/>
            <a:ext cx="5076580" cy="2045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564904"/>
            <a:ext cx="1627066" cy="1625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3209" y="1618512"/>
            <a:ext cx="2519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Finite Source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72661" y="1612630"/>
            <a:ext cx="2421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Point Source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4073" y="4735649"/>
            <a:ext cx="2896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400" dirty="0"/>
              <a:t>Rupture velocity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400" dirty="0"/>
              <a:t>Rise time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400" dirty="0"/>
              <a:t>Static slip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2144" y="4889744"/>
            <a:ext cx="3054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400" dirty="0"/>
              <a:t>Source </a:t>
            </a:r>
            <a:r>
              <a:rPr lang="de-DE" sz="2400" dirty="0" smtClean="0"/>
              <a:t>location</a:t>
            </a:r>
            <a:endParaRPr lang="de-DE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400" dirty="0"/>
              <a:t>Moment tensor components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812914" y="2458550"/>
            <a:ext cx="4248472" cy="2098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Rectangle 12"/>
          <p:cNvSpPr/>
          <p:nvPr/>
        </p:nvSpPr>
        <p:spPr bwMode="auto">
          <a:xfrm>
            <a:off x="1768158" y="4172671"/>
            <a:ext cx="4248472" cy="2098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Rectangle 14"/>
          <p:cNvSpPr/>
          <p:nvPr/>
        </p:nvSpPr>
        <p:spPr bwMode="auto">
          <a:xfrm>
            <a:off x="1322242" y="2234173"/>
            <a:ext cx="427469" cy="22874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Rectangle 6"/>
          <p:cNvSpPr/>
          <p:nvPr/>
        </p:nvSpPr>
        <p:spPr bwMode="auto">
          <a:xfrm>
            <a:off x="6061386" y="2458550"/>
            <a:ext cx="539194" cy="19422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MU CompatilFac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89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5"/>
          <p:cNvSpPr>
            <a:spLocks noChangeArrowheads="1"/>
          </p:cNvSpPr>
          <p:nvPr/>
        </p:nvSpPr>
        <p:spPr bwMode="auto">
          <a:xfrm>
            <a:off x="2495600" y="1220788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666" y="3258348"/>
            <a:ext cx="3398097" cy="2172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2660" y="87192"/>
            <a:ext cx="9504365" cy="543053"/>
          </a:xfrm>
        </p:spPr>
        <p:txBody>
          <a:bodyPr/>
          <a:lstStyle/>
          <a:p>
            <a:r>
              <a:rPr lang="de-DE" sz="3200" dirty="0" smtClean="0"/>
              <a:t>Theory – Point source inversion</a:t>
            </a:r>
            <a:endParaRPr lang="de-DE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151029" y="6449473"/>
            <a:ext cx="790575" cy="314325"/>
          </a:xfrm>
        </p:spPr>
        <p:txBody>
          <a:bodyPr/>
          <a:lstStyle/>
          <a:p>
            <a:pPr>
              <a:defRPr/>
            </a:pPr>
            <a:r>
              <a:rPr lang="de-DE" altLang="de-DE" sz="2000" dirty="0" smtClean="0"/>
              <a:t># </a:t>
            </a:r>
            <a:fld id="{DD80604A-424E-49B2-B677-78BA9AA3C97D}" type="slidenum">
              <a:rPr lang="de-DE" altLang="de-DE" sz="2000" smtClean="0"/>
              <a:pPr>
                <a:defRPr/>
              </a:pPr>
              <a:t>16</a:t>
            </a:fld>
            <a:endParaRPr lang="de-DE" altLang="de-DE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503" y="1010191"/>
            <a:ext cx="3405180" cy="2172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737" y="992933"/>
            <a:ext cx="3409026" cy="21914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20980" y="3161492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Information gain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78762" y="5533784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Information gain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857856" y="1968503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Counts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6085807" y="4153198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Counts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9924" y="4083615"/>
            <a:ext cx="33297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92D050"/>
                </a:solidFill>
              </a:rPr>
              <a:t>N/2   6C stations</a:t>
            </a:r>
          </a:p>
          <a:p>
            <a:r>
              <a:rPr lang="de-DE" sz="3200" b="1" dirty="0">
                <a:solidFill>
                  <a:srgbClr val="FF5050"/>
                </a:solidFill>
              </a:rPr>
              <a:t>N      3C stations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19963" y="5900770"/>
            <a:ext cx="313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Donner et al., GJI, submitted</a:t>
            </a:r>
          </a:p>
        </p:txBody>
      </p:sp>
    </p:spTree>
    <p:extLst>
      <p:ext uri="{BB962C8B-B14F-4D97-AF65-F5344CB8AC3E}">
        <p14:creationId xmlns:p14="http://schemas.microsoft.com/office/powerpoint/2010/main" val="1014583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1485" y="1628800"/>
            <a:ext cx="8229600" cy="11430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</a:rPr>
              <a:t>Tomographic</a:t>
            </a:r>
            <a:r>
              <a:rPr lang="de-DE" dirty="0" smtClean="0">
                <a:solidFill>
                  <a:schemeClr val="tx1"/>
                </a:solidFill>
              </a:rPr>
              <a:t> inverse </a:t>
            </a:r>
            <a:r>
              <a:rPr lang="de-DE" dirty="0" err="1" smtClean="0">
                <a:solidFill>
                  <a:schemeClr val="tx1"/>
                </a:solidFill>
              </a:rPr>
              <a:t>problem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20" y="3068960"/>
            <a:ext cx="81661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245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95600" y="116632"/>
            <a:ext cx="7128792" cy="457200"/>
          </a:xfrm>
        </p:spPr>
        <p:txBody>
          <a:bodyPr/>
          <a:lstStyle/>
          <a:p>
            <a:r>
              <a:rPr lang="de-DE" dirty="0" err="1" smtClean="0"/>
              <a:t>Let</a:t>
            </a:r>
            <a:r>
              <a:rPr lang="de-DE" dirty="0" smtClean="0"/>
              <a:t> s </a:t>
            </a:r>
            <a:r>
              <a:rPr lang="de-DE" dirty="0" err="1" smtClean="0"/>
              <a:t>define</a:t>
            </a:r>
            <a:r>
              <a:rPr lang="de-DE" dirty="0" smtClean="0"/>
              <a:t> a </a:t>
            </a:r>
            <a:r>
              <a:rPr lang="de-DE" dirty="0" err="1" smtClean="0"/>
              <a:t>new</a:t>
            </a:r>
            <a:r>
              <a:rPr lang="de-DE" dirty="0" smtClean="0"/>
              <a:t> observable…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2581415"/>
            <a:ext cx="32861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991544" y="4653136"/>
            <a:ext cx="8464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…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call</a:t>
            </a:r>
            <a:r>
              <a:rPr lang="de-DE" sz="2400" dirty="0"/>
              <a:t> </a:t>
            </a:r>
            <a:r>
              <a:rPr lang="de-DE" sz="2400" dirty="0" err="1"/>
              <a:t>it</a:t>
            </a:r>
            <a:r>
              <a:rPr lang="de-DE" sz="2400" dirty="0"/>
              <a:t> </a:t>
            </a:r>
            <a:r>
              <a:rPr lang="de-DE" sz="2400" b="1" dirty="0" err="1"/>
              <a:t>apparent</a:t>
            </a:r>
            <a:r>
              <a:rPr lang="de-DE" sz="2400" b="1" dirty="0"/>
              <a:t> </a:t>
            </a:r>
            <a:r>
              <a:rPr lang="de-DE" sz="2400" b="1" dirty="0" err="1"/>
              <a:t>shear</a:t>
            </a:r>
            <a:r>
              <a:rPr lang="de-DE" sz="2400" b="1" dirty="0"/>
              <a:t> </a:t>
            </a:r>
            <a:r>
              <a:rPr lang="de-DE" sz="2400" b="1" dirty="0" err="1"/>
              <a:t>velocity</a:t>
            </a:r>
            <a:r>
              <a:rPr lang="de-DE" sz="2400" b="1" dirty="0"/>
              <a:t> </a:t>
            </a:r>
            <a:r>
              <a:rPr lang="de-DE" sz="2400" dirty="0"/>
              <a:t>(</a:t>
            </a:r>
            <a:r>
              <a:rPr lang="de-DE" sz="2400" dirty="0" err="1"/>
              <a:t>the</a:t>
            </a:r>
            <a:r>
              <a:rPr lang="de-DE" sz="2400" dirty="0"/>
              <a:t> same </a:t>
            </a:r>
            <a:r>
              <a:rPr lang="de-DE" sz="2400" dirty="0" err="1"/>
              <a:t>principle</a:t>
            </a:r>
            <a:r>
              <a:rPr lang="de-DE" sz="2400" dirty="0"/>
              <a:t> </a:t>
            </a:r>
            <a:r>
              <a:rPr lang="de-DE" sz="2400" dirty="0" err="1"/>
              <a:t>works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translations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strain</a:t>
            </a:r>
            <a:r>
              <a:rPr lang="de-DE" sz="2400" dirty="0"/>
              <a:t>) … </a:t>
            </a: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6121" y="2093369"/>
            <a:ext cx="275707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837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-2434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…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calculate</a:t>
            </a:r>
            <a:r>
              <a:rPr lang="de-DE" dirty="0" smtClean="0"/>
              <a:t> </a:t>
            </a:r>
            <a:r>
              <a:rPr lang="de-DE" dirty="0" err="1" smtClean="0"/>
              <a:t>sensitivity</a:t>
            </a:r>
            <a:r>
              <a:rPr lang="de-DE" dirty="0" smtClean="0"/>
              <a:t> </a:t>
            </a:r>
            <a:r>
              <a:rPr lang="de-DE" dirty="0" err="1" smtClean="0"/>
              <a:t>kernels</a:t>
            </a:r>
            <a:r>
              <a:rPr lang="de-DE" dirty="0" smtClean="0"/>
              <a:t> … 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1340768"/>
            <a:ext cx="3222625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799856" y="2996952"/>
            <a:ext cx="4680520" cy="2304256"/>
            <a:chOff x="3275856" y="2996952"/>
            <a:chExt cx="4680520" cy="2304256"/>
          </a:xfrm>
        </p:grpSpPr>
        <p:cxnSp>
          <p:nvCxnSpPr>
            <p:cNvPr id="5" name="Gerade Verbindung mit Pfeil 4"/>
            <p:cNvCxnSpPr/>
            <p:nvPr/>
          </p:nvCxnSpPr>
          <p:spPr>
            <a:xfrm flipH="1">
              <a:off x="3275856" y="3717032"/>
              <a:ext cx="2232248" cy="158417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5"/>
            <p:cNvSpPr txBox="1"/>
            <p:nvPr/>
          </p:nvSpPr>
          <p:spPr>
            <a:xfrm>
              <a:off x="5724128" y="2996952"/>
              <a:ext cx="22322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/>
                <a:t>Local</a:t>
              </a:r>
              <a:r>
                <a:rPr lang="de-DE" sz="2000" dirty="0"/>
                <a:t> </a:t>
              </a:r>
              <a:r>
                <a:rPr lang="de-DE" sz="2000" dirty="0" err="1"/>
                <a:t>sensitivity</a:t>
              </a:r>
              <a:r>
                <a:rPr lang="de-DE" sz="2000" dirty="0"/>
                <a:t> </a:t>
              </a:r>
              <a:r>
                <a:rPr lang="de-DE" sz="2000" dirty="0" err="1"/>
                <a:t>to</a:t>
              </a:r>
              <a:r>
                <a:rPr lang="de-DE" sz="2000" dirty="0"/>
                <a:t> </a:t>
              </a:r>
              <a:r>
                <a:rPr lang="de-DE" sz="2000" dirty="0" err="1"/>
                <a:t>structure</a:t>
              </a:r>
              <a:r>
                <a:rPr lang="de-DE" sz="2000" dirty="0"/>
                <a:t> </a:t>
              </a:r>
            </a:p>
            <a:p>
              <a:pPr algn="ctr"/>
              <a:r>
                <a:rPr lang="de-DE" sz="2000" dirty="0" err="1"/>
                <a:t>below</a:t>
              </a:r>
              <a:r>
                <a:rPr lang="de-DE" sz="2000" dirty="0"/>
                <a:t> </a:t>
              </a:r>
              <a:r>
                <a:rPr lang="de-DE" sz="2000" dirty="0" err="1"/>
                <a:t>receiver</a:t>
              </a:r>
              <a:endParaRPr lang="de-DE" sz="2000" dirty="0"/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6023992" y="1556792"/>
            <a:ext cx="5794169" cy="3528392"/>
            <a:chOff x="4106422" y="2515819"/>
            <a:chExt cx="4590721" cy="228661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422" y="2994394"/>
              <a:ext cx="4590721" cy="180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4804931" y="2515819"/>
              <a:ext cx="2289613" cy="339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Tomography</a:t>
              </a:r>
              <a:r>
                <a:rPr lang="de-DE" dirty="0"/>
                <a:t> </a:t>
              </a:r>
              <a:r>
                <a:rPr lang="de-DE" dirty="0" err="1"/>
                <a:t>without</a:t>
              </a:r>
              <a:r>
                <a:rPr lang="de-DE" dirty="0"/>
                <a:t> </a:t>
              </a:r>
              <a:r>
                <a:rPr lang="de-DE" dirty="0" err="1"/>
                <a:t>travel</a:t>
              </a:r>
              <a:r>
                <a:rPr lang="de-DE" dirty="0"/>
                <a:t> </a:t>
              </a:r>
              <a:r>
                <a:rPr lang="de-DE" dirty="0" err="1"/>
                <a:t>times</a:t>
              </a:r>
              <a:r>
                <a:rPr lang="de-DE" dirty="0"/>
                <a:t>!</a:t>
              </a:r>
            </a:p>
            <a:p>
              <a:r>
                <a:rPr lang="de-DE" dirty="0"/>
                <a:t>(Bernauer et al., </a:t>
              </a:r>
              <a:r>
                <a:rPr lang="de-DE" dirty="0" smtClean="0"/>
                <a:t>2009, 2012,205)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220414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ROMY  - facts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2EE1E400-939D-44D5-B349-88F531AA5641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  <p:sp>
        <p:nvSpPr>
          <p:cNvPr id="4" name="TextBox 3"/>
          <p:cNvSpPr txBox="1"/>
          <p:nvPr/>
        </p:nvSpPr>
        <p:spPr>
          <a:xfrm>
            <a:off x="767408" y="1412776"/>
            <a:ext cx="8064896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/>
              <a:t>Funded by the European Research Council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/>
              <a:t>Duration (5+1) years, 2014-2020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/>
              <a:t>2.5 million Euro (plus support for ring laser construction by LMU)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/>
              <a:t>12 postdoctocal years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/>
              <a:t>Approx. 1 million for instruments, hardware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 smtClean="0"/>
              <a:t>Ring laser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 smtClean="0"/>
              <a:t>Portable sensors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 smtClean="0"/>
              <a:t>Seismic arrry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 smtClean="0"/>
              <a:t>Field studies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400" dirty="0" smtClean="0"/>
          </a:p>
        </p:txBody>
      </p:sp>
      <p:pic>
        <p:nvPicPr>
          <p:cNvPr id="6146" name="Picture 2" descr="https://www.geophysik.uni-muenchen.de/ROMY/images/logos/romy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4210520"/>
            <a:ext cx="62769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165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ROMY Outlook</a:t>
            </a:r>
            <a:endParaRPr lang="de-D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724" y="1022084"/>
            <a:ext cx="6893427" cy="5143219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de-DE" sz="1800" dirty="0" smtClean="0"/>
              <a:t>ROMY construction finished August 2016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de-DE" sz="1800" dirty="0" smtClean="0"/>
              <a:t>ROMY 4 ring laser components operational … sometime after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de-DE" sz="1800" dirty="0" smtClean="0"/>
              <a:t>Realtime data aquisition and display (translations, direct rotations, array-derived rotation, strain)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de-DE" sz="1800" dirty="0" smtClean="0"/>
              <a:t>Cross-correlation of rotational motions (G-Ring - ROMY)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de-DE" sz="1800" dirty="0" smtClean="0"/>
              <a:t>Analysis of free oscillations, ocean-generated noise, earthquakes etc etc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de-DE" sz="1800" dirty="0" smtClean="0"/>
              <a:t>Prototype Blueseis September 2016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de-DE" sz="1800" dirty="0" smtClean="0"/>
              <a:t>Labtests, field tests (volcano, near field, active seismology, etc)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de-DE" sz="1800" dirty="0" smtClean="0"/>
              <a:t>OBS prototype with 6C -&gt; ocean noise model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de-DE" sz="1800" dirty="0" smtClean="0"/>
              <a:t>Blueseis pool of sensors -&gt; extensive field studies</a:t>
            </a:r>
          </a:p>
          <a:p>
            <a:pPr marL="0" indent="0">
              <a:buClrTx/>
            </a:pPr>
            <a:endParaRPr lang="de-DE" sz="1800" dirty="0"/>
          </a:p>
          <a:p>
            <a:pPr marL="0" indent="0">
              <a:buClrTx/>
            </a:pPr>
            <a:r>
              <a:rPr lang="de-DE" sz="1800" dirty="0" smtClean="0"/>
              <a:t>Papers, more info on </a:t>
            </a:r>
            <a:r>
              <a:rPr lang="de-DE" sz="1800" dirty="0" smtClean="0">
                <a:hlinkClick r:id="rId2"/>
              </a:rPr>
              <a:t>www.romy-erc-eu</a:t>
            </a:r>
            <a:r>
              <a:rPr lang="de-DE" sz="1800" dirty="0" smtClean="0"/>
              <a:t>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de-DE" sz="1800" dirty="0" smtClean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de-D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DD80604A-424E-49B2-B677-78BA9AA3C97D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097" y="5595764"/>
            <a:ext cx="897223" cy="881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1052736"/>
            <a:ext cx="3968858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99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Current ROMY  activities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2EE1E400-939D-44D5-B349-88F531AA5641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  <p:sp>
        <p:nvSpPr>
          <p:cNvPr id="4" name="TextBox 3"/>
          <p:cNvSpPr txBox="1"/>
          <p:nvPr/>
        </p:nvSpPr>
        <p:spPr>
          <a:xfrm>
            <a:off x="695400" y="1124744"/>
            <a:ext cx="11568691" cy="59400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de-DE" sz="2000" dirty="0"/>
              <a:t>[</a:t>
            </a:r>
            <a:r>
              <a:rPr lang="de-DE" sz="2000" b="1" dirty="0"/>
              <a:t>Instrumentation]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000" b="1" dirty="0" smtClean="0"/>
              <a:t>ring </a:t>
            </a:r>
            <a:r>
              <a:rPr lang="de-DE" sz="2000" b="1" dirty="0"/>
              <a:t>lasers – the </a:t>
            </a:r>
            <a:r>
              <a:rPr lang="de-DE" sz="2000" b="1" dirty="0" smtClean="0"/>
              <a:t>ROMY ring </a:t>
            </a:r>
            <a:r>
              <a:rPr lang="de-DE" sz="2000" b="1" dirty="0"/>
              <a:t>(talk Schreiber)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000" b="1" dirty="0" smtClean="0"/>
              <a:t>array rotations vs. </a:t>
            </a:r>
            <a:r>
              <a:rPr lang="de-DE" sz="2000" b="1" dirty="0"/>
              <a:t>d</a:t>
            </a:r>
            <a:r>
              <a:rPr lang="de-DE" sz="2000" b="1" dirty="0" smtClean="0"/>
              <a:t>irect rotations (ROMY)</a:t>
            </a:r>
            <a:r>
              <a:rPr lang="de-DE" sz="2000" b="1" dirty="0"/>
              <a:t> </a:t>
            </a:r>
            <a:endParaRPr lang="de-DE" sz="2000" b="1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000" dirty="0" smtClean="0"/>
              <a:t>fibre-optic </a:t>
            </a:r>
            <a:r>
              <a:rPr lang="de-DE" sz="2000" dirty="0"/>
              <a:t>gyros (</a:t>
            </a:r>
            <a:r>
              <a:rPr lang="de-DE" sz="2000" dirty="0" smtClean="0"/>
              <a:t>talk, poster </a:t>
            </a:r>
            <a:r>
              <a:rPr lang="de-DE" sz="2000" dirty="0"/>
              <a:t>Bernauer, Guattari</a:t>
            </a:r>
            <a:r>
              <a:rPr lang="de-DE" sz="2000" dirty="0" smtClean="0"/>
              <a:t>)</a:t>
            </a:r>
            <a:endParaRPr lang="de-DE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000" b="1" dirty="0" smtClean="0"/>
              <a:t>ocean </a:t>
            </a:r>
            <a:r>
              <a:rPr lang="de-DE" sz="2000" b="1" dirty="0"/>
              <a:t>bottom seismometry (paper Lindner</a:t>
            </a:r>
            <a:r>
              <a:rPr lang="de-DE" sz="2000" b="1" dirty="0" smtClean="0"/>
              <a:t>)</a:t>
            </a:r>
          </a:p>
          <a:p>
            <a:endParaRPr lang="de-DE" sz="2000" dirty="0"/>
          </a:p>
          <a:p>
            <a:r>
              <a:rPr lang="de-DE" sz="2000" b="1" dirty="0"/>
              <a:t>[Observations]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000" b="1" dirty="0" smtClean="0"/>
              <a:t>ring </a:t>
            </a:r>
            <a:r>
              <a:rPr lang="de-DE" sz="2000" b="1" dirty="0"/>
              <a:t>laser event data base (poster Salvermoser, Chow)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000" dirty="0" smtClean="0"/>
              <a:t>understanding </a:t>
            </a:r>
            <a:r>
              <a:rPr lang="de-DE" sz="2000" dirty="0"/>
              <a:t>ocean-generated seismic noise (talk Tanimoto, </a:t>
            </a:r>
            <a:r>
              <a:rPr lang="de-DE" sz="2000" dirty="0" smtClean="0"/>
              <a:t>poster </a:t>
            </a:r>
            <a:r>
              <a:rPr lang="de-DE" sz="2000" dirty="0"/>
              <a:t>Hadziioannou)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000" dirty="0" smtClean="0"/>
              <a:t>array-derived </a:t>
            </a:r>
            <a:r>
              <a:rPr lang="de-DE" sz="2000" dirty="0"/>
              <a:t>rotation and strain (talk Lin)</a:t>
            </a:r>
            <a:endParaRPr lang="de-DE" sz="2000" b="1" dirty="0"/>
          </a:p>
          <a:p>
            <a:endParaRPr lang="de-DE" sz="2000" b="1" dirty="0" smtClean="0"/>
          </a:p>
          <a:p>
            <a:r>
              <a:rPr lang="de-DE" sz="2000" b="1" dirty="0" smtClean="0"/>
              <a:t>[Theory]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000" b="1" dirty="0" smtClean="0"/>
              <a:t>earthquake source inversion (poster Donner)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000" dirty="0"/>
              <a:t>wavefield separation (poster Nakata)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000" b="1" dirty="0"/>
              <a:t>t</a:t>
            </a:r>
            <a:r>
              <a:rPr lang="de-DE" sz="2000" b="1" dirty="0" smtClean="0"/>
              <a:t>omography with rotations</a:t>
            </a:r>
          </a:p>
          <a:p>
            <a:endParaRPr lang="de-DE" sz="2000" dirty="0" smtClean="0"/>
          </a:p>
          <a:p>
            <a:r>
              <a:rPr lang="de-DE" sz="2000" b="1" dirty="0" smtClean="0"/>
              <a:t>[Outlook]</a:t>
            </a:r>
            <a:r>
              <a:rPr lang="de-DE" sz="2000" dirty="0" smtClean="0"/>
              <a:t>	</a:t>
            </a:r>
            <a:endParaRPr lang="de-DE" sz="2000" dirty="0"/>
          </a:p>
          <a:p>
            <a:endParaRPr lang="de-DE" sz="2000" dirty="0" smtClean="0"/>
          </a:p>
          <a:p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3127820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912" y="116632"/>
            <a:ext cx="10513168" cy="457200"/>
          </a:xfrm>
        </p:spPr>
        <p:txBody>
          <a:bodyPr/>
          <a:lstStyle/>
          <a:p>
            <a:r>
              <a:rPr lang="de-DE" sz="3200" dirty="0" smtClean="0"/>
              <a:t>Multi-component ring laser for geodesy and seismology</a:t>
            </a:r>
            <a:endParaRPr lang="de-D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217" y="1412776"/>
            <a:ext cx="10464800" cy="4724400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de-DE" dirty="0" smtClean="0"/>
              <a:t>High resolution &gt;=3-component observations of rotational motions for Earth‘s free oscillations, ocean generated seismic signals, Earth rotation, </a:t>
            </a:r>
            <a:r>
              <a:rPr lang="de-DE" dirty="0"/>
              <a:t>space </a:t>
            </a:r>
            <a:r>
              <a:rPr lang="de-DE" dirty="0" smtClean="0"/>
              <a:t>geodesy</a:t>
            </a:r>
          </a:p>
          <a:p>
            <a:pPr marL="0" indent="0">
              <a:buClrTx/>
            </a:pPr>
            <a:r>
              <a:rPr lang="de-DE" dirty="0" smtClean="0"/>
              <a:t>	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DD80604A-424E-49B2-B677-78BA9AA3C97D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2843959"/>
            <a:ext cx="3601456" cy="346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94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67608" y="168522"/>
            <a:ext cx="7560840" cy="463820"/>
          </a:xfrm>
        </p:spPr>
        <p:txBody>
          <a:bodyPr>
            <a:noAutofit/>
          </a:bodyPr>
          <a:lstStyle/>
          <a:p>
            <a:r>
              <a:rPr lang="de-DE" sz="3200" dirty="0" smtClean="0"/>
              <a:t>The ROMY ring – the first 4C ring laser</a:t>
            </a:r>
            <a:endParaRPr lang="de-DE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226083"/>
            <a:ext cx="5311347" cy="52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Gerade Verbindung mit Pfeil 12"/>
          <p:cNvCxnSpPr/>
          <p:nvPr/>
        </p:nvCxnSpPr>
        <p:spPr>
          <a:xfrm>
            <a:off x="911424" y="1556792"/>
            <a:ext cx="0" cy="489654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1262841" y="3805009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prstClr val="black"/>
                </a:solidFill>
                <a:ea typeface="+mj-ea"/>
                <a:cs typeface="+mj-cs"/>
              </a:rPr>
              <a:t>15m</a:t>
            </a:r>
            <a:endParaRPr lang="de-DE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2669058"/>
            <a:ext cx="4947210" cy="418894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5375920" y="4941168"/>
            <a:ext cx="2520280" cy="79208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3713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smtClean="0"/>
              <a:t>ROMY ring - Construction</a:t>
            </a:r>
            <a:endParaRPr lang="de-DE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34" y="1052736"/>
            <a:ext cx="7434439" cy="5418735"/>
          </a:xfrm>
          <a:prstGeom prst="rect">
            <a:avLst/>
          </a:prstGeom>
          <a:effectLst>
            <a:outerShdw blurRad="2413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753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smtClean="0"/>
              <a:t>Construction - side view</a:t>
            </a:r>
            <a:endParaRPr lang="de-DE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836712"/>
            <a:ext cx="7149575" cy="584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837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1268413"/>
            <a:ext cx="6299200" cy="4724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DD80604A-424E-49B2-B677-78BA9AA3C97D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892594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Expected sensitivity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628800"/>
            <a:ext cx="5952661" cy="44644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DD80604A-424E-49B2-B677-78BA9AA3C97D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  <p:sp>
        <p:nvSpPr>
          <p:cNvPr id="3" name="TextBox 2"/>
          <p:cNvSpPr txBox="1"/>
          <p:nvPr/>
        </p:nvSpPr>
        <p:spPr>
          <a:xfrm>
            <a:off x="7680176" y="191683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6456040" y="2122110"/>
            <a:ext cx="529984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Sagnac frequencies: </a:t>
            </a:r>
          </a:p>
          <a:p>
            <a:r>
              <a:rPr lang="de-DE" sz="2000" dirty="0" smtClean="0"/>
              <a:t>RL-horitzontal: </a:t>
            </a:r>
            <a:r>
              <a:rPr lang="de-DE" sz="2000" dirty="0"/>
              <a:t>593Hz </a:t>
            </a:r>
            <a:br>
              <a:rPr lang="de-DE" sz="2000" dirty="0"/>
            </a:br>
            <a:r>
              <a:rPr lang="de-DE" sz="2000" dirty="0"/>
              <a:t>RL-S1 (az 60°  clockwise, dip 70.5°): 448Hz </a:t>
            </a:r>
            <a:br>
              <a:rPr lang="de-DE" sz="2000" dirty="0"/>
            </a:br>
            <a:r>
              <a:rPr lang="de-DE" sz="2000" dirty="0"/>
              <a:t>RL-S2 (az 180° clockwise, dip 70.5°): 302Hz </a:t>
            </a:r>
            <a:br>
              <a:rPr lang="de-DE" sz="2000" dirty="0"/>
            </a:br>
            <a:r>
              <a:rPr lang="de-DE" sz="2000" dirty="0"/>
              <a:t>RL-S3 (az 300° clockwise, dip 70.5°): </a:t>
            </a:r>
            <a:r>
              <a:rPr lang="de-DE" sz="2000" dirty="0" smtClean="0"/>
              <a:t>448Hz</a:t>
            </a:r>
          </a:p>
          <a:p>
            <a:endParaRPr lang="de-DE" sz="2000" dirty="0"/>
          </a:p>
          <a:p>
            <a:endParaRPr lang="de-DE" sz="2000" dirty="0" smtClean="0"/>
          </a:p>
          <a:p>
            <a:r>
              <a:rPr lang="de-DE" sz="2000" b="1" dirty="0" smtClean="0"/>
              <a:t>Sensitivity:</a:t>
            </a:r>
          </a:p>
          <a:p>
            <a:r>
              <a:rPr lang="de-DE" sz="2000" dirty="0" smtClean="0"/>
              <a:t>0.02-0.05 prad/s </a:t>
            </a:r>
            <a:endParaRPr lang="de-DE" sz="2000" dirty="0"/>
          </a:p>
          <a:p>
            <a:r>
              <a:rPr lang="de-DE" sz="2000" dirty="0" smtClean="0"/>
              <a:t> </a:t>
            </a:r>
            <a:r>
              <a:rPr lang="de-DE" sz="2000" dirty="0"/>
              <a:t/>
            </a:r>
            <a:br>
              <a:rPr lang="de-DE" sz="2000" dirty="0"/>
            </a:b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2330104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esentation_lmu_aktuell">
  <a:themeElements>
    <a:clrScheme name="">
      <a:dk1>
        <a:srgbClr val="000000"/>
      </a:dk1>
      <a:lt1>
        <a:srgbClr val="FFFFFF"/>
      </a:lt1>
      <a:dk2>
        <a:srgbClr val="4C4C4C"/>
      </a:dk2>
      <a:lt2>
        <a:srgbClr val="808080"/>
      </a:lt2>
      <a:accent1>
        <a:srgbClr val="FFCC00"/>
      </a:accent1>
      <a:accent2>
        <a:srgbClr val="FF990F"/>
      </a:accent2>
      <a:accent3>
        <a:srgbClr val="FFFFFF"/>
      </a:accent3>
      <a:accent4>
        <a:srgbClr val="000000"/>
      </a:accent4>
      <a:accent5>
        <a:srgbClr val="FFE2AA"/>
      </a:accent5>
      <a:accent6>
        <a:srgbClr val="E78A0C"/>
      </a:accent6>
      <a:hlink>
        <a:srgbClr val="009900"/>
      </a:hlink>
      <a:folHlink>
        <a:srgbClr val="99CC00"/>
      </a:folHlink>
    </a:clrScheme>
    <a:fontScheme name="Praesentation_lmu_aktuell">
      <a:majorFont>
        <a:latin typeface="LMU CompatilFact"/>
        <a:ea typeface=""/>
        <a:cs typeface=""/>
      </a:majorFont>
      <a:minorFont>
        <a:latin typeface="LMU CompatilFac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MU CompatilFact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MU CompatilFact" pitchFamily="2" charset="0"/>
          </a:defRPr>
        </a:defPPr>
      </a:lstStyle>
    </a:lnDef>
  </a:objectDefaults>
  <a:extraClrSchemeLst>
    <a:extraClrScheme>
      <a:clrScheme name="Praesentation_lmu_aktue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13">
        <a:dk1>
          <a:srgbClr val="000000"/>
        </a:dk1>
        <a:lt1>
          <a:srgbClr val="FFFFFF"/>
        </a:lt1>
        <a:dk2>
          <a:srgbClr val="4C4C4C"/>
        </a:dk2>
        <a:lt2>
          <a:srgbClr val="808080"/>
        </a:lt2>
        <a:accent1>
          <a:srgbClr val="FFCC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00"/>
        </a:accent6>
        <a:hlink>
          <a:srgbClr val="0099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533</Words>
  <Application>Microsoft Office PowerPoint</Application>
  <PresentationFormat>Widescreen</PresentationFormat>
  <Paragraphs>144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LMU SabonNext Demi</vt:lpstr>
      <vt:lpstr>Wingdings</vt:lpstr>
      <vt:lpstr>Arial</vt:lpstr>
      <vt:lpstr>Times</vt:lpstr>
      <vt:lpstr>LMU CompatilFact</vt:lpstr>
      <vt:lpstr>Praesentation_lmu_aktuell</vt:lpstr>
      <vt:lpstr>PowerPoint Presentation</vt:lpstr>
      <vt:lpstr>ROMY  - facts</vt:lpstr>
      <vt:lpstr>Current ROMY  activities</vt:lpstr>
      <vt:lpstr>Multi-component ring laser for geodesy and seismology</vt:lpstr>
      <vt:lpstr>The ROMY ring – the first 4C ring laser</vt:lpstr>
      <vt:lpstr>ROMY ring - Construction</vt:lpstr>
      <vt:lpstr>Construction - side view</vt:lpstr>
      <vt:lpstr>PowerPoint Presentation</vt:lpstr>
      <vt:lpstr>Expected sensitivity</vt:lpstr>
      <vt:lpstr>3D – 3C Array Observations</vt:lpstr>
      <vt:lpstr>Event Data Base (G-Ring + ROMY)</vt:lpstr>
      <vt:lpstr>Observations – Earth‘s free oscillations</vt:lpstr>
      <vt:lpstr>Rotations and ocean bottom observations - the experiment</vt:lpstr>
      <vt:lpstr>Rotations and ocean bottom observations - data</vt:lpstr>
      <vt:lpstr>Theory – Earthquake Model Parameters</vt:lpstr>
      <vt:lpstr>Theory – Point source inversion</vt:lpstr>
      <vt:lpstr>Tomographic inverse problem </vt:lpstr>
      <vt:lpstr>Let s define a new observable…</vt:lpstr>
      <vt:lpstr>… and calculate sensitivity kernels … </vt:lpstr>
      <vt:lpstr>ROMY Outlook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.</dc:creator>
  <cp:lastModifiedBy>Heiner Igel</cp:lastModifiedBy>
  <cp:revision>247</cp:revision>
  <cp:lastPrinted>2002-10-09T14:32:30Z</cp:lastPrinted>
  <dcterms:created xsi:type="dcterms:W3CDTF">2003-07-21T12:00:07Z</dcterms:created>
  <dcterms:modified xsi:type="dcterms:W3CDTF">2016-06-23T09:20:53Z</dcterms:modified>
</cp:coreProperties>
</file>