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62" r:id="rId4"/>
    <p:sldId id="260" r:id="rId5"/>
    <p:sldId id="273" r:id="rId6"/>
    <p:sldId id="274" r:id="rId7"/>
    <p:sldId id="261" r:id="rId8"/>
    <p:sldId id="272" r:id="rId9"/>
    <p:sldId id="263" r:id="rId10"/>
    <p:sldId id="264" r:id="rId11"/>
    <p:sldId id="265" r:id="rId12"/>
    <p:sldId id="271" r:id="rId13"/>
    <p:sldId id="269" r:id="rId14"/>
    <p:sldId id="27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90893" autoAdjust="0"/>
  </p:normalViewPr>
  <p:slideViewPr>
    <p:cSldViewPr snapToGrid="0">
      <p:cViewPr varScale="1">
        <p:scale>
          <a:sx n="67" d="100"/>
          <a:sy n="6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BB4FF-CE60-4288-AAE3-109C54E2984D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DDD9-80F8-414D-85FC-5C9F88AE9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57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DDD9-80F8-414D-85FC-5C9F88AE930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01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DDD9-80F8-414D-85FC-5C9F88AE930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81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DDD9-80F8-414D-85FC-5C9F88AE930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9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DDD9-80F8-414D-85FC-5C9F88AE930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4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30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4241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918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pic>
        <p:nvPicPr>
          <p:cNvPr id="34" name="圖片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圖片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4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56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6108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44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8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781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7117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090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871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3300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/>
              <a:buChar char="•"/>
            </a:pPr>
            <a:r>
              <a:rPr lang="en-GB" sz="2400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Font typeface="Arial"/>
              <a:buChar char="–"/>
            </a:pPr>
            <a:r>
              <a:rPr lang="en-GB" sz="2100">
                <a:latin typeface="Arial"/>
              </a:rPr>
              <a:t>Zweite Gliederungsebene</a:t>
            </a:r>
            <a:endParaRPr/>
          </a:p>
          <a:p>
            <a:pPr lvl="2">
              <a:buFont typeface="Arial"/>
              <a:buChar char="•"/>
            </a:pPr>
            <a:r>
              <a:rPr lang="en-GB" sz="1800">
                <a:latin typeface="Arial"/>
              </a:rPr>
              <a:t>Dritte Gliederungsebene</a:t>
            </a:r>
            <a:endParaRPr/>
          </a:p>
          <a:p>
            <a:pPr lvl="3">
              <a:buFont typeface="Arial"/>
              <a:buChar char="–"/>
            </a:pPr>
            <a:r>
              <a:rPr lang="en-GB" sz="1500">
                <a:latin typeface="Arial"/>
              </a:rPr>
              <a:t>Vierte Gliederungsebene</a:t>
            </a:r>
            <a:endParaRPr/>
          </a:p>
          <a:p>
            <a:pPr lvl="4">
              <a:buFont typeface="Arial"/>
              <a:buChar char="»"/>
            </a:pPr>
            <a:r>
              <a:rPr lang="en-GB" sz="1500">
                <a:latin typeface="Arial"/>
              </a:rPr>
              <a:t>Fünfte Gliederungsebene</a:t>
            </a:r>
            <a:endParaRPr/>
          </a:p>
          <a:p>
            <a:pPr lvl="5">
              <a:buFont typeface="Arial"/>
              <a:buChar char="»"/>
            </a:pPr>
            <a:r>
              <a:rPr lang="en-GB" sz="1500">
                <a:latin typeface="Arial"/>
              </a:rPr>
              <a:t>Sechste Gliederungsebene</a:t>
            </a:r>
            <a:endParaRPr/>
          </a:p>
          <a:p>
            <a:pPr lvl="6">
              <a:buFont typeface="Arial"/>
              <a:buChar char="»"/>
            </a:pPr>
            <a:r>
              <a:rPr lang="en-GB" sz="1500">
                <a:latin typeface="Arial"/>
              </a:rPr>
              <a:t>Siebente Gliederungsebene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32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em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714" y="1141810"/>
            <a:ext cx="7990285" cy="1790700"/>
          </a:xfrm>
        </p:spPr>
        <p:txBody>
          <a:bodyPr>
            <a:noAutofit/>
          </a:bodyPr>
          <a:lstStyle/>
          <a:p>
            <a:r>
              <a:rPr lang="en-US" altLang="zh-TW" sz="3000" b="1" dirty="0"/>
              <a:t>10 components of waveform</a:t>
            </a:r>
            <a:br>
              <a:rPr lang="en-US" altLang="zh-TW" sz="3000" b="1" dirty="0"/>
            </a:br>
            <a:r>
              <a:rPr lang="en-US" altLang="zh-TW" sz="3000" b="1" dirty="0"/>
              <a:t>at Pinon Flat Observatory (PFO), California</a:t>
            </a:r>
            <a:endParaRPr lang="zh-TW" altLang="en-US" sz="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/>
          </p:nvPr>
        </p:nvSpPr>
        <p:spPr>
          <a:xfrm>
            <a:off x="1153715" y="2978945"/>
            <a:ext cx="7504510" cy="27574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b="1" dirty="0" smtClean="0">
                <a:solidFill>
                  <a:srgbClr val="00B050"/>
                </a:solidFill>
              </a:rPr>
              <a:t>LMU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Ludwig-</a:t>
            </a:r>
            <a:r>
              <a:rPr lang="en-US" altLang="zh-TW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Maximilians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-University Munich, 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Germany)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u="sng" dirty="0"/>
              <a:t>Chin-Jen </a:t>
            </a:r>
            <a:r>
              <a:rPr lang="en-US" altLang="zh-TW" u="sng" dirty="0" smtClean="0"/>
              <a:t>Lin</a:t>
            </a:r>
            <a:r>
              <a:rPr lang="en-US" altLang="zh-TW" dirty="0" smtClean="0"/>
              <a:t>, </a:t>
            </a:r>
            <a:r>
              <a:rPr lang="en-US" altLang="zh-TW" dirty="0"/>
              <a:t>Joachim </a:t>
            </a:r>
            <a:r>
              <a:rPr lang="en-US" altLang="zh-TW" dirty="0" smtClean="0"/>
              <a:t>Wassermann, </a:t>
            </a:r>
            <a:r>
              <a:rPr lang="en-US" altLang="zh-TW" dirty="0"/>
              <a:t>André </a:t>
            </a:r>
            <a:r>
              <a:rPr lang="en-US" altLang="zh-TW" dirty="0" err="1" smtClean="0"/>
              <a:t>Gebauer</a:t>
            </a:r>
            <a:r>
              <a:rPr lang="en-US" altLang="zh-TW" dirty="0" smtClean="0"/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 smtClean="0"/>
              <a:t>Stefanie </a:t>
            </a:r>
            <a:r>
              <a:rPr lang="en-US" altLang="zh-TW" dirty="0" smtClean="0"/>
              <a:t>Donner, </a:t>
            </a:r>
            <a:r>
              <a:rPr lang="en-US" altLang="zh-TW" dirty="0"/>
              <a:t>Celine </a:t>
            </a:r>
            <a:r>
              <a:rPr lang="en-US" altLang="zh-TW" dirty="0" err="1" smtClean="0"/>
              <a:t>Hadziioannou</a:t>
            </a:r>
            <a:r>
              <a:rPr lang="en-US" altLang="zh-TW" dirty="0" smtClean="0"/>
              <a:t>, </a:t>
            </a:r>
            <a:r>
              <a:rPr lang="en-US" altLang="zh-TW" dirty="0" err="1"/>
              <a:t>Heiner</a:t>
            </a:r>
            <a:r>
              <a:rPr lang="en-US" altLang="zh-TW" dirty="0"/>
              <a:t> </a:t>
            </a:r>
            <a:r>
              <a:rPr lang="en-US" altLang="zh-TW" dirty="0" err="1" smtClean="0"/>
              <a:t>Igel</a:t>
            </a: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b="1" dirty="0" smtClean="0"/>
          </a:p>
          <a:p>
            <a:pPr>
              <a:lnSpc>
                <a:spcPct val="120000"/>
              </a:lnSpc>
            </a:pPr>
            <a:r>
              <a:rPr lang="en-US" altLang="zh-TW" b="1" dirty="0" smtClean="0">
                <a:solidFill>
                  <a:srgbClr val="00B050"/>
                </a:solidFill>
              </a:rPr>
              <a:t>TUM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altLang="zh-TW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Technical University Munich, </a:t>
            </a:r>
            <a:r>
              <a:rPr lang="de-DE" altLang="zh-TW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Germany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)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 smtClean="0"/>
              <a:t>Ulrich </a:t>
            </a:r>
            <a:r>
              <a:rPr lang="en-US" altLang="zh-TW" dirty="0"/>
              <a:t>Schreiber</a:t>
            </a:r>
          </a:p>
          <a:p>
            <a:pPr>
              <a:lnSpc>
                <a:spcPct val="120000"/>
              </a:lnSpc>
            </a:pPr>
            <a:endParaRPr lang="en-US" altLang="zh-TW" b="1" dirty="0" smtClean="0"/>
          </a:p>
          <a:p>
            <a:pPr>
              <a:lnSpc>
                <a:spcPct val="120000"/>
              </a:lnSpc>
            </a:pPr>
            <a:r>
              <a:rPr lang="en-US" altLang="zh-TW" b="1" dirty="0" smtClean="0">
                <a:solidFill>
                  <a:srgbClr val="00B050"/>
                </a:solidFill>
              </a:rPr>
              <a:t>SCRIPPS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Institution of Oceanography, La Jolla, 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CA)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Frank </a:t>
            </a:r>
            <a:r>
              <a:rPr lang="en-US" altLang="zh-TW" dirty="0" smtClean="0"/>
              <a:t>Vernon, </a:t>
            </a:r>
            <a:r>
              <a:rPr lang="en-US" altLang="zh-TW" dirty="0"/>
              <a:t>Duncan </a:t>
            </a:r>
            <a:r>
              <a:rPr lang="en-US" altLang="zh-TW" dirty="0" err="1"/>
              <a:t>Carr</a:t>
            </a:r>
            <a:r>
              <a:rPr lang="en-US" altLang="zh-TW" dirty="0"/>
              <a:t> </a:t>
            </a:r>
            <a:r>
              <a:rPr lang="en-US" altLang="zh-TW" dirty="0" smtClean="0"/>
              <a:t>Agnew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4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9"/>
          <a:stretch/>
        </p:blipFill>
        <p:spPr>
          <a:xfrm>
            <a:off x="5779793" y="1314459"/>
            <a:ext cx="3021307" cy="243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4684" y="37293"/>
            <a:ext cx="8229240" cy="1145160"/>
          </a:xfrm>
        </p:spPr>
        <p:txBody>
          <a:bodyPr/>
          <a:lstStyle/>
          <a:p>
            <a:r>
              <a:rPr lang="en-US" altLang="zh-TW" sz="2800" dirty="0" smtClean="0"/>
              <a:t>Background noise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8"/>
          <a:stretch/>
        </p:blipFill>
        <p:spPr>
          <a:xfrm>
            <a:off x="2485788" y="3895038"/>
            <a:ext cx="3029188" cy="243006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" y="2782503"/>
            <a:ext cx="2295000" cy="30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"/>
          <a:stretch/>
        </p:blipFill>
        <p:spPr>
          <a:xfrm>
            <a:off x="5779793" y="3898678"/>
            <a:ext cx="3007020" cy="243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7013" y="5875688"/>
            <a:ext cx="2179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Seismometers are installed at depth of 2-3 m</a:t>
            </a:r>
            <a:endParaRPr lang="zh-TW" altLang="en-US" sz="135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215062" y="1588303"/>
            <a:ext cx="40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E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28933" y="4186888"/>
            <a:ext cx="40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Z</a:t>
            </a:r>
            <a:endParaRPr lang="zh-TW" altLang="en-US" sz="2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02152" y="4172600"/>
            <a:ext cx="40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N</a:t>
            </a:r>
            <a:endParaRPr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2367005"/>
            <a:ext cx="2933521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100" dirty="0" smtClean="0">
                <a:solidFill>
                  <a:schemeClr val="tx1"/>
                </a:solidFill>
              </a:rPr>
              <a:t>seismic station at PFO</a:t>
            </a:r>
            <a:endParaRPr lang="zh-TW" altLang="en-US" sz="21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5490" y="4140451"/>
            <a:ext cx="297000" cy="19424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7209002" y="4138841"/>
            <a:ext cx="297000" cy="19424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7198286" y="1552465"/>
            <a:ext cx="297000" cy="19424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6323347" y="187517"/>
            <a:ext cx="1321833" cy="99417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PFO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2899759" y="2048672"/>
            <a:ext cx="217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</a:rPr>
              <a:t>seismograms</a:t>
            </a:r>
            <a:endParaRPr lang="zh-TW" altLang="en-US" sz="13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5371" r="7134"/>
          <a:stretch/>
        </p:blipFill>
        <p:spPr>
          <a:xfrm>
            <a:off x="967970" y="1843088"/>
            <a:ext cx="7344000" cy="4500964"/>
          </a:xfrm>
        </p:spPr>
      </p:pic>
      <p:sp>
        <p:nvSpPr>
          <p:cNvPr id="3" name="矩形 2"/>
          <p:cNvSpPr/>
          <p:nvPr/>
        </p:nvSpPr>
        <p:spPr>
          <a:xfrm>
            <a:off x="2250500" y="1299375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rotation</a:t>
            </a:r>
            <a:endParaRPr lang="zh-TW" altLang="en-US" sz="1350" b="1" dirty="0">
              <a:solidFill>
                <a:srgbClr val="00B05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3348" y="167487"/>
            <a:ext cx="4317429" cy="994172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Background noise 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6274797" y="129937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strain</a:t>
            </a:r>
            <a:endParaRPr lang="zh-TW" altLang="en-US" sz="1350" b="1" dirty="0">
              <a:solidFill>
                <a:srgbClr val="00B05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rot="-2220000">
            <a:off x="2215113" y="4509836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749589" y="4662430"/>
            <a:ext cx="156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Array-derived rotation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rot="8880000">
            <a:off x="6613915" y="4892466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056815" y="4404072"/>
            <a:ext cx="185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Array-derived strain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rot="-7200000">
            <a:off x="3403968" y="3126007"/>
            <a:ext cx="35148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076433" y="3234170"/>
            <a:ext cx="155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0070C0"/>
                </a:solidFill>
              </a:rPr>
              <a:t>GEOSensor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(1.6*1.6 m</a:t>
            </a:r>
            <a:r>
              <a:rPr lang="en-US" altLang="zh-TW" baseline="30000" dirty="0">
                <a:solidFill>
                  <a:srgbClr val="0070C0"/>
                </a:solidFill>
              </a:rPr>
              <a:t>2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-12840000">
            <a:off x="6610574" y="3804540"/>
            <a:ext cx="35148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884090" y="3377639"/>
            <a:ext cx="156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LSM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(732 m)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323347" y="187517"/>
            <a:ext cx="1321833" cy="99417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PFO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49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830" r="5000" b="3139"/>
          <a:stretch/>
        </p:blipFill>
        <p:spPr>
          <a:xfrm>
            <a:off x="3091553" y="1695473"/>
            <a:ext cx="5940000" cy="4306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6109" y="315659"/>
            <a:ext cx="7886700" cy="604868"/>
          </a:xfrm>
        </p:spPr>
        <p:txBody>
          <a:bodyPr>
            <a:normAutofit/>
          </a:bodyPr>
          <a:lstStyle/>
          <a:p>
            <a:r>
              <a:rPr lang="en-US" altLang="zh-TW" sz="3000" dirty="0" err="1"/>
              <a:t>Microseismic</a:t>
            </a:r>
            <a:r>
              <a:rPr lang="en-US" altLang="zh-TW" sz="3000" dirty="0"/>
              <a:t> </a:t>
            </a:r>
            <a:r>
              <a:rPr lang="en-US" altLang="zh-TW" sz="3000" dirty="0" smtClean="0"/>
              <a:t>signal        </a:t>
            </a:r>
            <a:r>
              <a:rPr lang="en-US" altLang="zh-TW" sz="2400" dirty="0"/>
              <a:t>(</a:t>
            </a:r>
            <a:r>
              <a:rPr lang="en-US" altLang="zh-TW" sz="2400" dirty="0" smtClean="0"/>
              <a:t>f=0.1~0.3 Hz)</a:t>
            </a:r>
            <a:endParaRPr lang="zh-TW" altLang="en-US" sz="2400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3443368" y="2272631"/>
            <a:ext cx="5040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457656" y="4920965"/>
            <a:ext cx="5040000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741991" y="1920065"/>
            <a:ext cx="760295" cy="36933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240</a:t>
            </a:r>
            <a:r>
              <a:rPr lang="en-US" altLang="zh-TW" baseline="30000" dirty="0">
                <a:solidFill>
                  <a:srgbClr val="FF0000"/>
                </a:solidFill>
              </a:rPr>
              <a:t>o</a:t>
            </a:r>
            <a:endParaRPr lang="zh-TW" altLang="en-US" baseline="300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2" r="16975" b="475"/>
          <a:stretch/>
        </p:blipFill>
        <p:spPr>
          <a:xfrm>
            <a:off x="185338" y="2219426"/>
            <a:ext cx="2406807" cy="26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264568" y="3103608"/>
                <a:ext cx="1636049" cy="3821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~ L. wave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568" y="3103608"/>
                <a:ext cx="1636049" cy="382156"/>
              </a:xfrm>
              <a:prstGeom prst="rect">
                <a:avLst/>
              </a:prstGeom>
              <a:blipFill>
                <a:blip r:embed="rId6"/>
                <a:stretch>
                  <a:fillRect l="-2574" r="-735" b="-208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277651" y="4460906"/>
                <a:ext cx="1759841" cy="3821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~ R. wave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651" y="4460906"/>
                <a:ext cx="1759841" cy="382156"/>
              </a:xfrm>
              <a:prstGeom prst="rect">
                <a:avLst/>
              </a:prstGeom>
              <a:blipFill>
                <a:blip r:embed="rId7"/>
                <a:stretch>
                  <a:fillRect l="-2397" t="-1515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/>
          <p:cNvCxnSpPr/>
          <p:nvPr/>
        </p:nvCxnSpPr>
        <p:spPr>
          <a:xfrm>
            <a:off x="3457656" y="3588137"/>
            <a:ext cx="5040000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277651" y="1713041"/>
            <a:ext cx="175984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~ R. wave (F-K)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723073" y="3160475"/>
            <a:ext cx="760295" cy="36933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240</a:t>
            </a:r>
            <a:r>
              <a:rPr lang="en-US" altLang="zh-TW" baseline="30000" dirty="0">
                <a:solidFill>
                  <a:srgbClr val="FF0000"/>
                </a:solidFill>
              </a:rPr>
              <a:t>o</a:t>
            </a:r>
            <a:endParaRPr lang="zh-TW" altLang="en-US" baseline="30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774760" y="4538483"/>
            <a:ext cx="760295" cy="36933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240</a:t>
            </a:r>
            <a:r>
              <a:rPr lang="en-US" altLang="zh-TW" baseline="30000" dirty="0">
                <a:solidFill>
                  <a:srgbClr val="FF0000"/>
                </a:solidFill>
              </a:rPr>
              <a:t>o</a:t>
            </a:r>
            <a:endParaRPr lang="zh-TW" alt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rot="-3780000">
            <a:off x="2749553" y="5743907"/>
            <a:ext cx="68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548894" y="5991223"/>
            <a:ext cx="145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6C31"/>
                </a:solidFill>
                <a:latin typeface="LMU CompatilFact"/>
                <a:ea typeface="ＭＳ Ｐゴシック"/>
              </a:rPr>
              <a:t>orientation</a:t>
            </a:r>
            <a:endParaRPr lang="zh-TW" altLang="en-US" b="1" dirty="0">
              <a:solidFill>
                <a:srgbClr val="006C31"/>
              </a:solidFill>
              <a:latin typeface="LMU CompatilFact"/>
              <a:ea typeface="ＭＳ Ｐゴシック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62355" y="2917804"/>
            <a:ext cx="6576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PFO</a:t>
            </a:r>
            <a:endParaRPr lang="zh-TW" altLang="en-US" sz="1350" dirty="0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>
            <a:off x="1733781" y="3112049"/>
            <a:ext cx="108000" cy="108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左箭號 19"/>
          <p:cNvSpPr/>
          <p:nvPr/>
        </p:nvSpPr>
        <p:spPr>
          <a:xfrm rot="19200000">
            <a:off x="1510938" y="3223541"/>
            <a:ext cx="309005" cy="111103"/>
          </a:xfrm>
          <a:prstGeom prst="lef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644256" y="4872026"/>
            <a:ext cx="217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Courtesy of C. </a:t>
            </a:r>
            <a:r>
              <a:rPr lang="en-US" altLang="zh-TW" sz="1400" dirty="0" err="1" smtClean="0"/>
              <a:t>Juretzek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1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/>
          </p:nvPr>
        </p:nvSpPr>
        <p:spPr>
          <a:xfrm>
            <a:off x="421480" y="1864518"/>
            <a:ext cx="8772525" cy="379333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00B050"/>
                </a:solidFill>
              </a:rPr>
              <a:t>Array-derived </a:t>
            </a:r>
            <a:r>
              <a:rPr lang="en-US" altLang="zh-TW" sz="2400" b="1" dirty="0">
                <a:solidFill>
                  <a:srgbClr val="00B050"/>
                </a:solidFill>
              </a:rPr>
              <a:t>rotation </a:t>
            </a:r>
            <a:r>
              <a:rPr lang="en-US" altLang="zh-TW" sz="2400" dirty="0" smtClean="0">
                <a:solidFill>
                  <a:srgbClr val="00B050"/>
                </a:solidFill>
              </a:rPr>
              <a:t>vs. </a:t>
            </a:r>
            <a:r>
              <a:rPr lang="en-US" altLang="zh-TW" sz="2400" b="1" dirty="0">
                <a:solidFill>
                  <a:srgbClr val="00B050"/>
                </a:solidFill>
              </a:rPr>
              <a:t>point measurement </a:t>
            </a:r>
            <a:endParaRPr lang="en-US" altLang="zh-TW" sz="2400" b="1" dirty="0" smtClean="0">
              <a:solidFill>
                <a:srgbClr val="00B050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en-US" altLang="zh-TW" dirty="0" smtClean="0"/>
              <a:t>	The result is slightly different due to effect of </a:t>
            </a:r>
            <a:r>
              <a:rPr lang="en-US" altLang="zh-TW" u="sng" dirty="0" smtClean="0"/>
              <a:t>measurement scale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altLang="zh-TW" sz="1600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00B050"/>
                </a:solidFill>
              </a:rPr>
              <a:t> Assuming plane wave propagation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TW" dirty="0" smtClean="0"/>
              <a:t>	Translations can be scaled to the rotation/strain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TW" dirty="0" smtClean="0"/>
              <a:t>	Derived </a:t>
            </a:r>
            <a:r>
              <a:rPr lang="en-US" altLang="zh-TW" u="sng" dirty="0" smtClean="0"/>
              <a:t>apparent velocities</a:t>
            </a:r>
            <a:r>
              <a:rPr lang="en-US" altLang="zh-TW" dirty="0" smtClean="0"/>
              <a:t>, from </a:t>
            </a:r>
            <a:r>
              <a:rPr lang="en-US" altLang="zh-TW" u="sng" dirty="0" smtClean="0"/>
              <a:t>rotation </a:t>
            </a:r>
            <a:r>
              <a:rPr lang="en-US" altLang="zh-TW" dirty="0" smtClean="0"/>
              <a:t>and </a:t>
            </a:r>
            <a:r>
              <a:rPr lang="en-US" altLang="zh-TW" u="sng" dirty="0" smtClean="0"/>
              <a:t>strain</a:t>
            </a:r>
            <a:r>
              <a:rPr lang="en-US" altLang="zh-TW" dirty="0" smtClean="0"/>
              <a:t>, are consistent.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TW" sz="2400" b="1" dirty="0" err="1" smtClean="0">
                <a:solidFill>
                  <a:srgbClr val="00B050"/>
                </a:solidFill>
              </a:rPr>
              <a:t>Microseismic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 signal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TW" dirty="0" smtClean="0"/>
              <a:t>	</a:t>
            </a:r>
            <a:r>
              <a:rPr lang="en-US" altLang="zh-TW" u="sng" dirty="0" smtClean="0"/>
              <a:t>Back-azimuth</a:t>
            </a:r>
            <a:r>
              <a:rPr lang="en-US" altLang="zh-TW" dirty="0" smtClean="0"/>
              <a:t> of the source determined by three methods are consistent.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5987" y="130725"/>
            <a:ext cx="5243513" cy="1145160"/>
          </a:xfrm>
        </p:spPr>
        <p:txBody>
          <a:bodyPr/>
          <a:lstStyle/>
          <a:p>
            <a:r>
              <a:rPr lang="en-US" altLang="zh-TW" sz="2800" dirty="0" smtClean="0"/>
              <a:t>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5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0274" y="273600"/>
            <a:ext cx="6486165" cy="826538"/>
          </a:xfrm>
        </p:spPr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altLang="zh-TW" dirty="0" smtClean="0"/>
              <a:t>lack of movie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8929" y="5769009"/>
            <a:ext cx="2586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Ulrich </a:t>
            </a:r>
            <a:r>
              <a:rPr lang="en-US" altLang="zh-TW" dirty="0" smtClean="0"/>
              <a:t>Schreiber</a:t>
            </a:r>
          </a:p>
          <a:p>
            <a:r>
              <a:rPr lang="en-US" altLang="zh-TW" dirty="0"/>
              <a:t>André </a:t>
            </a:r>
            <a:r>
              <a:rPr lang="en-US" altLang="zh-TW" dirty="0" err="1"/>
              <a:t>Gebauer</a:t>
            </a:r>
            <a:endParaRPr lang="en-US" altLang="zh-TW" dirty="0"/>
          </a:p>
          <a:p>
            <a:r>
              <a:rPr lang="en-US" altLang="zh-TW" dirty="0" smtClean="0"/>
              <a:t>Joachim Wassermann </a:t>
            </a:r>
            <a:endParaRPr lang="zh-TW" altLang="en-US" dirty="0"/>
          </a:p>
        </p:txBody>
      </p:sp>
      <p:pic>
        <p:nvPicPr>
          <p:cNvPr id="1026" name="Picture 2" descr="https://www.geophysik.uni-muenchen.de/ROMY/images/logos/ro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73600"/>
            <a:ext cx="2268000" cy="7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954976" y="3588448"/>
            <a:ext cx="401757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350" dirty="0"/>
          </a:p>
          <a:p>
            <a:endParaRPr lang="en-US" altLang="zh-TW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1350" u="sng" dirty="0"/>
              <a:t>Array-derivation</a:t>
            </a:r>
            <a:r>
              <a:rPr lang="en-US" altLang="zh-TW" sz="1350" dirty="0"/>
              <a:t> vs. </a:t>
            </a:r>
            <a:r>
              <a:rPr lang="en-US" altLang="zh-TW" sz="1350" u="sng" dirty="0"/>
              <a:t>direct observation</a:t>
            </a:r>
          </a:p>
          <a:p>
            <a:endParaRPr lang="en-US" altLang="zh-TW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1350" dirty="0"/>
              <a:t>(Teleseismic) </a:t>
            </a:r>
            <a:r>
              <a:rPr lang="en-US" altLang="zh-TW" sz="1350" u="sng" dirty="0"/>
              <a:t>Joint analysis </a:t>
            </a:r>
            <a:r>
              <a:rPr lang="en-US" altLang="zh-TW" sz="1350" dirty="0"/>
              <a:t>of translation and rotation/strain</a:t>
            </a:r>
          </a:p>
          <a:p>
            <a:endParaRPr lang="en-US" altLang="zh-TW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1350" dirty="0"/>
              <a:t>(</a:t>
            </a:r>
            <a:r>
              <a:rPr lang="en-US" altLang="zh-TW" sz="1350" dirty="0" err="1"/>
              <a:t>Microseismic</a:t>
            </a:r>
            <a:r>
              <a:rPr lang="en-US" altLang="zh-TW" sz="1350" dirty="0"/>
              <a:t>) </a:t>
            </a:r>
            <a:r>
              <a:rPr lang="en-US" altLang="zh-TW" sz="1350" u="sng" dirty="0"/>
              <a:t>Joint analysis</a:t>
            </a:r>
            <a:r>
              <a:rPr lang="en-US" altLang="zh-TW" sz="1350" dirty="0"/>
              <a:t> vs. </a:t>
            </a:r>
            <a:r>
              <a:rPr lang="en-US" altLang="zh-TW" sz="1350" u="sng" dirty="0"/>
              <a:t>F-K methods</a:t>
            </a:r>
          </a:p>
          <a:p>
            <a:pPr lvl="1"/>
            <a:r>
              <a:rPr lang="en-US" altLang="zh-TW" sz="1350" dirty="0"/>
              <a:t>Back-azimuth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1332" y="179939"/>
            <a:ext cx="7144119" cy="99417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Instruments at PFO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11494" y="1973476"/>
            <a:ext cx="350389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350" dirty="0"/>
              <a:t>Thirteen broadband </a:t>
            </a:r>
            <a:r>
              <a:rPr lang="en-US" altLang="zh-TW" sz="1350" b="1" dirty="0">
                <a:solidFill>
                  <a:srgbClr val="FF0000"/>
                </a:solidFill>
              </a:rPr>
              <a:t>seismic </a:t>
            </a:r>
            <a:r>
              <a:rPr lang="en-US" altLang="zh-TW" sz="1350" b="1" dirty="0" smtClean="0">
                <a:solidFill>
                  <a:srgbClr val="FF0000"/>
                </a:solidFill>
              </a:rPr>
              <a:t>stations </a:t>
            </a:r>
            <a:r>
              <a:rPr lang="en-US" altLang="zh-TW" sz="1350" b="1" dirty="0" smtClean="0"/>
              <a:t>(c)</a:t>
            </a:r>
            <a:r>
              <a:rPr lang="en-US" altLang="zh-TW" sz="1350" b="1" dirty="0" smtClean="0">
                <a:solidFill>
                  <a:srgbClr val="FF0000"/>
                </a:solidFill>
              </a:rPr>
              <a:t> </a:t>
            </a:r>
            <a:endParaRPr lang="en-US" altLang="zh-TW" sz="135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350" dirty="0"/>
              <a:t>+</a:t>
            </a:r>
          </a:p>
          <a:p>
            <a:pPr algn="ctr"/>
            <a:r>
              <a:rPr lang="en-US" altLang="zh-TW" sz="1350" dirty="0"/>
              <a:t>Vertical ring-laser </a:t>
            </a:r>
            <a:r>
              <a:rPr lang="en-US" altLang="zh-TW" sz="1350" b="1" dirty="0">
                <a:solidFill>
                  <a:srgbClr val="FF0000"/>
                </a:solidFill>
              </a:rPr>
              <a:t>rotation sensor </a:t>
            </a:r>
            <a:r>
              <a:rPr lang="en-US" altLang="zh-TW" sz="1350" b="1" dirty="0" smtClean="0"/>
              <a:t>(d)</a:t>
            </a:r>
            <a:endParaRPr lang="en-US" altLang="zh-TW" sz="1350" b="1" dirty="0"/>
          </a:p>
          <a:p>
            <a:pPr algn="ctr"/>
            <a:r>
              <a:rPr lang="en-US" altLang="zh-TW" sz="1350" dirty="0"/>
              <a:t>+</a:t>
            </a:r>
          </a:p>
          <a:p>
            <a:pPr algn="ctr"/>
            <a:r>
              <a:rPr lang="en-US" altLang="zh-TW" sz="1350" dirty="0"/>
              <a:t>Three surface laser </a:t>
            </a:r>
            <a:r>
              <a:rPr lang="en-US" altLang="zh-TW" sz="1350" b="1" dirty="0" smtClean="0">
                <a:solidFill>
                  <a:srgbClr val="FF0000"/>
                </a:solidFill>
              </a:rPr>
              <a:t>strainmeters </a:t>
            </a:r>
            <a:r>
              <a:rPr lang="en-US" altLang="zh-TW" sz="1350" b="1" dirty="0" smtClean="0"/>
              <a:t>(e)</a:t>
            </a:r>
            <a:endParaRPr lang="zh-TW" altLang="en-US" sz="135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r="14833"/>
          <a:stretch/>
        </p:blipFill>
        <p:spPr>
          <a:xfrm>
            <a:off x="114300" y="1302703"/>
            <a:ext cx="4716000" cy="50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2368" y="167703"/>
            <a:ext cx="6710167" cy="994172"/>
          </a:xfrm>
        </p:spPr>
        <p:txBody>
          <a:bodyPr/>
          <a:lstStyle/>
          <a:p>
            <a:r>
              <a:rPr lang="en-US" altLang="zh-TW" sz="2800" dirty="0" smtClean="0"/>
              <a:t>Array spatial calculation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4" y="1909970"/>
            <a:ext cx="4860000" cy="3410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3257550" y="5424264"/>
            <a:ext cx="20973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smtClean="0"/>
              <a:t>courtesy of </a:t>
            </a:r>
            <a:r>
              <a:rPr lang="en-US" altLang="zh-TW" sz="1350" dirty="0" err="1" smtClean="0"/>
              <a:t>Heiner</a:t>
            </a:r>
            <a:r>
              <a:rPr lang="en-US" altLang="zh-TW" sz="1350" dirty="0" smtClean="0"/>
              <a:t> </a:t>
            </a:r>
            <a:r>
              <a:rPr lang="en-US" altLang="zh-TW" sz="1350" dirty="0" err="1"/>
              <a:t>Igel</a:t>
            </a:r>
            <a:endParaRPr lang="zh-TW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10107" y="2552401"/>
                <a:ext cx="1869999" cy="872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3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3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  <m: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TW" altLang="en-US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35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07" y="2552401"/>
                <a:ext cx="1869999" cy="872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10106" y="3748753"/>
                <a:ext cx="1987532" cy="1513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3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rr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tt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zz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zr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zt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rt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sz="13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3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TW" altLang="en-US" sz="135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zh-TW" altLang="en-US" sz="135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  <m:d>
                                  <m:d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  <m: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TW" altLang="en-US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zh-TW" altLang="en-US" sz="135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35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  <m: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  <m:r>
                                      <a:rPr lang="zh-TW" altLang="en-US" sz="135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TW" altLang="en-US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zh-TW" altLang="en-US" sz="135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35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06" y="3748753"/>
                <a:ext cx="1987532" cy="1513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5610106" y="2290832"/>
            <a:ext cx="3276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Rotation vector (3 components)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10106" y="3524375"/>
            <a:ext cx="3048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Strain Tensor (4 components)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10106" y="1368563"/>
            <a:ext cx="28623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50" dirty="0">
                <a:ea typeface="Times New Roman" panose="02020603050405020304" pitchFamily="18" charset="0"/>
              </a:rPr>
              <a:t>Suffer to the condition </a:t>
            </a:r>
            <a:r>
              <a:rPr lang="en-US" altLang="zh-TW" sz="1350" dirty="0">
                <a:solidFill>
                  <a:srgbClr val="00B050"/>
                </a:solidFill>
                <a:ea typeface="Times New Roman" panose="02020603050405020304" pitchFamily="18" charset="0"/>
              </a:rPr>
              <a:t>of zero traction</a:t>
            </a:r>
            <a:r>
              <a:rPr lang="en-US" altLang="zh-TW" sz="1350" dirty="0">
                <a:ea typeface="Times New Roman" panose="02020603050405020304" pitchFamily="18" charset="0"/>
              </a:rPr>
              <a:t> at the free-surface …</a:t>
            </a:r>
            <a:endParaRPr lang="zh-TW" altLang="en-US" sz="1350" dirty="0"/>
          </a:p>
        </p:txBody>
      </p:sp>
      <p:sp>
        <p:nvSpPr>
          <p:cNvPr id="15" name="矩形 14"/>
          <p:cNvSpPr/>
          <p:nvPr/>
        </p:nvSpPr>
        <p:spPr>
          <a:xfrm>
            <a:off x="7191318" y="6068933"/>
            <a:ext cx="18101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/>
              <a:t>[Spudich et al., 1995]</a:t>
            </a:r>
            <a:endParaRPr lang="zh-TW" altLang="en-US" sz="135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63397" y="5320390"/>
            <a:ext cx="2755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All observable components on the </a:t>
            </a:r>
            <a:r>
              <a:rPr lang="en-US" altLang="zh-TW" sz="1350" dirty="0" smtClean="0">
                <a:solidFill>
                  <a:srgbClr val="FF0000"/>
                </a:solidFill>
              </a:rPr>
              <a:t>surface </a:t>
            </a:r>
            <a:r>
              <a:rPr lang="en-US" altLang="zh-TW" sz="1350" dirty="0">
                <a:solidFill>
                  <a:srgbClr val="FF0000"/>
                </a:solidFill>
              </a:rPr>
              <a:t>are </a:t>
            </a:r>
            <a:r>
              <a:rPr lang="en-US" altLang="zh-TW" sz="1350" b="1" dirty="0">
                <a:solidFill>
                  <a:srgbClr val="FF0000"/>
                </a:solidFill>
              </a:rPr>
              <a:t>10</a:t>
            </a:r>
            <a:endParaRPr lang="zh-TW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56239" y="1904292"/>
                <a:ext cx="1094659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35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39" y="1904292"/>
                <a:ext cx="1094659" cy="256993"/>
              </a:xfrm>
              <a:prstGeom prst="rect">
                <a:avLst/>
              </a:prstGeom>
              <a:blipFill>
                <a:blip r:embed="rId5"/>
                <a:stretch>
                  <a:fillRect l="-1667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095321" y="1910496"/>
                <a:ext cx="1121717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21" y="1910496"/>
                <a:ext cx="1121717" cy="256993"/>
              </a:xfrm>
              <a:prstGeom prst="rect">
                <a:avLst/>
              </a:prstGeom>
              <a:blipFill>
                <a:blip r:embed="rId6"/>
                <a:stretch>
                  <a:fillRect l="-1630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rot="10800000">
            <a:off x="7456446" y="4296128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638124" y="4053670"/>
            <a:ext cx="15773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assuming plane wave propagation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5986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8363" b="4618"/>
          <a:stretch/>
        </p:blipFill>
        <p:spPr>
          <a:xfrm>
            <a:off x="3597207" y="1223377"/>
            <a:ext cx="5275331" cy="49059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9004" y="44997"/>
            <a:ext cx="6543315" cy="1145160"/>
          </a:xfrm>
        </p:spPr>
        <p:txBody>
          <a:bodyPr/>
          <a:lstStyle/>
          <a:p>
            <a:r>
              <a:rPr lang="en-US" altLang="zh-TW" sz="2400" dirty="0" smtClean="0"/>
              <a:t>Array-derived rotation/strain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7922" y="5528257"/>
            <a:ext cx="2568218" cy="738664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100" dirty="0" smtClean="0">
                <a:solidFill>
                  <a:srgbClr val="FF0000"/>
                </a:solidFill>
              </a:rPr>
              <a:t>Smaller </a:t>
            </a:r>
            <a:r>
              <a:rPr lang="en-US" altLang="zh-TW" sz="2100" dirty="0">
                <a:solidFill>
                  <a:srgbClr val="FF0000"/>
                </a:solidFill>
              </a:rPr>
              <a:t>array are prone to error. why?</a:t>
            </a:r>
            <a:endParaRPr lang="zh-TW" altLang="en-US" sz="2100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3228975" y="4200525"/>
            <a:ext cx="5000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228974" y="4628624"/>
            <a:ext cx="50006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154658" y="4015859"/>
            <a:ext cx="90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57338" y="4424509"/>
            <a:ext cx="17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discrepancies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2424" r="19687" b="9973"/>
          <a:stretch/>
        </p:blipFill>
        <p:spPr>
          <a:xfrm>
            <a:off x="142880" y="1320857"/>
            <a:ext cx="2988000" cy="26283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664977" y="4529132"/>
            <a:ext cx="1308960" cy="6120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1" descr="Y:\Dropbox\0_German\PFORL\20160224_manuscript 1\Figure\figure_1_explain limi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95" y="1676455"/>
            <a:ext cx="3510000" cy="2632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0" y="1679618"/>
            <a:ext cx="3510000" cy="2626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8839" y="27064"/>
            <a:ext cx="8229240" cy="1145160"/>
          </a:xfrm>
        </p:spPr>
        <p:txBody>
          <a:bodyPr/>
          <a:lstStyle/>
          <a:p>
            <a:r>
              <a:rPr lang="en-US" altLang="zh-TW" sz="2400" dirty="0" smtClean="0"/>
              <a:t>Limitation of array-derivation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78615" y="1332547"/>
            <a:ext cx="40573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smtClean="0"/>
              <a:t>…as </a:t>
            </a:r>
            <a:r>
              <a:rPr lang="en-US" altLang="zh-TW" sz="1350" dirty="0">
                <a:solidFill>
                  <a:srgbClr val="FF0000"/>
                </a:solidFill>
              </a:rPr>
              <a:t>small</a:t>
            </a:r>
            <a:r>
              <a:rPr lang="en-US" altLang="zh-TW" sz="1350" dirty="0"/>
              <a:t> as possible…</a:t>
            </a:r>
            <a:endParaRPr lang="zh-TW" altLang="en-US" sz="135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35957" y="1305773"/>
            <a:ext cx="3881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smtClean="0"/>
              <a:t>… cannot be </a:t>
            </a:r>
            <a:r>
              <a:rPr lang="en-US" altLang="zh-TW" sz="1350" dirty="0" smtClean="0">
                <a:solidFill>
                  <a:srgbClr val="FF0000"/>
                </a:solidFill>
              </a:rPr>
              <a:t>too close</a:t>
            </a:r>
            <a:r>
              <a:rPr lang="en-US" altLang="zh-TW" sz="1350" dirty="0" smtClean="0"/>
              <a:t>…</a:t>
            </a:r>
            <a:endParaRPr lang="zh-TW" altLang="en-US" sz="135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725" y="1792952"/>
            <a:ext cx="1658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keep </a:t>
            </a:r>
            <a:r>
              <a:rPr lang="en-US" altLang="zh-TW" sz="1350" dirty="0" smtClean="0">
                <a:solidFill>
                  <a:srgbClr val="FF0000"/>
                </a:solidFill>
              </a:rPr>
              <a:t>uniform </a:t>
            </a:r>
            <a:r>
              <a:rPr lang="en-US" altLang="zh-TW" sz="1350" dirty="0">
                <a:solidFill>
                  <a:srgbClr val="FF0000"/>
                </a:solidFill>
              </a:rPr>
              <a:t>strain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23640" y="1792952"/>
            <a:ext cx="2941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prevent </a:t>
            </a:r>
            <a:r>
              <a:rPr lang="en-US" altLang="zh-TW" sz="1350" dirty="0" smtClean="0">
                <a:solidFill>
                  <a:srgbClr val="FF0000"/>
                </a:solidFill>
              </a:rPr>
              <a:t>unreliable result due to measurement uncertainty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862268" y="6249940"/>
                <a:ext cx="5310299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zh-TW" altLang="en-US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zh-TW" alt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zh-TW" altLang="en-US" sz="160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zh-TW" alt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zh-TW" alt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zh-TW" alt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TW" alt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zh-TW" alt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1600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zh-TW" altLang="en-US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1600" i="1" dirty="0" smtClean="0">
                    <a:latin typeface="Cambria Math" panose="02040503050406030204" pitchFamily="18" charset="0"/>
                  </a:rPr>
                  <a:t>   </a:t>
                </a:r>
                <a:r>
                  <a:rPr lang="en-US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zh-TW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zh-TW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268" y="6249940"/>
                <a:ext cx="5310299" cy="6166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569850" y="4005607"/>
            <a:ext cx="1737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P. Spudich (1995)</a:t>
            </a:r>
            <a:endParaRPr lang="zh-TW" altLang="en-US" sz="135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3212789" y="4557709"/>
            <a:ext cx="0" cy="54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307780" y="4557708"/>
            <a:ext cx="0" cy="54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2870786" y="4700574"/>
            <a:ext cx="187200" cy="1857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588056" y="4700576"/>
            <a:ext cx="187200" cy="1857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1690689" y="4772014"/>
            <a:ext cx="409569" cy="1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543185" y="4781536"/>
            <a:ext cx="409569" cy="12915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1284038" y="5872710"/>
            <a:ext cx="1908000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020295" y="5105273"/>
                <a:ext cx="78861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TW" alt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95" y="5105273"/>
                <a:ext cx="78861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 flipV="1">
            <a:off x="1645205" y="5396595"/>
            <a:ext cx="1332000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28600" y="5200643"/>
            <a:ext cx="10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aperture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-28579" y="5694635"/>
            <a:ext cx="221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wavelength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013230" y="4529132"/>
            <a:ext cx="1310400" cy="6120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>
            <a:off x="7589621" y="4557709"/>
            <a:ext cx="0" cy="54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684612" y="4557708"/>
            <a:ext cx="0" cy="54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351368" y="4524368"/>
            <a:ext cx="648000" cy="6120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918991" y="4686286"/>
            <a:ext cx="187200" cy="1857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6264932" y="4686288"/>
            <a:ext cx="187200" cy="1857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7010501" y="4772014"/>
            <a:ext cx="409569" cy="1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5891307" y="4781536"/>
            <a:ext cx="409569" cy="12915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6379238" y="5396595"/>
            <a:ext cx="612000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4433978" y="5200643"/>
            <a:ext cx="10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aperture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319677" y="5694635"/>
            <a:ext cx="140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wavelength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277208" y="5740801"/>
                <a:ext cx="188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08" y="5740801"/>
                <a:ext cx="188320" cy="276999"/>
              </a:xfrm>
              <a:prstGeom prst="rect">
                <a:avLst/>
              </a:prstGeom>
              <a:blipFill>
                <a:blip r:embed="rId7"/>
                <a:stretch>
                  <a:fillRect l="-30000" r="-3000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091235" y="5098752"/>
                <a:ext cx="924484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TW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TW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5" y="5098752"/>
                <a:ext cx="924484" cy="526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/>
          <p:cNvCxnSpPr/>
          <p:nvPr/>
        </p:nvCxnSpPr>
        <p:spPr>
          <a:xfrm flipV="1">
            <a:off x="5681621" y="5879853"/>
            <a:ext cx="1908000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7619638" y="5722856"/>
                <a:ext cx="188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638" y="5722856"/>
                <a:ext cx="188320" cy="276999"/>
              </a:xfrm>
              <a:prstGeom prst="rect">
                <a:avLst/>
              </a:prstGeom>
              <a:blipFill>
                <a:blip r:embed="rId9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單箭頭接點 46"/>
          <p:cNvCxnSpPr/>
          <p:nvPr/>
        </p:nvCxnSpPr>
        <p:spPr>
          <a:xfrm>
            <a:off x="8923163" y="6018870"/>
            <a:ext cx="0" cy="437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7900011" y="5633542"/>
            <a:ext cx="1384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measurement uncertainty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828570" y="6305392"/>
            <a:ext cx="1260000" cy="54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1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"/>
          <a:stretch/>
        </p:blipFill>
        <p:spPr>
          <a:xfrm>
            <a:off x="2714637" y="1604028"/>
            <a:ext cx="6156000" cy="4895237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5" y="1866346"/>
            <a:ext cx="2124000" cy="20161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0262" y="118608"/>
            <a:ext cx="8229240" cy="1145160"/>
          </a:xfrm>
        </p:spPr>
        <p:txBody>
          <a:bodyPr/>
          <a:lstStyle/>
          <a:p>
            <a:r>
              <a:rPr lang="en-US" altLang="zh-TW" sz="2600" dirty="0" smtClean="0"/>
              <a:t>Measurement uncertainty</a:t>
            </a:r>
            <a:endParaRPr lang="zh-TW" altLang="en-US" sz="2600" dirty="0"/>
          </a:p>
        </p:txBody>
      </p:sp>
      <p:cxnSp>
        <p:nvCxnSpPr>
          <p:cNvPr id="13" name="直線接點 12"/>
          <p:cNvCxnSpPr/>
          <p:nvPr/>
        </p:nvCxnSpPr>
        <p:spPr>
          <a:xfrm flipH="1">
            <a:off x="6109432" y="2487881"/>
            <a:ext cx="25200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086475" y="1860664"/>
            <a:ext cx="25200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874558" y="1932315"/>
            <a:ext cx="106150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+1 % uncertainty</a:t>
            </a:r>
            <a:endParaRPr lang="zh-TW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49976" y="4937337"/>
                <a:ext cx="1417183" cy="802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3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zh-TW" alt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zh-TW" alt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135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zh-TW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 </m:t>
                      </m:r>
                      <m:r>
                        <a:rPr lang="en-US" altLang="zh-TW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altLang="zh-TW" sz="135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6" y="4937337"/>
                <a:ext cx="1417183" cy="80272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24655" y="4174269"/>
                <a:ext cx="2282163" cy="623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1350" dirty="0"/>
                  <a:t>Small array aperture </a:t>
                </a:r>
                <a14:m>
                  <m:oMath xmlns:m="http://schemas.openxmlformats.org/officeDocument/2006/math">
                    <m:r>
                      <a:rPr lang="en-US" altLang="zh-TW" sz="135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1350" i="1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altLang="zh-TW" sz="135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1350" dirty="0"/>
              </a:p>
              <a:p>
                <a:r>
                  <a:rPr lang="en-US" altLang="zh-TW" sz="1350" dirty="0"/>
                  <a:t>e=0.01</a:t>
                </a:r>
              </a:p>
              <a:p>
                <a:r>
                  <a:rPr lang="en-US" altLang="zh-TW" sz="1350" dirty="0"/>
                  <a:t>c=3000 m/s</a:t>
                </a:r>
                <a:endParaRPr lang="zh-TW" altLang="en-US" sz="135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55" y="4174269"/>
                <a:ext cx="2282163" cy="623248"/>
              </a:xfrm>
              <a:prstGeom prst="rect">
                <a:avLst/>
              </a:prstGeom>
              <a:blipFill>
                <a:blip r:embed="rId5"/>
                <a:stretch>
                  <a:fillRect l="-4533" t="-8824" r="-106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496449" y="1356405"/>
            <a:ext cx="1709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50" dirty="0"/>
              <a:t>4 co-located STS-2 seismometers </a:t>
            </a:r>
            <a:endParaRPr lang="zh-TW" altLang="en-US" sz="1350" dirty="0"/>
          </a:p>
        </p:txBody>
      </p:sp>
      <p:sp>
        <p:nvSpPr>
          <p:cNvPr id="4" name="矩形 3"/>
          <p:cNvSpPr/>
          <p:nvPr/>
        </p:nvSpPr>
        <p:spPr>
          <a:xfrm>
            <a:off x="3508586" y="1897318"/>
            <a:ext cx="2124000" cy="18521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文字方塊 7"/>
          <p:cNvSpPr txBox="1"/>
          <p:nvPr/>
        </p:nvSpPr>
        <p:spPr>
          <a:xfrm>
            <a:off x="3070873" y="1816898"/>
            <a:ext cx="4050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Z</a:t>
            </a:r>
            <a:endParaRPr lang="zh-TW" altLang="en-US" b="1" dirty="0"/>
          </a:p>
        </p:txBody>
      </p:sp>
      <p:cxnSp>
        <p:nvCxnSpPr>
          <p:cNvPr id="24" name="直線接點 23"/>
          <p:cNvCxnSpPr/>
          <p:nvPr/>
        </p:nvCxnSpPr>
        <p:spPr>
          <a:xfrm flipV="1">
            <a:off x="5644224" y="4750323"/>
            <a:ext cx="470827" cy="42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646479" y="4972193"/>
            <a:ext cx="425708" cy="1014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062797" y="3293823"/>
            <a:ext cx="4050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Y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62797" y="4780012"/>
            <a:ext cx="4050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X</a:t>
            </a:r>
            <a:endParaRPr lang="zh-TW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3505840" y="3362558"/>
            <a:ext cx="2124000" cy="18521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3507686" y="4794651"/>
            <a:ext cx="2124000" cy="18521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5624337" y="3340192"/>
            <a:ext cx="470827" cy="42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626592" y="3547774"/>
            <a:ext cx="425708" cy="1014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5652893" y="1860664"/>
            <a:ext cx="470827" cy="42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669436" y="2082534"/>
            <a:ext cx="425708" cy="1014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8606475" y="1860664"/>
            <a:ext cx="0" cy="6557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324655" y="5740057"/>
            <a:ext cx="134250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13381" r="9390" b="4318"/>
          <a:stretch/>
        </p:blipFill>
        <p:spPr>
          <a:xfrm>
            <a:off x="1985963" y="1500190"/>
            <a:ext cx="7000872" cy="5076903"/>
          </a:xfrm>
        </p:spPr>
      </p:pic>
      <p:sp>
        <p:nvSpPr>
          <p:cNvPr id="12" name="矩形 11"/>
          <p:cNvSpPr/>
          <p:nvPr/>
        </p:nvSpPr>
        <p:spPr>
          <a:xfrm>
            <a:off x="146488" y="1675462"/>
            <a:ext cx="15969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B050"/>
                </a:solidFill>
              </a:rPr>
              <a:t>acceleration</a:t>
            </a:r>
            <a:endParaRPr lang="zh-TW" altLang="en-US" sz="1350" dirty="0">
              <a:solidFill>
                <a:srgbClr val="00B05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612830" y="3098631"/>
            <a:ext cx="290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LMU CompatilFact"/>
                <a:ea typeface="ＭＳ Ｐゴシック"/>
              </a:rPr>
              <a:t>Strain are matched better than </a:t>
            </a:r>
            <a:r>
              <a:rPr lang="en-US" altLang="zh-TW" sz="1600" b="1" dirty="0">
                <a:solidFill>
                  <a:srgbClr val="FF0000"/>
                </a:solidFill>
                <a:latin typeface="LMU CompatilFact"/>
                <a:ea typeface="ＭＳ Ｐゴシック"/>
              </a:rPr>
              <a:t>vertical rotation. why ?</a:t>
            </a:r>
            <a:endParaRPr lang="zh-TW" altLang="en-US" sz="1600" b="1" dirty="0">
              <a:solidFill>
                <a:srgbClr val="FF0000"/>
              </a:solidFill>
              <a:latin typeface="LMU CompatilFact"/>
              <a:ea typeface="ＭＳ Ｐゴシック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3" y="5089118"/>
            <a:ext cx="1377000" cy="14259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6156" y="5439234"/>
            <a:ext cx="688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PFO</a:t>
            </a:r>
            <a:endParaRPr lang="zh-TW" altLang="en-US" sz="1350" dirty="0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97459" y="5666280"/>
            <a:ext cx="163859" cy="124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578435" y="5918694"/>
            <a:ext cx="163859" cy="124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87796" y="5739316"/>
            <a:ext cx="688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smtClean="0"/>
              <a:t>Eq.</a:t>
            </a:r>
            <a:endParaRPr lang="zh-TW" altLang="en-US" sz="1350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6291382" y="3097753"/>
            <a:ext cx="504000" cy="2539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30339" y="2898576"/>
            <a:ext cx="10390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B050"/>
                </a:solidFill>
              </a:rPr>
              <a:t>rotation</a:t>
            </a:r>
            <a:endParaRPr lang="zh-TW" altLang="en-US" sz="1350" dirty="0">
              <a:solidFill>
                <a:srgbClr val="00B05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5517" y="4157508"/>
            <a:ext cx="8114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B050"/>
                </a:solidFill>
              </a:rPr>
              <a:t>strain</a:t>
            </a:r>
            <a:endParaRPr lang="zh-TW" altLang="en-US" sz="1350" dirty="0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72667" y="1099202"/>
            <a:ext cx="8130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B050"/>
                </a:solidFill>
              </a:rPr>
              <a:t>radial</a:t>
            </a:r>
            <a:endParaRPr lang="zh-TW" altLang="en-US" sz="1350" dirty="0">
              <a:solidFill>
                <a:srgbClr val="00B05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62876" y="1099202"/>
            <a:ext cx="13805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B050"/>
                </a:solidFill>
              </a:rPr>
              <a:t>transverse</a:t>
            </a:r>
            <a:endParaRPr lang="zh-TW" altLang="en-US" sz="1350" dirty="0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94186" y="1118026"/>
            <a:ext cx="9973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B050"/>
                </a:solidFill>
              </a:rPr>
              <a:t>vertical</a:t>
            </a:r>
            <a:endParaRPr lang="zh-TW" altLang="en-US" sz="1350" dirty="0">
              <a:solidFill>
                <a:srgbClr val="00B050"/>
              </a:solidFill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>
            <a:off x="1614809" y="1861229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605827" y="3098631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1614809" y="4371851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2129004" y="44997"/>
            <a:ext cx="6543315" cy="1145160"/>
          </a:xfrm>
        </p:spPr>
        <p:txBody>
          <a:bodyPr/>
          <a:lstStyle/>
          <a:p>
            <a:r>
              <a:rPr lang="en-US" altLang="zh-TW" sz="2400" dirty="0" smtClean="0"/>
              <a:t>10 components of waveform    </a:t>
            </a:r>
            <a:r>
              <a:rPr lang="en-US" altLang="zh-TW" sz="1800" dirty="0" smtClean="0"/>
              <a:t>(f = 0.014 – 0.318 Hz)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57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01728"/>
                  </p:ext>
                </p:extLst>
              </p:nvPr>
            </p:nvGraphicFramePr>
            <p:xfrm>
              <a:off x="689378" y="3859156"/>
              <a:ext cx="7658450" cy="24048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68492">
                      <a:extLst>
                        <a:ext uri="{9D8B030D-6E8A-4147-A177-3AD203B41FA5}">
                          <a16:colId xmlns:a16="http://schemas.microsoft.com/office/drawing/2014/main" val="791783329"/>
                        </a:ext>
                      </a:extLst>
                    </a:gridCol>
                    <a:gridCol w="1953830">
                      <a:extLst>
                        <a:ext uri="{9D8B030D-6E8A-4147-A177-3AD203B41FA5}">
                          <a16:colId xmlns:a16="http://schemas.microsoft.com/office/drawing/2014/main" val="1331381770"/>
                        </a:ext>
                      </a:extLst>
                    </a:gridCol>
                    <a:gridCol w="2320979">
                      <a:extLst>
                        <a:ext uri="{9D8B030D-6E8A-4147-A177-3AD203B41FA5}">
                          <a16:colId xmlns:a16="http://schemas.microsoft.com/office/drawing/2014/main" val="3359757608"/>
                        </a:ext>
                      </a:extLst>
                    </a:gridCol>
                    <a:gridCol w="2115149">
                      <a:extLst>
                        <a:ext uri="{9D8B030D-6E8A-4147-A177-3AD203B41FA5}">
                          <a16:colId xmlns:a16="http://schemas.microsoft.com/office/drawing/2014/main" val="3952440154"/>
                        </a:ext>
                      </a:extLst>
                    </a:gridCol>
                  </a:tblGrid>
                  <a:tr h="467535">
                    <a:tc>
                      <a:txBody>
                        <a:bodyPr/>
                        <a:lstStyle/>
                        <a:p>
                          <a:endParaRPr lang="zh-TW" altLang="en-US" sz="1000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14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Rotation</a:t>
                          </a:r>
                          <a:endParaRPr lang="zh-TW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14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Strain</a:t>
                          </a:r>
                          <a:endParaRPr lang="zh-TW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9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085847"/>
                      </a:ext>
                    </a:extLst>
                  </a:tr>
                  <a:tr h="935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Love wave</a:t>
                          </a: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effectLst/>
                                  <a:latin typeface="Cambria Math"/>
                                  <a:ea typeface="新細明體" panose="02020500000000000000" pitchFamily="18" charset="-12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新細明體" panose="02020500000000000000" pitchFamily="18" charset="-120"/>
                                </a:rPr>
                                <m:t>1</m:t>
                              </m:r>
                              <m:r>
                                <a:rPr lang="en-US" sz="1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zh-TW" sz="18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𝐋</m:t>
                                  </m:r>
                                </m:sub>
                              </m:sSub>
                              <m:r>
                                <a:rPr lang="en-US" sz="18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sz="1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sz="1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sz="1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sz="1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𝐳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400" b="1" u="none" strike="noStrike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Igel</a:t>
                          </a:r>
                          <a:r>
                            <a:rPr lang="en-US" sz="1400" b="1" u="none" strike="noStrike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et al., 2005</a:t>
                          </a: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sz="1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𝐋</m:t>
                                  </m:r>
                                </m:sub>
                              </m:sSub>
                              <m:r>
                                <a:rPr lang="en-US" sz="18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sz="1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sz="1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sz="1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sz="1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𝟐𝐞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𝐫𝐭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400" b="1" u="none" strike="noStrike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Gomberg</a:t>
                          </a:r>
                          <a:r>
                            <a:rPr lang="en-US" sz="1400" b="1" u="none" strike="noStrike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&amp; Agnew, 1996</a:t>
                          </a: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47130902"/>
                      </a:ext>
                    </a:extLst>
                  </a:tr>
                  <a:tr h="9354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Rayleigh wave</a:t>
                          </a: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286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sz="1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  <m:r>
                                <a:rPr lang="en-US" sz="18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sz="1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sz="1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sz="1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𝐳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sz="1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400" b="1" u="none" strike="noStrike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Lin et al., 2011</a:t>
                          </a: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sz="1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  <m:r>
                                <a:rPr lang="en-US" sz="18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TW" sz="1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sz="1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sz="1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𝐫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sz="1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𝐫𝐫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400" b="1" u="none" strike="noStrike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Gomberg</a:t>
                          </a:r>
                          <a:r>
                            <a:rPr lang="en-US" sz="1400" b="1" u="none" strike="noStrike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&amp; Agnew, 1996</a:t>
                          </a: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altLang="zh-TW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𝐑</m:t>
                                  </m:r>
                                </m:sub>
                              </m:sSub>
                              <m:r>
                                <a:rPr lang="en-US" altLang="zh-TW" sz="1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𝛖</m:t>
                                  </m:r>
                                </m:num>
                                <m:den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𝛖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zh-TW" altLang="zh-TW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altLang="zh-TW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𝒖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𝐫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altLang="zh-TW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𝐳𝐳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400" b="1" u="none" strike="noStrike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Blum et al., 2010</a:t>
                          </a:r>
                          <a:r>
                            <a:rPr lang="en-US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103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01728"/>
                  </p:ext>
                </p:extLst>
              </p:nvPr>
            </p:nvGraphicFramePr>
            <p:xfrm>
              <a:off x="689378" y="3859156"/>
              <a:ext cx="7658450" cy="23381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68492">
                      <a:extLst>
                        <a:ext uri="{9D8B030D-6E8A-4147-A177-3AD203B41FA5}">
                          <a16:colId xmlns:a16="http://schemas.microsoft.com/office/drawing/2014/main" val="791783329"/>
                        </a:ext>
                      </a:extLst>
                    </a:gridCol>
                    <a:gridCol w="1953830">
                      <a:extLst>
                        <a:ext uri="{9D8B030D-6E8A-4147-A177-3AD203B41FA5}">
                          <a16:colId xmlns:a16="http://schemas.microsoft.com/office/drawing/2014/main" val="1331381770"/>
                        </a:ext>
                      </a:extLst>
                    </a:gridCol>
                    <a:gridCol w="2320979">
                      <a:extLst>
                        <a:ext uri="{9D8B030D-6E8A-4147-A177-3AD203B41FA5}">
                          <a16:colId xmlns:a16="http://schemas.microsoft.com/office/drawing/2014/main" val="3359757608"/>
                        </a:ext>
                      </a:extLst>
                    </a:gridCol>
                    <a:gridCol w="2115149">
                      <a:extLst>
                        <a:ext uri="{9D8B030D-6E8A-4147-A177-3AD203B41FA5}">
                          <a16:colId xmlns:a16="http://schemas.microsoft.com/office/drawing/2014/main" val="3952440154"/>
                        </a:ext>
                      </a:extLst>
                    </a:gridCol>
                  </a:tblGrid>
                  <a:tr h="467535">
                    <a:tc>
                      <a:txBody>
                        <a:bodyPr/>
                        <a:lstStyle/>
                        <a:p>
                          <a:endParaRPr lang="zh-TW" altLang="en-US" sz="1000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14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Rotation</a:t>
                          </a:r>
                          <a:endParaRPr lang="zh-TW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14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Strain</a:t>
                          </a:r>
                          <a:endParaRPr lang="zh-TW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9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085847"/>
                      </a:ext>
                    </a:extLst>
                  </a:tr>
                  <a:tr h="935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Love wave</a:t>
                          </a: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109" t="-50980" r="-227414" b="-112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108" t="-50980" r="-91601" b="-112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47130902"/>
                      </a:ext>
                    </a:extLst>
                  </a:tr>
                  <a:tr h="9354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Rayleigh wave</a:t>
                          </a:r>
                          <a:endParaRPr lang="zh-TW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109" t="-150000" r="-227414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108" t="-150000" r="-91601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2536" t="-150000" r="-576" b="-11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033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t="3526" b="63340"/>
          <a:stretch/>
        </p:blipFill>
        <p:spPr>
          <a:xfrm>
            <a:off x="1959980" y="1808203"/>
            <a:ext cx="5994000" cy="14869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2162" y="144043"/>
            <a:ext cx="8229240" cy="1145160"/>
          </a:xfrm>
        </p:spPr>
        <p:txBody>
          <a:bodyPr/>
          <a:lstStyle/>
          <a:p>
            <a:r>
              <a:rPr lang="en-US" altLang="zh-TW" sz="2400" dirty="0"/>
              <a:t>Assuming plane wave propagation …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334264" y="3295122"/>
            <a:ext cx="3281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err="1"/>
              <a:t>Heiner</a:t>
            </a:r>
            <a:r>
              <a:rPr lang="en-US" altLang="zh-TW" sz="1350" dirty="0"/>
              <a:t> </a:t>
            </a:r>
            <a:r>
              <a:rPr lang="en-US" altLang="zh-TW" sz="1350" dirty="0" err="1" smtClean="0"/>
              <a:t>Igel</a:t>
            </a:r>
            <a:r>
              <a:rPr lang="en-US" altLang="zh-TW" sz="1350" dirty="0"/>
              <a:t>, Ulrich </a:t>
            </a:r>
            <a:r>
              <a:rPr lang="en-US" altLang="zh-TW" sz="1350" dirty="0" smtClean="0"/>
              <a:t>Schreiber, </a:t>
            </a:r>
            <a:r>
              <a:rPr lang="en-US" altLang="zh-TW" sz="1350" dirty="0"/>
              <a:t>et.al</a:t>
            </a:r>
            <a:r>
              <a:rPr lang="en-US" altLang="zh-TW" sz="1350" dirty="0" smtClean="0"/>
              <a:t>. (</a:t>
            </a:r>
            <a:r>
              <a:rPr lang="en-US" altLang="zh-TW" sz="1350" dirty="0"/>
              <a:t>2005)</a:t>
            </a:r>
            <a:endParaRPr lang="zh-TW" altLang="en-US" sz="135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2321" y="2551497"/>
            <a:ext cx="22191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Transverse acceleration</a:t>
            </a:r>
            <a:endParaRPr lang="zh-TW" altLang="en-US" sz="135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009269" y="2714974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24508" y="2193124"/>
            <a:ext cx="1690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Vertical rotation</a:t>
            </a:r>
            <a:endParaRPr lang="zh-TW" altLang="en-US" sz="135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009269" y="2335169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0791" y="2248465"/>
                <a:ext cx="1172565" cy="453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3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135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TW" sz="13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13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TW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13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3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13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TW" sz="135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35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altLang="zh-TW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35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135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91" y="2248465"/>
                <a:ext cx="1172565" cy="453073"/>
              </a:xfrm>
              <a:prstGeom prst="rect">
                <a:avLst/>
              </a:prstGeom>
              <a:blipFill>
                <a:blip r:embed="rId5"/>
                <a:stretch>
                  <a:fillRect l="-2604" b="-94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2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117329"/>
                  </p:ext>
                </p:extLst>
              </p:nvPr>
            </p:nvGraphicFramePr>
            <p:xfrm>
              <a:off x="87271" y="4200790"/>
              <a:ext cx="1711351" cy="21596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3271">
                      <a:extLst>
                        <a:ext uri="{9D8B030D-6E8A-4147-A177-3AD203B41FA5}">
                          <a16:colId xmlns:a16="http://schemas.microsoft.com/office/drawing/2014/main" val="791783329"/>
                        </a:ext>
                      </a:extLst>
                    </a:gridCol>
                    <a:gridCol w="1388080">
                      <a:extLst>
                        <a:ext uri="{9D8B030D-6E8A-4147-A177-3AD203B41FA5}">
                          <a16:colId xmlns:a16="http://schemas.microsoft.com/office/drawing/2014/main" val="1331381770"/>
                        </a:ext>
                      </a:extLst>
                    </a:gridCol>
                  </a:tblGrid>
                  <a:tr h="39543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L. 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新細明體" panose="02020500000000000000" pitchFamily="18" charset="-120"/>
                                </a:rPr>
                                <m:t>(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新細明體" panose="02020500000000000000" pitchFamily="18" charset="-120"/>
                                </a:rPr>
                                <m:t>1</m:t>
                              </m:r>
                              <m:r>
                                <a:rPr lang="en-US" sz="12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zh-TW" sz="12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𝐋</m:t>
                                  </m:r>
                                </m:sub>
                              </m:sSub>
                              <m:r>
                                <a:rPr lang="en-US" sz="12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sz="12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  <m:t>𝐳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1200" b="1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085847"/>
                      </a:ext>
                    </a:extLst>
                  </a:tr>
                  <a:tr h="39643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r>
                            <a:rPr lang="en-US" altLang="zh-TW" sz="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𝐋</m:t>
                                  </m:r>
                                </m:sub>
                              </m:sSub>
                              <m:r>
                                <a:rPr lang="en-US" altLang="zh-TW" sz="12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altLang="zh-TW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𝟐𝐞</m:t>
                                      </m:r>
                                    </m:e>
                                    <m:sub>
                                      <m:r>
                                        <a:rPr lang="en-US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𝐫𝐭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8902711"/>
                      </a:ext>
                    </a:extLst>
                  </a:tr>
                  <a:tr h="396431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R. 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286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sz="12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  <m:r>
                                <a:rPr lang="en-US" sz="12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sz="12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sz="12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𝐳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103373"/>
                      </a:ext>
                    </a:extLst>
                  </a:tr>
                  <a:tr h="39543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286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  <m:r>
                                <a:rPr lang="en-US" altLang="zh-TW" sz="12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TW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altLang="zh-TW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𝐫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altLang="zh-TW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𝐫𝐫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37875"/>
                      </a:ext>
                    </a:extLst>
                  </a:tr>
                  <a:tr h="39657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2860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</a:t>
                          </a:r>
                          <a:r>
                            <a:rPr lang="en-US" altLang="zh-TW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altLang="zh-TW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  <m:r>
                                <a:rPr lang="en-US" altLang="zh-TW" sz="12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altLang="zh-TW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TW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𝛖</m:t>
                                  </m:r>
                                </m:num>
                                <m:den>
                                  <m:r>
                                    <a:rPr lang="en-US" altLang="zh-TW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altLang="zh-TW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TW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𝛖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zh-TW" altLang="zh-TW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sz="12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TW" altLang="zh-TW" sz="12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2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𝒖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2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𝐫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sz="12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2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altLang="zh-TW" sz="12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𝐳𝐳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alt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04728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117329"/>
                  </p:ext>
                </p:extLst>
              </p:nvPr>
            </p:nvGraphicFramePr>
            <p:xfrm>
              <a:off x="87271" y="4200790"/>
              <a:ext cx="1711351" cy="21596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3271">
                      <a:extLst>
                        <a:ext uri="{9D8B030D-6E8A-4147-A177-3AD203B41FA5}">
                          <a16:colId xmlns:a16="http://schemas.microsoft.com/office/drawing/2014/main" val="791783329"/>
                        </a:ext>
                      </a:extLst>
                    </a:gridCol>
                    <a:gridCol w="1388080">
                      <a:extLst>
                        <a:ext uri="{9D8B030D-6E8A-4147-A177-3AD203B41FA5}">
                          <a16:colId xmlns:a16="http://schemas.microsoft.com/office/drawing/2014/main" val="1331381770"/>
                        </a:ext>
                      </a:extLst>
                    </a:gridCol>
                  </a:tblGrid>
                  <a:tr h="43122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L. 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81" t="-1408" r="-873" b="-4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3085847"/>
                      </a:ext>
                    </a:extLst>
                  </a:tr>
                  <a:tr h="432372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81" t="-101408" r="-873" b="-3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902711"/>
                      </a:ext>
                    </a:extLst>
                  </a:tr>
                  <a:tr h="432372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R. 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81" t="-201408" r="-873" b="-2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03373"/>
                      </a:ext>
                    </a:extLst>
                  </a:tr>
                  <a:tr h="431229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81" t="-301408" r="-873" b="-1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37875"/>
                      </a:ext>
                    </a:extLst>
                  </a:tr>
                  <a:tr h="43243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81" t="-401408" r="-873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728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矩形 8"/>
          <p:cNvSpPr/>
          <p:nvPr/>
        </p:nvSpPr>
        <p:spPr>
          <a:xfrm>
            <a:off x="71867" y="3692959"/>
            <a:ext cx="17113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50" dirty="0">
                <a:latin typeface="Times New Roman" panose="02020603050405020304" pitchFamily="18" charset="0"/>
                <a:ea typeface="MS Mincho"/>
              </a:rPr>
              <a:t>Assuming plane wave propagation …</a:t>
            </a:r>
            <a:endParaRPr lang="zh-TW" altLang="en-US" sz="135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6249" r="9477" b="4167"/>
          <a:stretch/>
        </p:blipFill>
        <p:spPr>
          <a:xfrm>
            <a:off x="2714625" y="1135861"/>
            <a:ext cx="6029325" cy="530743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10572" y="1698639"/>
            <a:ext cx="1704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Vertical rotation</a:t>
            </a:r>
            <a:endParaRPr lang="zh-TW" altLang="en-US" sz="135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21778" y="3171175"/>
            <a:ext cx="16416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horizontal rotation</a:t>
            </a:r>
            <a:endParaRPr lang="zh-TW" altLang="en-US" sz="1350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623883" y="1872832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623883" y="3313907"/>
            <a:ext cx="351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7200000">
            <a:off x="7686792" y="1832485"/>
            <a:ext cx="7830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8078292" y="1129983"/>
            <a:ext cx="86995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0070C0"/>
                </a:solidFill>
              </a:rPr>
              <a:t>Xcorr</a:t>
            </a:r>
            <a:r>
              <a:rPr lang="en-US" altLang="zh-TW" dirty="0" smtClean="0">
                <a:solidFill>
                  <a:srgbClr val="0070C0"/>
                </a:solidFill>
              </a:rPr>
              <a:t>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309218" y="123270"/>
            <a:ext cx="7886700" cy="994172"/>
          </a:xfrm>
        </p:spPr>
        <p:txBody>
          <a:bodyPr/>
          <a:lstStyle/>
          <a:p>
            <a:r>
              <a:rPr lang="en-US" altLang="zh-TW" sz="2800" dirty="0" smtClean="0"/>
              <a:t>Teleseismic event</a:t>
            </a:r>
            <a:endParaRPr lang="zh-TW" altLang="en-US" sz="28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704118" y="5723732"/>
            <a:ext cx="35148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 rot="16200000">
            <a:off x="1650075" y="5386246"/>
            <a:ext cx="17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6C31"/>
                </a:solidFill>
                <a:latin typeface="LMU CompatilFact"/>
                <a:ea typeface="ＭＳ Ｐゴシック"/>
              </a:rPr>
              <a:t>Phase velocity</a:t>
            </a:r>
            <a:endParaRPr lang="zh-TW" altLang="en-US" b="1" dirty="0">
              <a:solidFill>
                <a:srgbClr val="006C31"/>
              </a:solidFill>
              <a:latin typeface="LMU CompatilFac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00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LM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LMU" id="{BB6C1D2B-7709-439E-A5BE-F1C89F303560}" vid="{9D795DC6-C08E-41C2-A58E-503B3EA6FD2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佈景主題LMU</Template>
  <TotalTime>1438</TotalTime>
  <Words>672</Words>
  <Application>Microsoft Office PowerPoint</Application>
  <PresentationFormat>如螢幕大小 (4:3)</PresentationFormat>
  <Paragraphs>157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DejaVu Sans</vt:lpstr>
      <vt:lpstr>LMU CompatilFact</vt:lpstr>
      <vt:lpstr>MS Mincho</vt:lpstr>
      <vt:lpstr>ＭＳ Ｐゴシック</vt:lpstr>
      <vt:lpstr>新細明體</vt:lpstr>
      <vt:lpstr>Arial</vt:lpstr>
      <vt:lpstr>Calibri</vt:lpstr>
      <vt:lpstr>Cambria Math</vt:lpstr>
      <vt:lpstr>Times New Roman</vt:lpstr>
      <vt:lpstr>Wingdings</vt:lpstr>
      <vt:lpstr>佈景主題LMU</vt:lpstr>
      <vt:lpstr>10 components of waveform at Pinon Flat Observatory (PFO), California</vt:lpstr>
      <vt:lpstr>Instruments at PFO</vt:lpstr>
      <vt:lpstr>Array spatial calculation</vt:lpstr>
      <vt:lpstr>Array-derived rotation/strain</vt:lpstr>
      <vt:lpstr>Limitation of array-derivation</vt:lpstr>
      <vt:lpstr>Measurement uncertainty</vt:lpstr>
      <vt:lpstr>10 components of waveform    (f = 0.014 – 0.318 Hz)</vt:lpstr>
      <vt:lpstr>Assuming plane wave propagation …</vt:lpstr>
      <vt:lpstr>Teleseismic event</vt:lpstr>
      <vt:lpstr>Background noise</vt:lpstr>
      <vt:lpstr>Background noise </vt:lpstr>
      <vt:lpstr>Microseismic signal        (f=0.1~0.3 Hz)</vt:lpstr>
      <vt:lpstr>Conclusions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Phase Velocity between two methods: Joint analysis vs F-K Methods  (PFO, California)</dc:title>
  <dc:creator>YM</dc:creator>
  <cp:lastModifiedBy>YM</cp:lastModifiedBy>
  <cp:revision>121</cp:revision>
  <dcterms:created xsi:type="dcterms:W3CDTF">2016-06-02T12:44:07Z</dcterms:created>
  <dcterms:modified xsi:type="dcterms:W3CDTF">2016-06-20T13:45:23Z</dcterms:modified>
</cp:coreProperties>
</file>