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3" r:id="rId1"/>
  </p:sldMasterIdLst>
  <p:notesMasterIdLst>
    <p:notesMasterId r:id="rId16"/>
  </p:notesMasterIdLst>
  <p:sldIdLst>
    <p:sldId id="256" r:id="rId2"/>
    <p:sldId id="257" r:id="rId3"/>
    <p:sldId id="262" r:id="rId4"/>
    <p:sldId id="260" r:id="rId5"/>
    <p:sldId id="273" r:id="rId6"/>
    <p:sldId id="274" r:id="rId7"/>
    <p:sldId id="261" r:id="rId8"/>
    <p:sldId id="272" r:id="rId9"/>
    <p:sldId id="263" r:id="rId10"/>
    <p:sldId id="264" r:id="rId11"/>
    <p:sldId id="265" r:id="rId12"/>
    <p:sldId id="271" r:id="rId13"/>
    <p:sldId id="269" r:id="rId14"/>
    <p:sldId id="275" r:id="rId1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B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79" autoAdjust="0"/>
    <p:restoredTop sz="90893" autoAdjust="0"/>
  </p:normalViewPr>
  <p:slideViewPr>
    <p:cSldViewPr snapToGrid="0">
      <p:cViewPr varScale="1">
        <p:scale>
          <a:sx n="67" d="100"/>
          <a:sy n="67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BB4FF-CE60-4288-AAE3-109C54E2984D}" type="datetimeFigureOut">
              <a:rPr lang="zh-TW" altLang="en-US" smtClean="0"/>
              <a:t>2016/6/20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9DDD9-80F8-414D-85FC-5C9F88AE93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0575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9DDD9-80F8-414D-85FC-5C9F88AE930F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3013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9DDD9-80F8-414D-85FC-5C9F88AE930F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2810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9DDD9-80F8-414D-85FC-5C9F88AE930F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0194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9DDD9-80F8-414D-85FC-5C9F88AE930F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6477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30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7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7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4241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7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7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7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7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0918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  <p:pic>
        <p:nvPicPr>
          <p:cNvPr id="34" name="圖片 33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圖片 34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484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TW" altLang="en-US" smtClean="0"/>
              <a:t>按一下以編輯母片副標題樣式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15627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461082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6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6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444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TW" altLang="en-US" smtClean="0"/>
              <a:t>按一下以編輯母片標題樣式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484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TW" altLang="en-US" smtClean="0"/>
              <a:t>按一下以編輯母片副標題樣式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781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標題， 2 個小物件與1 個大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7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7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6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71179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6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7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7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009033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7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7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7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7871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3300">
                <a:latin typeface="Arial"/>
              </a:rPr>
              <a:t>Klicken Sie, um das Format des Titeltextes zu bearbeiten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Font typeface="Arial"/>
              <a:buChar char="•"/>
            </a:pPr>
            <a:r>
              <a:rPr lang="en-GB" sz="2400">
                <a:latin typeface="Arial"/>
              </a:rPr>
              <a:t>Klicken Sie, um die Formate des Gliederungstextes zu bearbeiten</a:t>
            </a:r>
            <a:endParaRPr/>
          </a:p>
          <a:p>
            <a:pPr lvl="1">
              <a:buFont typeface="Arial"/>
              <a:buChar char="–"/>
            </a:pPr>
            <a:r>
              <a:rPr lang="en-GB" sz="2100">
                <a:latin typeface="Arial"/>
              </a:rPr>
              <a:t>Zweite Gliederungsebene</a:t>
            </a:r>
            <a:endParaRPr/>
          </a:p>
          <a:p>
            <a:pPr lvl="2">
              <a:buFont typeface="Arial"/>
              <a:buChar char="•"/>
            </a:pPr>
            <a:r>
              <a:rPr lang="en-GB" sz="1800">
                <a:latin typeface="Arial"/>
              </a:rPr>
              <a:t>Dritte Gliederungsebene</a:t>
            </a:r>
            <a:endParaRPr/>
          </a:p>
          <a:p>
            <a:pPr lvl="3">
              <a:buFont typeface="Arial"/>
              <a:buChar char="–"/>
            </a:pPr>
            <a:r>
              <a:rPr lang="en-GB" sz="1500">
                <a:latin typeface="Arial"/>
              </a:rPr>
              <a:t>Vierte Gliederungsebene</a:t>
            </a:r>
            <a:endParaRPr/>
          </a:p>
          <a:p>
            <a:pPr lvl="4">
              <a:buFont typeface="Arial"/>
              <a:buChar char="»"/>
            </a:pPr>
            <a:r>
              <a:rPr lang="en-GB" sz="1500">
                <a:latin typeface="Arial"/>
              </a:rPr>
              <a:t>Fünfte Gliederungsebene</a:t>
            </a:r>
            <a:endParaRPr/>
          </a:p>
          <a:p>
            <a:pPr lvl="5">
              <a:buFont typeface="Arial"/>
              <a:buChar char="»"/>
            </a:pPr>
            <a:r>
              <a:rPr lang="en-GB" sz="1500">
                <a:latin typeface="Arial"/>
              </a:rPr>
              <a:t>Sechste Gliederungsebene</a:t>
            </a:r>
            <a:endParaRPr/>
          </a:p>
          <a:p>
            <a:pPr lvl="6">
              <a:buFont typeface="Arial"/>
              <a:buChar char="»"/>
            </a:pPr>
            <a:r>
              <a:rPr lang="en-GB" sz="1500">
                <a:latin typeface="Arial"/>
              </a:rPr>
              <a:t>Siebente Gliederungsebene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325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emf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3714" y="1141810"/>
            <a:ext cx="7990285" cy="1790700"/>
          </a:xfrm>
        </p:spPr>
        <p:txBody>
          <a:bodyPr>
            <a:noAutofit/>
          </a:bodyPr>
          <a:lstStyle/>
          <a:p>
            <a:r>
              <a:rPr lang="en-US" altLang="zh-TW" sz="3000" b="1" dirty="0"/>
              <a:t>10 components of waveform</a:t>
            </a:r>
            <a:br>
              <a:rPr lang="en-US" altLang="zh-TW" sz="3000" b="1" dirty="0"/>
            </a:br>
            <a:r>
              <a:rPr lang="en-US" altLang="zh-TW" sz="3000" b="1" dirty="0"/>
              <a:t>at Pinon Flat Observatory (PFO), California</a:t>
            </a:r>
            <a:endParaRPr lang="zh-TW" altLang="en-US" sz="3000" dirty="0"/>
          </a:p>
        </p:txBody>
      </p:sp>
      <p:sp>
        <p:nvSpPr>
          <p:cNvPr id="3" name="副標題 2"/>
          <p:cNvSpPr>
            <a:spLocks noGrp="1"/>
          </p:cNvSpPr>
          <p:nvPr>
            <p:ph type="subTitle"/>
          </p:nvPr>
        </p:nvSpPr>
        <p:spPr>
          <a:xfrm>
            <a:off x="1153715" y="2978945"/>
            <a:ext cx="7504510" cy="275748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TW" b="1" dirty="0" smtClean="0">
                <a:solidFill>
                  <a:srgbClr val="00B050"/>
                </a:solidFill>
              </a:rPr>
              <a:t>LMU</a:t>
            </a:r>
            <a:r>
              <a:rPr lang="en-US" altLang="zh-TW" b="1" dirty="0" smtClean="0"/>
              <a:t> </a:t>
            </a:r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Ludwig-</a:t>
            </a:r>
            <a:r>
              <a:rPr lang="en-US" altLang="zh-TW" sz="2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Maximilians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-University Munich, 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Germany)</a:t>
            </a:r>
            <a:endParaRPr lang="en-US" altLang="zh-TW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u="sng" dirty="0"/>
              <a:t>Chin-Jen </a:t>
            </a:r>
            <a:r>
              <a:rPr lang="en-US" altLang="zh-TW" u="sng" dirty="0" smtClean="0"/>
              <a:t>Lin</a:t>
            </a:r>
            <a:r>
              <a:rPr lang="en-US" altLang="zh-TW" dirty="0" smtClean="0"/>
              <a:t>, </a:t>
            </a:r>
            <a:r>
              <a:rPr lang="en-US" altLang="zh-TW" dirty="0"/>
              <a:t>Joachim </a:t>
            </a:r>
            <a:r>
              <a:rPr lang="en-US" altLang="zh-TW" dirty="0" smtClean="0"/>
              <a:t>Wassermann, </a:t>
            </a:r>
            <a:r>
              <a:rPr lang="en-US" altLang="zh-TW" dirty="0"/>
              <a:t>André </a:t>
            </a:r>
            <a:r>
              <a:rPr lang="en-US" altLang="zh-TW" dirty="0" err="1" smtClean="0"/>
              <a:t>Gebauer</a:t>
            </a:r>
            <a:r>
              <a:rPr lang="en-US" altLang="zh-TW" dirty="0" smtClean="0"/>
              <a:t>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dirty="0" smtClean="0"/>
              <a:t>Stefanie Donner, </a:t>
            </a:r>
            <a:r>
              <a:rPr lang="en-US" altLang="zh-TW" dirty="0"/>
              <a:t>Celine </a:t>
            </a:r>
            <a:r>
              <a:rPr lang="en-US" altLang="zh-TW" dirty="0" err="1" smtClean="0"/>
              <a:t>Hadziioannou</a:t>
            </a:r>
            <a:r>
              <a:rPr lang="en-US" altLang="zh-TW" dirty="0" smtClean="0"/>
              <a:t>, </a:t>
            </a:r>
            <a:r>
              <a:rPr lang="en-US" altLang="zh-TW" dirty="0" err="1"/>
              <a:t>Heiner</a:t>
            </a:r>
            <a:r>
              <a:rPr lang="en-US" altLang="zh-TW" dirty="0"/>
              <a:t> </a:t>
            </a:r>
            <a:r>
              <a:rPr lang="en-US" altLang="zh-TW" dirty="0" err="1" smtClean="0"/>
              <a:t>Igel</a:t>
            </a:r>
            <a:endParaRPr lang="en-US" altLang="zh-TW" dirty="0"/>
          </a:p>
          <a:p>
            <a:pPr>
              <a:lnSpc>
                <a:spcPct val="120000"/>
              </a:lnSpc>
            </a:pPr>
            <a:endParaRPr lang="en-US" altLang="zh-TW" b="1" dirty="0" smtClean="0"/>
          </a:p>
          <a:p>
            <a:pPr>
              <a:lnSpc>
                <a:spcPct val="120000"/>
              </a:lnSpc>
            </a:pPr>
            <a:r>
              <a:rPr lang="en-US" altLang="zh-TW" b="1" dirty="0" smtClean="0">
                <a:solidFill>
                  <a:srgbClr val="00B050"/>
                </a:solidFill>
              </a:rPr>
              <a:t>TUM</a:t>
            </a:r>
            <a:r>
              <a:rPr lang="en-US" altLang="zh-TW" b="1" dirty="0" smtClean="0"/>
              <a:t> </a:t>
            </a:r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DE" altLang="zh-TW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Technical University Munich, </a:t>
            </a:r>
            <a:r>
              <a:rPr lang="de-DE" altLang="zh-TW" sz="2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Germany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)</a:t>
            </a:r>
            <a:endParaRPr lang="en-US" altLang="zh-TW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dirty="0" smtClean="0"/>
              <a:t>Ulrich </a:t>
            </a:r>
            <a:r>
              <a:rPr lang="en-US" altLang="zh-TW" dirty="0"/>
              <a:t>Schreiber</a:t>
            </a:r>
          </a:p>
          <a:p>
            <a:pPr>
              <a:lnSpc>
                <a:spcPct val="120000"/>
              </a:lnSpc>
            </a:pPr>
            <a:endParaRPr lang="en-US" altLang="zh-TW" b="1" dirty="0" smtClean="0"/>
          </a:p>
          <a:p>
            <a:pPr>
              <a:lnSpc>
                <a:spcPct val="120000"/>
              </a:lnSpc>
            </a:pPr>
            <a:r>
              <a:rPr lang="en-US" altLang="zh-TW" b="1" dirty="0" smtClean="0">
                <a:solidFill>
                  <a:srgbClr val="00B050"/>
                </a:solidFill>
              </a:rPr>
              <a:t>SCRIPPS</a:t>
            </a:r>
            <a:r>
              <a:rPr lang="en-US" altLang="zh-TW" b="1" dirty="0" smtClean="0"/>
              <a:t> </a:t>
            </a:r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Institution of Oceanography, La Jolla, </a:t>
            </a:r>
            <a:r>
              <a:rPr lang="en-US" altLang="zh-TW" sz="2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CA)</a:t>
            </a:r>
            <a:endParaRPr lang="en-US" altLang="zh-TW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dirty="0"/>
              <a:t>Frank </a:t>
            </a:r>
            <a:r>
              <a:rPr lang="en-US" altLang="zh-TW" dirty="0" smtClean="0"/>
              <a:t>Vernon, </a:t>
            </a:r>
            <a:r>
              <a:rPr lang="en-US" altLang="zh-TW" dirty="0"/>
              <a:t>Duncan </a:t>
            </a:r>
            <a:r>
              <a:rPr lang="en-US" altLang="zh-TW" dirty="0" err="1"/>
              <a:t>Carr</a:t>
            </a:r>
            <a:r>
              <a:rPr lang="en-US" altLang="zh-TW" dirty="0"/>
              <a:t> </a:t>
            </a:r>
            <a:r>
              <a:rPr lang="en-US" altLang="zh-TW" dirty="0" smtClean="0"/>
              <a:t>Agnew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94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9"/>
          <a:stretch/>
        </p:blipFill>
        <p:spPr>
          <a:xfrm>
            <a:off x="5779793" y="1314459"/>
            <a:ext cx="3021307" cy="243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4684" y="37293"/>
            <a:ext cx="8229240" cy="1145160"/>
          </a:xfrm>
        </p:spPr>
        <p:txBody>
          <a:bodyPr/>
          <a:lstStyle/>
          <a:p>
            <a:r>
              <a:rPr lang="en-US" altLang="zh-TW" sz="2800" dirty="0" smtClean="0"/>
              <a:t>Background noise</a:t>
            </a:r>
            <a:endParaRPr lang="zh-TW" altLang="en-US" sz="28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8"/>
          <a:stretch/>
        </p:blipFill>
        <p:spPr>
          <a:xfrm>
            <a:off x="2485788" y="3895038"/>
            <a:ext cx="3029188" cy="2430066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3" y="2782503"/>
            <a:ext cx="2295000" cy="306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1"/>
          <a:stretch/>
        </p:blipFill>
        <p:spPr>
          <a:xfrm>
            <a:off x="5779793" y="3898678"/>
            <a:ext cx="3007020" cy="2430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57013" y="5875688"/>
            <a:ext cx="21793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Seismometers are installed at depth of 2-3 m</a:t>
            </a:r>
            <a:endParaRPr lang="zh-TW" altLang="en-US" sz="1350" dirty="0"/>
          </a:p>
        </p:txBody>
      </p:sp>
      <p:sp>
        <p:nvSpPr>
          <p:cNvPr id="3" name="文字方塊 2"/>
          <p:cNvSpPr txBox="1"/>
          <p:nvPr/>
        </p:nvSpPr>
        <p:spPr>
          <a:xfrm>
            <a:off x="6215062" y="1588303"/>
            <a:ext cx="40500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E</a:t>
            </a:r>
            <a:endParaRPr lang="zh-TW" altLang="en-US" sz="24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2928933" y="4186888"/>
            <a:ext cx="40500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Z</a:t>
            </a:r>
            <a:endParaRPr lang="zh-TW" altLang="en-US" sz="2400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202152" y="4172600"/>
            <a:ext cx="40500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N</a:t>
            </a:r>
            <a:endParaRPr lang="zh-TW" altLang="en-US" sz="2400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0" y="2367005"/>
            <a:ext cx="2933521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100" dirty="0" smtClean="0">
                <a:solidFill>
                  <a:schemeClr val="tx1"/>
                </a:solidFill>
              </a:rPr>
              <a:t>seismic station at PFO</a:t>
            </a:r>
            <a:endParaRPr lang="zh-TW" altLang="en-US" sz="2100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25490" y="4140451"/>
            <a:ext cx="297000" cy="194246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3" name="矩形 12"/>
          <p:cNvSpPr/>
          <p:nvPr/>
        </p:nvSpPr>
        <p:spPr>
          <a:xfrm>
            <a:off x="7209002" y="4138841"/>
            <a:ext cx="297000" cy="194246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4" name="矩形 13"/>
          <p:cNvSpPr/>
          <p:nvPr/>
        </p:nvSpPr>
        <p:spPr>
          <a:xfrm>
            <a:off x="7198286" y="1552465"/>
            <a:ext cx="297000" cy="194246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6323347" y="187517"/>
            <a:ext cx="1321833" cy="99417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dirty="0" smtClean="0"/>
              <a:t>PFO</a:t>
            </a:r>
            <a:endParaRPr lang="zh-TW" altLang="en-US" sz="2800" dirty="0"/>
          </a:p>
        </p:txBody>
      </p:sp>
      <p:sp>
        <p:nvSpPr>
          <p:cNvPr id="16" name="矩形 15"/>
          <p:cNvSpPr/>
          <p:nvPr/>
        </p:nvSpPr>
        <p:spPr>
          <a:xfrm>
            <a:off x="2899759" y="2048672"/>
            <a:ext cx="2170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00B050"/>
                </a:solidFill>
              </a:rPr>
              <a:t>seismograms</a:t>
            </a:r>
            <a:endParaRPr lang="zh-TW" altLang="en-US" sz="135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 t="5371" r="7134"/>
          <a:stretch/>
        </p:blipFill>
        <p:spPr>
          <a:xfrm>
            <a:off x="967970" y="1843088"/>
            <a:ext cx="7344000" cy="4500964"/>
          </a:xfrm>
        </p:spPr>
      </p:pic>
      <p:sp>
        <p:nvSpPr>
          <p:cNvPr id="3" name="矩形 2"/>
          <p:cNvSpPr/>
          <p:nvPr/>
        </p:nvSpPr>
        <p:spPr>
          <a:xfrm>
            <a:off x="2250500" y="1299375"/>
            <a:ext cx="1329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00B050"/>
                </a:solidFill>
              </a:rPr>
              <a:t>rotation</a:t>
            </a:r>
            <a:endParaRPr lang="zh-TW" altLang="en-US" sz="1350" b="1" dirty="0">
              <a:solidFill>
                <a:srgbClr val="00B05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3348" y="167487"/>
            <a:ext cx="4317429" cy="994172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Background noise </a:t>
            </a:r>
            <a:endParaRPr lang="zh-TW" altLang="en-US" sz="2800" dirty="0"/>
          </a:p>
        </p:txBody>
      </p:sp>
      <p:sp>
        <p:nvSpPr>
          <p:cNvPr id="5" name="矩形 4"/>
          <p:cNvSpPr/>
          <p:nvPr/>
        </p:nvSpPr>
        <p:spPr>
          <a:xfrm>
            <a:off x="6274797" y="1299375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00B050"/>
                </a:solidFill>
              </a:rPr>
              <a:t>strain</a:t>
            </a:r>
            <a:endParaRPr lang="zh-TW" altLang="en-US" sz="1350" b="1" dirty="0">
              <a:solidFill>
                <a:srgbClr val="00B050"/>
              </a:solidFill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rot="-2220000">
            <a:off x="2215113" y="4509836"/>
            <a:ext cx="35148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1749589" y="4662430"/>
            <a:ext cx="156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Array-derived rotation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rot="8880000">
            <a:off x="6613915" y="4892466"/>
            <a:ext cx="35148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7056815" y="4404072"/>
            <a:ext cx="1850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Array-derived strain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 rot="-7200000">
            <a:off x="3403968" y="3126007"/>
            <a:ext cx="35148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3076433" y="3234170"/>
            <a:ext cx="155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>
                <a:solidFill>
                  <a:srgbClr val="0070C0"/>
                </a:solidFill>
              </a:rPr>
              <a:t>GEOSensor</a:t>
            </a:r>
            <a:endParaRPr lang="en-US" altLang="zh-TW" dirty="0">
              <a:solidFill>
                <a:srgbClr val="0070C0"/>
              </a:solidFill>
            </a:endParaRPr>
          </a:p>
          <a:p>
            <a:r>
              <a:rPr lang="en-US" altLang="zh-TW" dirty="0">
                <a:solidFill>
                  <a:srgbClr val="0070C0"/>
                </a:solidFill>
              </a:rPr>
              <a:t>(1.6*1.6 m</a:t>
            </a:r>
            <a:r>
              <a:rPr lang="en-US" altLang="zh-TW" baseline="30000" dirty="0">
                <a:solidFill>
                  <a:srgbClr val="0070C0"/>
                </a:solidFill>
              </a:rPr>
              <a:t>2</a:t>
            </a:r>
            <a:r>
              <a:rPr lang="en-US" altLang="zh-TW" dirty="0">
                <a:solidFill>
                  <a:srgbClr val="0070C0"/>
                </a:solidFill>
              </a:rPr>
              <a:t>)</a:t>
            </a:r>
            <a:endParaRPr lang="zh-TW" altLang="en-US" dirty="0">
              <a:solidFill>
                <a:srgbClr val="0070C0"/>
              </a:solidFill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 rot="-12840000">
            <a:off x="6610574" y="3804540"/>
            <a:ext cx="35148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6884090" y="3377639"/>
            <a:ext cx="1562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70C0"/>
                </a:solidFill>
              </a:rPr>
              <a:t>LSM</a:t>
            </a:r>
          </a:p>
          <a:p>
            <a:r>
              <a:rPr lang="en-US" altLang="zh-TW" dirty="0">
                <a:solidFill>
                  <a:srgbClr val="0070C0"/>
                </a:solidFill>
              </a:rPr>
              <a:t>(732 m)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6323347" y="187517"/>
            <a:ext cx="1321833" cy="99417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dirty="0" smtClean="0"/>
              <a:t>PFO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1499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5830" r="5000" b="3139"/>
          <a:stretch/>
        </p:blipFill>
        <p:spPr>
          <a:xfrm>
            <a:off x="3091553" y="1695473"/>
            <a:ext cx="5940000" cy="4306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26109" y="315659"/>
            <a:ext cx="7886700" cy="604868"/>
          </a:xfrm>
        </p:spPr>
        <p:txBody>
          <a:bodyPr>
            <a:normAutofit/>
          </a:bodyPr>
          <a:lstStyle/>
          <a:p>
            <a:r>
              <a:rPr lang="en-US" altLang="zh-TW" sz="3000" dirty="0" err="1"/>
              <a:t>Microseismic</a:t>
            </a:r>
            <a:r>
              <a:rPr lang="en-US" altLang="zh-TW" sz="3000" dirty="0"/>
              <a:t> </a:t>
            </a:r>
            <a:r>
              <a:rPr lang="en-US" altLang="zh-TW" sz="3000" dirty="0" smtClean="0"/>
              <a:t>signal        </a:t>
            </a:r>
            <a:r>
              <a:rPr lang="en-US" altLang="zh-TW" sz="2400" dirty="0"/>
              <a:t>(</a:t>
            </a:r>
            <a:r>
              <a:rPr lang="en-US" altLang="zh-TW" sz="2400" dirty="0" smtClean="0"/>
              <a:t>f=0.1~0.3 Hz)</a:t>
            </a:r>
            <a:endParaRPr lang="zh-TW" altLang="en-US" sz="2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3443368" y="2272631"/>
            <a:ext cx="50400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3457656" y="4920965"/>
            <a:ext cx="5040000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7741991" y="1920065"/>
            <a:ext cx="760295" cy="369332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240</a:t>
            </a:r>
            <a:r>
              <a:rPr lang="en-US" altLang="zh-TW" baseline="30000" dirty="0">
                <a:solidFill>
                  <a:srgbClr val="FF0000"/>
                </a:solidFill>
              </a:rPr>
              <a:t>o</a:t>
            </a:r>
            <a:endParaRPr lang="zh-TW" altLang="en-US" baseline="30000" dirty="0">
              <a:solidFill>
                <a:srgbClr val="FF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9" t="2" r="16975" b="475"/>
          <a:stretch/>
        </p:blipFill>
        <p:spPr>
          <a:xfrm>
            <a:off x="185338" y="2219426"/>
            <a:ext cx="2406807" cy="2652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264568" y="3103608"/>
                <a:ext cx="1636049" cy="38215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chemeClr val="tx1"/>
                    </a:solidFill>
                  </a:rPr>
                  <a:t>~ L. wave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zh-TW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TW" dirty="0" smtClean="0">
                    <a:solidFill>
                      <a:schemeClr val="tx1"/>
                    </a:solidFill>
                  </a:rPr>
                  <a:t>)</a:t>
                </a:r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568" y="3103608"/>
                <a:ext cx="1636049" cy="382156"/>
              </a:xfrm>
              <a:prstGeom prst="rect">
                <a:avLst/>
              </a:prstGeom>
              <a:blipFill>
                <a:blip r:embed="rId6"/>
                <a:stretch>
                  <a:fillRect l="-2574" r="-735" b="-208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277651" y="4460906"/>
                <a:ext cx="1759841" cy="38215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chemeClr val="tx1"/>
                    </a:solidFill>
                  </a:rPr>
                  <a:t>~ R. wave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altLang="zh-TW" dirty="0" smtClean="0">
                    <a:solidFill>
                      <a:schemeClr val="tx1"/>
                    </a:solidFill>
                  </a:rPr>
                  <a:t>)</a:t>
                </a:r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651" y="4460906"/>
                <a:ext cx="1759841" cy="382156"/>
              </a:xfrm>
              <a:prstGeom prst="rect">
                <a:avLst/>
              </a:prstGeom>
              <a:blipFill>
                <a:blip r:embed="rId7"/>
                <a:stretch>
                  <a:fillRect l="-2397" t="-1515" b="-2272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接點 21"/>
          <p:cNvCxnSpPr/>
          <p:nvPr/>
        </p:nvCxnSpPr>
        <p:spPr>
          <a:xfrm>
            <a:off x="3457656" y="3588137"/>
            <a:ext cx="5040000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3277651" y="1713041"/>
            <a:ext cx="1759841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~ R. wave (F-K)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7723073" y="3160475"/>
            <a:ext cx="760295" cy="36933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240</a:t>
            </a:r>
            <a:r>
              <a:rPr lang="en-US" altLang="zh-TW" baseline="30000" dirty="0">
                <a:solidFill>
                  <a:srgbClr val="FF0000"/>
                </a:solidFill>
              </a:rPr>
              <a:t>o</a:t>
            </a:r>
            <a:endParaRPr lang="zh-TW" altLang="en-US" baseline="30000" dirty="0">
              <a:solidFill>
                <a:srgbClr val="FF00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774760" y="4538483"/>
            <a:ext cx="760295" cy="36933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240</a:t>
            </a:r>
            <a:r>
              <a:rPr lang="en-US" altLang="zh-TW" baseline="30000" dirty="0">
                <a:solidFill>
                  <a:srgbClr val="FF0000"/>
                </a:solidFill>
              </a:rPr>
              <a:t>o</a:t>
            </a:r>
            <a:endParaRPr lang="zh-TW" altLang="en-US" baseline="30000" dirty="0">
              <a:solidFill>
                <a:srgbClr val="FF0000"/>
              </a:solidFill>
            </a:endParaRPr>
          </a:p>
        </p:txBody>
      </p:sp>
      <p:cxnSp>
        <p:nvCxnSpPr>
          <p:cNvPr id="19" name="直線單箭頭接點 18"/>
          <p:cNvCxnSpPr/>
          <p:nvPr/>
        </p:nvCxnSpPr>
        <p:spPr>
          <a:xfrm rot="-3780000">
            <a:off x="2749553" y="5743907"/>
            <a:ext cx="684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2548894" y="5991223"/>
            <a:ext cx="145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06C31"/>
                </a:solidFill>
                <a:latin typeface="LMU CompatilFact"/>
                <a:ea typeface="ＭＳ Ｐゴシック"/>
              </a:rPr>
              <a:t>orientation</a:t>
            </a:r>
            <a:endParaRPr lang="zh-TW" altLang="en-US" b="1" dirty="0">
              <a:solidFill>
                <a:srgbClr val="006C31"/>
              </a:solidFill>
              <a:latin typeface="LMU CompatilFact"/>
              <a:ea typeface="ＭＳ Ｐゴシック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762355" y="2917804"/>
            <a:ext cx="6576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PFO</a:t>
            </a:r>
            <a:endParaRPr lang="zh-TW" altLang="en-US" sz="1350" dirty="0"/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>
            <a:off x="1733781" y="3112049"/>
            <a:ext cx="108000" cy="10800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左箭號 19"/>
          <p:cNvSpPr/>
          <p:nvPr/>
        </p:nvSpPr>
        <p:spPr>
          <a:xfrm rot="19200000">
            <a:off x="1510938" y="3223541"/>
            <a:ext cx="309005" cy="111103"/>
          </a:xfrm>
          <a:prstGeom prst="lef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" name="文字方塊 4"/>
          <p:cNvSpPr txBox="1"/>
          <p:nvPr/>
        </p:nvSpPr>
        <p:spPr>
          <a:xfrm>
            <a:off x="644256" y="4872026"/>
            <a:ext cx="2179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Courtesy of C. </a:t>
            </a:r>
            <a:r>
              <a:rPr lang="en-US" altLang="zh-TW" sz="1400" dirty="0" err="1" smtClean="0"/>
              <a:t>Juretzek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914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type="body"/>
          </p:nvPr>
        </p:nvSpPr>
        <p:spPr>
          <a:xfrm>
            <a:off x="421480" y="1864518"/>
            <a:ext cx="8772525" cy="3793331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zh-TW" sz="2400" b="1" dirty="0" smtClean="0">
                <a:solidFill>
                  <a:srgbClr val="00B050"/>
                </a:solidFill>
              </a:rPr>
              <a:t>Array-derived </a:t>
            </a:r>
            <a:r>
              <a:rPr lang="en-US" altLang="zh-TW" sz="2400" b="1" dirty="0">
                <a:solidFill>
                  <a:srgbClr val="00B050"/>
                </a:solidFill>
              </a:rPr>
              <a:t>rotation </a:t>
            </a:r>
            <a:r>
              <a:rPr lang="en-US" altLang="zh-TW" sz="2400" dirty="0" smtClean="0">
                <a:solidFill>
                  <a:srgbClr val="00B050"/>
                </a:solidFill>
              </a:rPr>
              <a:t>vs. </a:t>
            </a:r>
            <a:r>
              <a:rPr lang="en-US" altLang="zh-TW" sz="2400" b="1" dirty="0">
                <a:solidFill>
                  <a:srgbClr val="00B050"/>
                </a:solidFill>
              </a:rPr>
              <a:t>point measurement </a:t>
            </a:r>
            <a:endParaRPr lang="en-US" altLang="zh-TW" sz="2400" b="1" dirty="0" smtClean="0">
              <a:solidFill>
                <a:srgbClr val="00B050"/>
              </a:solidFill>
            </a:endParaRPr>
          </a:p>
          <a:p>
            <a:pPr marL="285750" lvl="2" indent="-285750">
              <a:buFont typeface="Wingdings" panose="05000000000000000000" pitchFamily="2" charset="2"/>
              <a:buChar char="ü"/>
            </a:pPr>
            <a:r>
              <a:rPr lang="en-US" altLang="zh-TW" dirty="0" smtClean="0"/>
              <a:t>	The result is slightly different due to effect of </a:t>
            </a:r>
            <a:r>
              <a:rPr lang="en-US" altLang="zh-TW" u="sng" dirty="0" smtClean="0"/>
              <a:t>measurement scale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altLang="zh-TW" sz="1600" dirty="0" smtClean="0">
              <a:solidFill>
                <a:srgbClr val="00B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TW" sz="2400" b="1" dirty="0" smtClean="0">
                <a:solidFill>
                  <a:srgbClr val="00B050"/>
                </a:solidFill>
              </a:rPr>
              <a:t> Assuming plane wave propagation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en-US" altLang="zh-TW" dirty="0" smtClean="0"/>
              <a:t>	Translations can be scaled to the rotation/strain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en-US" altLang="zh-TW" dirty="0" smtClean="0"/>
              <a:t>	Derived </a:t>
            </a:r>
            <a:r>
              <a:rPr lang="en-US" altLang="zh-TW" u="sng" dirty="0" smtClean="0"/>
              <a:t>apparent velocities</a:t>
            </a:r>
            <a:r>
              <a:rPr lang="en-US" altLang="zh-TW" dirty="0" smtClean="0"/>
              <a:t>, from </a:t>
            </a:r>
            <a:r>
              <a:rPr lang="en-US" altLang="zh-TW" u="sng" dirty="0" smtClean="0"/>
              <a:t>rotation </a:t>
            </a:r>
            <a:r>
              <a:rPr lang="en-US" altLang="zh-TW" dirty="0" smtClean="0"/>
              <a:t>and </a:t>
            </a:r>
            <a:r>
              <a:rPr lang="en-US" altLang="zh-TW" u="sng" dirty="0" smtClean="0"/>
              <a:t>strain</a:t>
            </a:r>
            <a:r>
              <a:rPr lang="en-US" altLang="zh-TW" dirty="0" smtClean="0"/>
              <a:t>, are consistent.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zh-TW" sz="2400" b="1" dirty="0" err="1" smtClean="0">
                <a:solidFill>
                  <a:srgbClr val="00B050"/>
                </a:solidFill>
              </a:rPr>
              <a:t>Microseismic</a:t>
            </a:r>
            <a:r>
              <a:rPr lang="en-US" altLang="zh-TW" sz="2400" b="1" dirty="0" smtClean="0">
                <a:solidFill>
                  <a:srgbClr val="00B050"/>
                </a:solidFill>
              </a:rPr>
              <a:t> signal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en-US" altLang="zh-TW" dirty="0" smtClean="0"/>
              <a:t>	</a:t>
            </a:r>
            <a:r>
              <a:rPr lang="en-US" altLang="zh-TW" u="sng" dirty="0" smtClean="0"/>
              <a:t>Back-azimuth</a:t>
            </a:r>
            <a:r>
              <a:rPr lang="en-US" altLang="zh-TW" dirty="0" smtClean="0"/>
              <a:t> of the source determined by three methods are consistent.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85987" y="130725"/>
            <a:ext cx="5243513" cy="1145160"/>
          </a:xfrm>
        </p:spPr>
        <p:txBody>
          <a:bodyPr/>
          <a:lstStyle/>
          <a:p>
            <a:r>
              <a:rPr lang="en-US" altLang="zh-TW" sz="2800" dirty="0" smtClean="0"/>
              <a:t>Conclusions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516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00274" y="273600"/>
            <a:ext cx="6486165" cy="826538"/>
          </a:xfrm>
        </p:spPr>
        <p:txBody>
          <a:bodyPr/>
          <a:lstStyle/>
          <a:p>
            <a:r>
              <a:rPr lang="en-US" altLang="zh-TW" dirty="0" smtClean="0"/>
              <a:t>Acknowledgement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remote spar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929" y="1417671"/>
            <a:ext cx="7735887" cy="435133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8929" y="5769009"/>
            <a:ext cx="2586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Ulrich </a:t>
            </a:r>
            <a:r>
              <a:rPr lang="en-US" altLang="zh-TW" dirty="0" smtClean="0"/>
              <a:t>Schreiber</a:t>
            </a:r>
          </a:p>
          <a:p>
            <a:r>
              <a:rPr lang="en-US" altLang="zh-TW" dirty="0"/>
              <a:t>André </a:t>
            </a:r>
            <a:r>
              <a:rPr lang="en-US" altLang="zh-TW" dirty="0" err="1"/>
              <a:t>Gebauer</a:t>
            </a:r>
            <a:endParaRPr lang="en-US" altLang="zh-TW" dirty="0"/>
          </a:p>
          <a:p>
            <a:r>
              <a:rPr lang="en-US" altLang="zh-TW" dirty="0" smtClean="0"/>
              <a:t>Joachim Wassermann </a:t>
            </a:r>
            <a:endParaRPr lang="zh-TW" altLang="en-US" dirty="0"/>
          </a:p>
        </p:txBody>
      </p:sp>
      <p:pic>
        <p:nvPicPr>
          <p:cNvPr id="1026" name="Picture 2" descr="https://www.geophysik.uni-muenchen.de/ROMY/images/logos/romy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273600"/>
            <a:ext cx="2268000" cy="76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0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4954976" y="3588448"/>
            <a:ext cx="401757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1350" dirty="0"/>
          </a:p>
          <a:p>
            <a:endParaRPr lang="en-US" altLang="zh-TW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TW" sz="1350" u="sng" dirty="0"/>
              <a:t>Array-derivation</a:t>
            </a:r>
            <a:r>
              <a:rPr lang="en-US" altLang="zh-TW" sz="1350" dirty="0"/>
              <a:t> vs. </a:t>
            </a:r>
            <a:r>
              <a:rPr lang="en-US" altLang="zh-TW" sz="1350" u="sng" dirty="0"/>
              <a:t>direct observation</a:t>
            </a:r>
          </a:p>
          <a:p>
            <a:endParaRPr lang="en-US" altLang="zh-TW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TW" sz="1350" dirty="0"/>
              <a:t>(Teleseismic) </a:t>
            </a:r>
            <a:r>
              <a:rPr lang="en-US" altLang="zh-TW" sz="1350" u="sng" dirty="0"/>
              <a:t>Joint analysis </a:t>
            </a:r>
            <a:r>
              <a:rPr lang="en-US" altLang="zh-TW" sz="1350" dirty="0"/>
              <a:t>of translation and rotation/strain</a:t>
            </a:r>
          </a:p>
          <a:p>
            <a:endParaRPr lang="en-US" altLang="zh-TW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TW" sz="1350" dirty="0"/>
              <a:t>(</a:t>
            </a:r>
            <a:r>
              <a:rPr lang="en-US" altLang="zh-TW" sz="1350" dirty="0" err="1"/>
              <a:t>Microseismic</a:t>
            </a:r>
            <a:r>
              <a:rPr lang="en-US" altLang="zh-TW" sz="1350" dirty="0"/>
              <a:t>) </a:t>
            </a:r>
            <a:r>
              <a:rPr lang="en-US" altLang="zh-TW" sz="1350" u="sng" dirty="0"/>
              <a:t>Joint analysis</a:t>
            </a:r>
            <a:r>
              <a:rPr lang="en-US" altLang="zh-TW" sz="1350" dirty="0"/>
              <a:t> vs. </a:t>
            </a:r>
            <a:r>
              <a:rPr lang="en-US" altLang="zh-TW" sz="1350" u="sng" dirty="0"/>
              <a:t>F-K methods</a:t>
            </a:r>
          </a:p>
          <a:p>
            <a:pPr lvl="1"/>
            <a:r>
              <a:rPr lang="en-US" altLang="zh-TW" sz="1350" dirty="0"/>
              <a:t>Back-azimuth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1332" y="179939"/>
            <a:ext cx="7144119" cy="994172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Instruments at PFO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5311494" y="1973476"/>
            <a:ext cx="3503893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350" dirty="0"/>
              <a:t>Thirteen broadband </a:t>
            </a:r>
            <a:r>
              <a:rPr lang="en-US" altLang="zh-TW" sz="1350" b="1" dirty="0">
                <a:solidFill>
                  <a:srgbClr val="FF0000"/>
                </a:solidFill>
              </a:rPr>
              <a:t>seismic </a:t>
            </a:r>
            <a:r>
              <a:rPr lang="en-US" altLang="zh-TW" sz="1350" b="1" dirty="0" smtClean="0">
                <a:solidFill>
                  <a:srgbClr val="FF0000"/>
                </a:solidFill>
              </a:rPr>
              <a:t>stations </a:t>
            </a:r>
            <a:r>
              <a:rPr lang="en-US" altLang="zh-TW" sz="1350" b="1" dirty="0" smtClean="0"/>
              <a:t>(c)</a:t>
            </a:r>
            <a:r>
              <a:rPr lang="en-US" altLang="zh-TW" sz="1350" b="1" dirty="0" smtClean="0">
                <a:solidFill>
                  <a:srgbClr val="FF0000"/>
                </a:solidFill>
              </a:rPr>
              <a:t> </a:t>
            </a:r>
            <a:endParaRPr lang="en-US" altLang="zh-TW" sz="1350" b="1" dirty="0">
              <a:solidFill>
                <a:srgbClr val="FF0000"/>
              </a:solidFill>
            </a:endParaRPr>
          </a:p>
          <a:p>
            <a:pPr algn="ctr"/>
            <a:r>
              <a:rPr lang="en-US" altLang="zh-TW" sz="1350" dirty="0"/>
              <a:t>+</a:t>
            </a:r>
          </a:p>
          <a:p>
            <a:pPr algn="ctr"/>
            <a:r>
              <a:rPr lang="en-US" altLang="zh-TW" sz="1350" dirty="0"/>
              <a:t>Vertical ring-laser </a:t>
            </a:r>
            <a:r>
              <a:rPr lang="en-US" altLang="zh-TW" sz="1350" b="1" dirty="0">
                <a:solidFill>
                  <a:srgbClr val="FF0000"/>
                </a:solidFill>
              </a:rPr>
              <a:t>rotation sensor </a:t>
            </a:r>
            <a:r>
              <a:rPr lang="en-US" altLang="zh-TW" sz="1350" b="1" dirty="0" smtClean="0"/>
              <a:t>(d)</a:t>
            </a:r>
            <a:endParaRPr lang="en-US" altLang="zh-TW" sz="1350" b="1" dirty="0"/>
          </a:p>
          <a:p>
            <a:pPr algn="ctr"/>
            <a:r>
              <a:rPr lang="en-US" altLang="zh-TW" sz="1350" dirty="0"/>
              <a:t>+</a:t>
            </a:r>
          </a:p>
          <a:p>
            <a:pPr algn="ctr"/>
            <a:r>
              <a:rPr lang="en-US" altLang="zh-TW" sz="1350" dirty="0"/>
              <a:t>Three surface laser </a:t>
            </a:r>
            <a:r>
              <a:rPr lang="en-US" altLang="zh-TW" sz="1350" b="1" dirty="0" smtClean="0">
                <a:solidFill>
                  <a:srgbClr val="FF0000"/>
                </a:solidFill>
              </a:rPr>
              <a:t>strainmeters </a:t>
            </a:r>
            <a:r>
              <a:rPr lang="en-US" altLang="zh-TW" sz="1350" b="1" dirty="0" smtClean="0"/>
              <a:t>(e)</a:t>
            </a:r>
            <a:endParaRPr lang="zh-TW" altLang="en-US" sz="1350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8" r="14833"/>
          <a:stretch/>
        </p:blipFill>
        <p:spPr>
          <a:xfrm>
            <a:off x="114300" y="1302703"/>
            <a:ext cx="4716000" cy="506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3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62368" y="167703"/>
            <a:ext cx="6710167" cy="994172"/>
          </a:xfrm>
        </p:spPr>
        <p:txBody>
          <a:bodyPr/>
          <a:lstStyle/>
          <a:p>
            <a:r>
              <a:rPr lang="en-US" altLang="zh-TW" sz="2800" dirty="0" smtClean="0"/>
              <a:t>Array spatial calculation</a:t>
            </a:r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14" y="1909970"/>
            <a:ext cx="4860000" cy="3410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3257550" y="5424264"/>
            <a:ext cx="20973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 smtClean="0"/>
              <a:t>courtesy of </a:t>
            </a:r>
            <a:r>
              <a:rPr lang="en-US" altLang="zh-TW" sz="1350" dirty="0" err="1" smtClean="0"/>
              <a:t>Heiner</a:t>
            </a:r>
            <a:r>
              <a:rPr lang="en-US" altLang="zh-TW" sz="1350" dirty="0" smtClean="0"/>
              <a:t> </a:t>
            </a:r>
            <a:r>
              <a:rPr lang="en-US" altLang="zh-TW" sz="1350" dirty="0" err="1"/>
              <a:t>Igel</a:t>
            </a:r>
            <a:endParaRPr lang="zh-TW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610107" y="2552401"/>
                <a:ext cx="1869999" cy="872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zh-TW" alt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zh-TW" altLang="en-US" sz="135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zh-TW" altLang="en-US" sz="135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zh-TW" alt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zh-TW" altLang="en-US" sz="135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  <m: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  <m: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zh-TW" altLang="en-US" sz="13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u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  <m: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  <m: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zh-TW" altLang="en-US" sz="13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u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  <m: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107" y="2552401"/>
                <a:ext cx="1869999" cy="8726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5610106" y="3748753"/>
                <a:ext cx="1987532" cy="1513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zh-TW" alt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zh-TW" altLang="en-US" sz="135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rr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tt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zz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zr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zt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rt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zh-TW" altLang="en-US" sz="135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zh-TW" alt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zh-TW" altLang="en-US" sz="135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  <m: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  <m: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zh-TW" altLang="en-US" sz="135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zh-TW" altLang="en-US" sz="1350">
                                    <a:latin typeface="Cambria Math" panose="02040503050406030204" pitchFamily="18" charset="0"/>
                                  </a:rPr>
                                  <m:t>η</m:t>
                                </m:r>
                                <m:d>
                                  <m:d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zh-TW" altLang="en-US" sz="13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u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  <m: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sub>
                                    </m:sSub>
                                    <m: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zh-TW" altLang="en-US" sz="13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u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  <m: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zh-TW" altLang="en-US" sz="135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zh-TW" altLang="en-US" sz="135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zh-TW" altLang="en-US" sz="135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zh-TW" altLang="en-US" sz="13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u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  <m: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b>
                                    </m:sSub>
                                    <m:r>
                                      <a:rPr lang="zh-TW" altLang="en-US" sz="135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zh-TW" altLang="en-US" sz="13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u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  <m: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zh-TW" altLang="en-US" sz="1350">
                                            <a:latin typeface="Cambria Math" panose="02040503050406030204" pitchFamily="18" charset="0"/>
                                          </a:rPr>
                                          <m:t>r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106" y="3748753"/>
                <a:ext cx="1987532" cy="15132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5610106" y="2290832"/>
            <a:ext cx="32767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>
                <a:solidFill>
                  <a:srgbClr val="FF0000"/>
                </a:solidFill>
              </a:rPr>
              <a:t>Rotation vector (3 components)</a:t>
            </a:r>
            <a:endParaRPr lang="zh-TW" altLang="en-US" sz="135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610106" y="3524375"/>
            <a:ext cx="30481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>
                <a:solidFill>
                  <a:srgbClr val="FF0000"/>
                </a:solidFill>
              </a:rPr>
              <a:t>Strain Tensor (4 components)</a:t>
            </a:r>
            <a:endParaRPr lang="zh-TW" altLang="en-US" sz="1350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610106" y="1368563"/>
            <a:ext cx="286237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50" dirty="0">
                <a:ea typeface="Times New Roman" panose="02020603050405020304" pitchFamily="18" charset="0"/>
              </a:rPr>
              <a:t>Suffer to the condition </a:t>
            </a:r>
            <a:r>
              <a:rPr lang="en-US" altLang="zh-TW" sz="1350" dirty="0">
                <a:solidFill>
                  <a:srgbClr val="00B050"/>
                </a:solidFill>
                <a:ea typeface="Times New Roman" panose="02020603050405020304" pitchFamily="18" charset="0"/>
              </a:rPr>
              <a:t>of zero traction</a:t>
            </a:r>
            <a:r>
              <a:rPr lang="en-US" altLang="zh-TW" sz="1350" dirty="0">
                <a:ea typeface="Times New Roman" panose="02020603050405020304" pitchFamily="18" charset="0"/>
              </a:rPr>
              <a:t> at the free-surface …</a:t>
            </a:r>
            <a:endParaRPr lang="zh-TW" altLang="en-US" sz="1350" dirty="0"/>
          </a:p>
        </p:txBody>
      </p:sp>
      <p:sp>
        <p:nvSpPr>
          <p:cNvPr id="15" name="矩形 14"/>
          <p:cNvSpPr/>
          <p:nvPr/>
        </p:nvSpPr>
        <p:spPr>
          <a:xfrm>
            <a:off x="7191318" y="6068933"/>
            <a:ext cx="181011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50" dirty="0"/>
              <a:t>[Spudich et al., 1995]</a:t>
            </a:r>
            <a:endParaRPr lang="zh-TW" altLang="en-US" sz="135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663397" y="5320390"/>
            <a:ext cx="27557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>
                <a:solidFill>
                  <a:srgbClr val="FF0000"/>
                </a:solidFill>
              </a:rPr>
              <a:t>All observable components on the ground are </a:t>
            </a:r>
            <a:r>
              <a:rPr lang="en-US" altLang="zh-TW" sz="1350" b="1" dirty="0">
                <a:solidFill>
                  <a:srgbClr val="FF0000"/>
                </a:solidFill>
              </a:rPr>
              <a:t>10</a:t>
            </a:r>
            <a:endParaRPr lang="zh-TW" altLang="en-US" sz="135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756239" y="1904292"/>
                <a:ext cx="1094659" cy="256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TW" sz="16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35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239" y="1904292"/>
                <a:ext cx="1094659" cy="256993"/>
              </a:xfrm>
              <a:prstGeom prst="rect">
                <a:avLst/>
              </a:prstGeom>
              <a:blipFill>
                <a:blip r:embed="rId5"/>
                <a:stretch>
                  <a:fillRect l="-1667" b="-930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7095321" y="1910496"/>
                <a:ext cx="1121717" cy="256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zh-TW" sz="16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321" y="1910496"/>
                <a:ext cx="1121717" cy="256993"/>
              </a:xfrm>
              <a:prstGeom prst="rect">
                <a:avLst/>
              </a:prstGeom>
              <a:blipFill>
                <a:blip r:embed="rId6"/>
                <a:stretch>
                  <a:fillRect l="-1630" b="-69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單箭頭接點 15"/>
          <p:cNvCxnSpPr/>
          <p:nvPr/>
        </p:nvCxnSpPr>
        <p:spPr>
          <a:xfrm rot="10800000">
            <a:off x="7456446" y="4296128"/>
            <a:ext cx="35148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7638124" y="4053670"/>
            <a:ext cx="15773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assuming plane wave propagation</a:t>
            </a:r>
            <a:endParaRPr lang="zh-TW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59861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r="8363" b="4618"/>
          <a:stretch/>
        </p:blipFill>
        <p:spPr>
          <a:xfrm>
            <a:off x="3597207" y="1223377"/>
            <a:ext cx="5275331" cy="490596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9004" y="44997"/>
            <a:ext cx="6543315" cy="1145160"/>
          </a:xfrm>
        </p:spPr>
        <p:txBody>
          <a:bodyPr/>
          <a:lstStyle/>
          <a:p>
            <a:r>
              <a:rPr lang="en-US" altLang="zh-TW" sz="2400" dirty="0" smtClean="0"/>
              <a:t>Array-derived rotation/strain</a:t>
            </a:r>
            <a:endParaRPr lang="zh-TW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777922" y="5528257"/>
            <a:ext cx="2568218" cy="738664"/>
          </a:xfrm>
          <a:prstGeom prst="rect">
            <a:avLst/>
          </a:prstGeom>
          <a:noFill/>
          <a:ln w="38100">
            <a:noFill/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100" dirty="0" smtClean="0">
                <a:solidFill>
                  <a:srgbClr val="FF0000"/>
                </a:solidFill>
              </a:rPr>
              <a:t>Smaller </a:t>
            </a:r>
            <a:r>
              <a:rPr lang="en-US" altLang="zh-TW" sz="2100" dirty="0">
                <a:solidFill>
                  <a:srgbClr val="FF0000"/>
                </a:solidFill>
              </a:rPr>
              <a:t>array are prone to error. why?</a:t>
            </a:r>
            <a:endParaRPr lang="zh-TW" altLang="en-US" sz="2100" dirty="0">
              <a:solidFill>
                <a:srgbClr val="FF0000"/>
              </a:solidFill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>
            <a:off x="3228975" y="4200525"/>
            <a:ext cx="50006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>
            <a:off x="3228974" y="4628624"/>
            <a:ext cx="50006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2154658" y="4015859"/>
            <a:ext cx="905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results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1557338" y="4424509"/>
            <a:ext cx="175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0B050"/>
                </a:solidFill>
              </a:rPr>
              <a:t>discrepancies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8" t="12424" r="19687" b="9973"/>
          <a:stretch/>
        </p:blipFill>
        <p:spPr>
          <a:xfrm>
            <a:off x="142880" y="1320857"/>
            <a:ext cx="2988000" cy="262832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8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1664977" y="4529132"/>
            <a:ext cx="1308960" cy="61200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1" descr="Y:\Dropbox\0_German\PFORL\20160224_manuscript 1\Figure\figure_1_explain limit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95" y="1676455"/>
            <a:ext cx="3510000" cy="2632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0" y="1679618"/>
            <a:ext cx="3510000" cy="2626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8839" y="27064"/>
            <a:ext cx="8229240" cy="1145160"/>
          </a:xfrm>
        </p:spPr>
        <p:txBody>
          <a:bodyPr/>
          <a:lstStyle/>
          <a:p>
            <a:r>
              <a:rPr lang="en-US" altLang="zh-TW" sz="2400" dirty="0" smtClean="0"/>
              <a:t>Limitation of array-derivation</a:t>
            </a:r>
            <a:endParaRPr lang="zh-TW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1278615" y="1332547"/>
            <a:ext cx="40573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 smtClean="0"/>
              <a:t>…as </a:t>
            </a:r>
            <a:r>
              <a:rPr lang="en-US" altLang="zh-TW" sz="1350" dirty="0">
                <a:solidFill>
                  <a:srgbClr val="FF0000"/>
                </a:solidFill>
              </a:rPr>
              <a:t>small</a:t>
            </a:r>
            <a:r>
              <a:rPr lang="en-US" altLang="zh-TW" sz="1350" dirty="0"/>
              <a:t> as possible…</a:t>
            </a:r>
            <a:endParaRPr lang="zh-TW" altLang="en-US" sz="1350" dirty="0"/>
          </a:p>
        </p:txBody>
      </p:sp>
      <p:sp>
        <p:nvSpPr>
          <p:cNvPr id="7" name="文字方塊 6"/>
          <p:cNvSpPr txBox="1"/>
          <p:nvPr/>
        </p:nvSpPr>
        <p:spPr>
          <a:xfrm>
            <a:off x="5335957" y="1305773"/>
            <a:ext cx="38818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 smtClean="0"/>
              <a:t>… cannot be </a:t>
            </a:r>
            <a:r>
              <a:rPr lang="en-US" altLang="zh-TW" sz="1350" dirty="0" smtClean="0">
                <a:solidFill>
                  <a:srgbClr val="FF0000"/>
                </a:solidFill>
              </a:rPr>
              <a:t>too close</a:t>
            </a:r>
            <a:r>
              <a:rPr lang="en-US" altLang="zh-TW" sz="1350" dirty="0" smtClean="0"/>
              <a:t>…</a:t>
            </a:r>
            <a:endParaRPr lang="zh-TW" altLang="en-US" sz="1350" dirty="0"/>
          </a:p>
        </p:txBody>
      </p:sp>
      <p:sp>
        <p:nvSpPr>
          <p:cNvPr id="8" name="文字方塊 7"/>
          <p:cNvSpPr txBox="1"/>
          <p:nvPr/>
        </p:nvSpPr>
        <p:spPr>
          <a:xfrm>
            <a:off x="755725" y="1792952"/>
            <a:ext cx="16588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>
                <a:solidFill>
                  <a:srgbClr val="FF0000"/>
                </a:solidFill>
              </a:rPr>
              <a:t>keep </a:t>
            </a:r>
            <a:r>
              <a:rPr lang="en-US" altLang="zh-TW" sz="1350" dirty="0" smtClean="0">
                <a:solidFill>
                  <a:srgbClr val="FF0000"/>
                </a:solidFill>
              </a:rPr>
              <a:t>uniform </a:t>
            </a:r>
            <a:r>
              <a:rPr lang="en-US" altLang="zh-TW" sz="1350" dirty="0">
                <a:solidFill>
                  <a:srgbClr val="FF0000"/>
                </a:solidFill>
              </a:rPr>
              <a:t>strain</a:t>
            </a:r>
            <a:endParaRPr lang="zh-TW" altLang="en-US" sz="1350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923640" y="1792952"/>
            <a:ext cx="29416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>
                <a:solidFill>
                  <a:srgbClr val="FF0000"/>
                </a:solidFill>
              </a:rPr>
              <a:t>prevent </a:t>
            </a:r>
            <a:r>
              <a:rPr lang="en-US" altLang="zh-TW" sz="1350" dirty="0" smtClean="0">
                <a:solidFill>
                  <a:srgbClr val="FF0000"/>
                </a:solidFill>
              </a:rPr>
              <a:t>unreliable result due to measurement uncertainty</a:t>
            </a:r>
            <a:endParaRPr lang="zh-TW" altLang="en-US" sz="135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3862268" y="6249940"/>
                <a:ext cx="5310299" cy="616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zh-TW" altLang="en-US" sz="1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zh-TW" alt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TW" altLang="en-US" sz="16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zh-TW" altLang="en-US" sz="16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zh-TW" altLang="en-US" sz="1600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zh-TW" alt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zh-TW" alt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TW" altLang="en-US" sz="16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zh-TW" altLang="en-US" sz="16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altLang="zh-TW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zh-TW" altLang="en-US" sz="16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unc>
                      <m:funcPr>
                        <m:ctrlPr>
                          <a:rPr lang="zh-TW" alt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zh-TW" altLang="en-US" sz="16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zh-TW" alt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sz="1600">
                                <a:latin typeface="Cambria Math" panose="02040503050406030204" pitchFamily="18" charset="0"/>
                              </a:rPr>
                              <m:t>0.5</m:t>
                            </m:r>
                            <m:r>
                              <a:rPr lang="zh-TW" altLang="en-US" sz="16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r>
                  <a:rPr lang="en-US" altLang="zh-TW" sz="1600" i="1" dirty="0" smtClean="0">
                    <a:latin typeface="Cambria Math" panose="02040503050406030204" pitchFamily="18" charset="0"/>
                  </a:rPr>
                  <a:t>   </a:t>
                </a:r>
                <a:r>
                  <a:rPr lang="en-US" altLang="zh-TW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zh-TW" alt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TW" alt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zh-TW" alt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zh-TW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zh-TW" sz="24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zh-TW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268" y="6249940"/>
                <a:ext cx="5310299" cy="6166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2569850" y="4005607"/>
            <a:ext cx="17370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P. Spudich (1995)</a:t>
            </a:r>
            <a:endParaRPr lang="zh-TW" altLang="en-US" sz="1350" dirty="0"/>
          </a:p>
        </p:txBody>
      </p:sp>
      <p:cxnSp>
        <p:nvCxnSpPr>
          <p:cNvPr id="13" name="直線接點 12"/>
          <p:cNvCxnSpPr/>
          <p:nvPr/>
        </p:nvCxnSpPr>
        <p:spPr>
          <a:xfrm>
            <a:off x="3212789" y="4557709"/>
            <a:ext cx="0" cy="540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1307780" y="4557708"/>
            <a:ext cx="0" cy="540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橢圓 14"/>
          <p:cNvSpPr/>
          <p:nvPr/>
        </p:nvSpPr>
        <p:spPr>
          <a:xfrm>
            <a:off x="2870786" y="4700574"/>
            <a:ext cx="187200" cy="18574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1588056" y="4700576"/>
            <a:ext cx="187200" cy="18574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單箭頭接點 18"/>
          <p:cNvCxnSpPr/>
          <p:nvPr/>
        </p:nvCxnSpPr>
        <p:spPr>
          <a:xfrm flipV="1">
            <a:off x="1690689" y="4772014"/>
            <a:ext cx="409569" cy="12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V="1">
            <a:off x="2543185" y="4781536"/>
            <a:ext cx="409569" cy="12915"/>
          </a:xfrm>
          <a:prstGeom prst="straightConnector1">
            <a:avLst/>
          </a:prstGeom>
          <a:ln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flipV="1">
            <a:off x="1284038" y="5872710"/>
            <a:ext cx="1908000" cy="142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020295" y="5105273"/>
                <a:ext cx="788614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TW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altLang="zh-TW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zh-TW" altLang="en-US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295" y="5105273"/>
                <a:ext cx="788614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線單箭頭接點 23"/>
          <p:cNvCxnSpPr/>
          <p:nvPr/>
        </p:nvCxnSpPr>
        <p:spPr>
          <a:xfrm flipV="1">
            <a:off x="1645205" y="5396595"/>
            <a:ext cx="1332000" cy="142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228600" y="5200643"/>
            <a:ext cx="107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aperture</a:t>
            </a:r>
            <a:endParaRPr lang="zh-TW" altLang="en-US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-28579" y="5694635"/>
            <a:ext cx="221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wavelength</a:t>
            </a:r>
            <a:endParaRPr lang="zh-TW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6013230" y="4529132"/>
            <a:ext cx="1310400" cy="61200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接點 28"/>
          <p:cNvCxnSpPr/>
          <p:nvPr/>
        </p:nvCxnSpPr>
        <p:spPr>
          <a:xfrm>
            <a:off x="7589621" y="4557709"/>
            <a:ext cx="0" cy="540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5684612" y="4557708"/>
            <a:ext cx="0" cy="540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6351368" y="4524368"/>
            <a:ext cx="648000" cy="61200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6918991" y="4686286"/>
            <a:ext cx="187200" cy="18574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6264932" y="4686288"/>
            <a:ext cx="187200" cy="18574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3" name="直線單箭頭接點 32"/>
          <p:cNvCxnSpPr/>
          <p:nvPr/>
        </p:nvCxnSpPr>
        <p:spPr>
          <a:xfrm flipV="1">
            <a:off x="7010501" y="4772014"/>
            <a:ext cx="409569" cy="12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 flipV="1">
            <a:off x="5891307" y="4781536"/>
            <a:ext cx="409569" cy="12915"/>
          </a:xfrm>
          <a:prstGeom prst="straightConnector1">
            <a:avLst/>
          </a:prstGeom>
          <a:ln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V="1">
            <a:off x="6379238" y="5396595"/>
            <a:ext cx="612000" cy="142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4433978" y="5200643"/>
            <a:ext cx="107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aperture</a:t>
            </a:r>
            <a:endParaRPr lang="zh-TW" altLang="en-US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4319677" y="5694635"/>
            <a:ext cx="1403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wavelength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>
              <a:xfrm>
                <a:off x="3277208" y="5740801"/>
                <a:ext cx="1883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208" y="5740801"/>
                <a:ext cx="188320" cy="276999"/>
              </a:xfrm>
              <a:prstGeom prst="rect">
                <a:avLst/>
              </a:prstGeom>
              <a:blipFill>
                <a:blip r:embed="rId7"/>
                <a:stretch>
                  <a:fillRect l="-30000" r="-30000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7091235" y="5098752"/>
                <a:ext cx="924484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TW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altLang="zh-TW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altLang="zh-TW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altLang="zh-TW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zh-TW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235" y="5098752"/>
                <a:ext cx="924484" cy="5260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線單箭頭接點 43"/>
          <p:cNvCxnSpPr/>
          <p:nvPr/>
        </p:nvCxnSpPr>
        <p:spPr>
          <a:xfrm flipV="1">
            <a:off x="5681621" y="5879853"/>
            <a:ext cx="1908000" cy="142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/>
              <p:cNvSpPr txBox="1"/>
              <p:nvPr/>
            </p:nvSpPr>
            <p:spPr>
              <a:xfrm>
                <a:off x="7619638" y="5722856"/>
                <a:ext cx="1883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文字方塊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638" y="5722856"/>
                <a:ext cx="188320" cy="276999"/>
              </a:xfrm>
              <a:prstGeom prst="rect">
                <a:avLst/>
              </a:prstGeom>
              <a:blipFill>
                <a:blip r:embed="rId9"/>
                <a:stretch>
                  <a:fillRect l="-29032" r="-25806"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直線單箭頭接點 46"/>
          <p:cNvCxnSpPr/>
          <p:nvPr/>
        </p:nvCxnSpPr>
        <p:spPr>
          <a:xfrm>
            <a:off x="8923163" y="6018870"/>
            <a:ext cx="0" cy="4377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7900011" y="5633542"/>
            <a:ext cx="1384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</a:rPr>
              <a:t>measurement uncertainty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7828570" y="6305392"/>
            <a:ext cx="1260000" cy="540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014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"/>
          <a:stretch/>
        </p:blipFill>
        <p:spPr>
          <a:xfrm>
            <a:off x="2714637" y="1604028"/>
            <a:ext cx="6156000" cy="4895237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35" y="1866346"/>
            <a:ext cx="2124000" cy="20161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00262" y="118608"/>
            <a:ext cx="8229240" cy="1145160"/>
          </a:xfrm>
        </p:spPr>
        <p:txBody>
          <a:bodyPr/>
          <a:lstStyle/>
          <a:p>
            <a:r>
              <a:rPr lang="en-US" altLang="zh-TW" sz="2600" dirty="0" smtClean="0"/>
              <a:t>Measurement uncertainty</a:t>
            </a:r>
            <a:endParaRPr lang="zh-TW" altLang="en-US" sz="2600" dirty="0"/>
          </a:p>
        </p:txBody>
      </p:sp>
      <p:cxnSp>
        <p:nvCxnSpPr>
          <p:cNvPr id="13" name="直線接點 12"/>
          <p:cNvCxnSpPr/>
          <p:nvPr/>
        </p:nvCxnSpPr>
        <p:spPr>
          <a:xfrm flipH="1">
            <a:off x="6109432" y="2487881"/>
            <a:ext cx="2520000" cy="0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flipH="1">
            <a:off x="6086475" y="1860664"/>
            <a:ext cx="2520000" cy="0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7874558" y="1932315"/>
            <a:ext cx="106150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+1 % uncertainty</a:t>
            </a:r>
            <a:endParaRPr lang="zh-TW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49976" y="4937337"/>
                <a:ext cx="1417183" cy="802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zh-TW" altLang="en-US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3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TW" altLang="en-US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zh-TW" altLang="en-US" sz="13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zh-TW" altLang="en-US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zh-TW" sz="135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altLang="zh-TW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en-US" altLang="zh-TW" sz="135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TW" sz="135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altLang="zh-TW" sz="13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=0.05 </m:t>
                      </m:r>
                      <m:r>
                        <a:rPr lang="en-US" altLang="zh-TW" sz="13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altLang="zh-TW" sz="135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76" y="4937337"/>
                <a:ext cx="1417183" cy="802720"/>
              </a:xfrm>
              <a:prstGeom prst="rect">
                <a:avLst/>
              </a:prstGeom>
              <a:blipFill>
                <a:blip r:embed="rId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24655" y="4174269"/>
                <a:ext cx="2282163" cy="6232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sz="1350" dirty="0"/>
                  <a:t>Small array aperture </a:t>
                </a:r>
                <a14:m>
                  <m:oMath xmlns:m="http://schemas.openxmlformats.org/officeDocument/2006/math">
                    <m:r>
                      <a:rPr lang="en-US" altLang="zh-TW" sz="135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altLang="zh-TW" sz="135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TW" sz="1350" dirty="0"/>
              </a:p>
              <a:p>
                <a:r>
                  <a:rPr lang="en-US" altLang="zh-TW" sz="1350" dirty="0"/>
                  <a:t>e=0.01</a:t>
                </a:r>
              </a:p>
              <a:p>
                <a:r>
                  <a:rPr lang="en-US" altLang="zh-TW" sz="1350" dirty="0"/>
                  <a:t>c=3000 m/s</a:t>
                </a:r>
                <a:endParaRPr lang="zh-TW" altLang="en-US" sz="135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55" y="4174269"/>
                <a:ext cx="2282163" cy="623248"/>
              </a:xfrm>
              <a:prstGeom prst="rect">
                <a:avLst/>
              </a:prstGeom>
              <a:blipFill>
                <a:blip r:embed="rId5"/>
                <a:stretch>
                  <a:fillRect l="-4533" t="-8824" r="-1067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496449" y="1356405"/>
            <a:ext cx="17095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 dirty="0"/>
              <a:t>4 co-located STS-2 seismometers </a:t>
            </a:r>
            <a:endParaRPr lang="zh-TW" altLang="en-US" sz="1350" dirty="0"/>
          </a:p>
        </p:txBody>
      </p:sp>
      <p:sp>
        <p:nvSpPr>
          <p:cNvPr id="4" name="矩形 3"/>
          <p:cNvSpPr/>
          <p:nvPr/>
        </p:nvSpPr>
        <p:spPr>
          <a:xfrm>
            <a:off x="3508586" y="1897318"/>
            <a:ext cx="2124000" cy="185216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文字方塊 7"/>
          <p:cNvSpPr txBox="1"/>
          <p:nvPr/>
        </p:nvSpPr>
        <p:spPr>
          <a:xfrm>
            <a:off x="3070873" y="1816898"/>
            <a:ext cx="4050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/>
              <a:t>Z</a:t>
            </a:r>
            <a:endParaRPr lang="zh-TW" altLang="en-US" b="1" dirty="0"/>
          </a:p>
        </p:txBody>
      </p:sp>
      <p:cxnSp>
        <p:nvCxnSpPr>
          <p:cNvPr id="24" name="直線接點 23"/>
          <p:cNvCxnSpPr/>
          <p:nvPr/>
        </p:nvCxnSpPr>
        <p:spPr>
          <a:xfrm flipV="1">
            <a:off x="5644224" y="4750323"/>
            <a:ext cx="470827" cy="423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5646479" y="4972193"/>
            <a:ext cx="425708" cy="10142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3062797" y="3293823"/>
            <a:ext cx="4050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/>
              <a:t>Y</a:t>
            </a:r>
            <a:endParaRPr lang="zh-TW" altLang="en-US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062797" y="4780012"/>
            <a:ext cx="4050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 dirty="0"/>
              <a:t>X</a:t>
            </a:r>
            <a:endParaRPr lang="zh-TW" altLang="en-US" b="1" dirty="0"/>
          </a:p>
        </p:txBody>
      </p:sp>
      <p:sp>
        <p:nvSpPr>
          <p:cNvPr id="26" name="矩形 25"/>
          <p:cNvSpPr/>
          <p:nvPr/>
        </p:nvSpPr>
        <p:spPr>
          <a:xfrm>
            <a:off x="3505840" y="3362558"/>
            <a:ext cx="2124000" cy="185216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7" name="矩形 26"/>
          <p:cNvSpPr/>
          <p:nvPr/>
        </p:nvSpPr>
        <p:spPr>
          <a:xfrm>
            <a:off x="3507686" y="4794651"/>
            <a:ext cx="2124000" cy="185216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28" name="直線接點 27"/>
          <p:cNvCxnSpPr/>
          <p:nvPr/>
        </p:nvCxnSpPr>
        <p:spPr>
          <a:xfrm flipV="1">
            <a:off x="5624337" y="3340192"/>
            <a:ext cx="470827" cy="423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5626592" y="3547774"/>
            <a:ext cx="425708" cy="10142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 flipV="1">
            <a:off x="5652893" y="1860664"/>
            <a:ext cx="470827" cy="423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5669436" y="2082534"/>
            <a:ext cx="425708" cy="10142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>
            <a:off x="8606475" y="1860664"/>
            <a:ext cx="0" cy="65579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H="1">
            <a:off x="324655" y="5740057"/>
            <a:ext cx="1342504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52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13381" r="9390" b="4318"/>
          <a:stretch/>
        </p:blipFill>
        <p:spPr>
          <a:xfrm>
            <a:off x="1985963" y="1500190"/>
            <a:ext cx="7000872" cy="5076903"/>
          </a:xfrm>
        </p:spPr>
      </p:pic>
      <p:sp>
        <p:nvSpPr>
          <p:cNvPr id="12" name="矩形 11"/>
          <p:cNvSpPr/>
          <p:nvPr/>
        </p:nvSpPr>
        <p:spPr>
          <a:xfrm>
            <a:off x="146488" y="1675462"/>
            <a:ext cx="159691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srgbClr val="00B050"/>
                </a:solidFill>
              </a:rPr>
              <a:t>acceleration</a:t>
            </a:r>
            <a:endParaRPr lang="zh-TW" altLang="en-US" sz="1350" dirty="0">
              <a:solidFill>
                <a:srgbClr val="00B05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612830" y="3098631"/>
            <a:ext cx="290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00"/>
                </a:solidFill>
                <a:latin typeface="LMU CompatilFact"/>
                <a:ea typeface="ＭＳ Ｐゴシック"/>
              </a:rPr>
              <a:t>Strain are matched better than </a:t>
            </a:r>
            <a:r>
              <a:rPr lang="en-US" altLang="zh-TW" sz="1600" b="1" dirty="0">
                <a:solidFill>
                  <a:srgbClr val="FF0000"/>
                </a:solidFill>
                <a:latin typeface="LMU CompatilFact"/>
                <a:ea typeface="ＭＳ Ｐゴシック"/>
              </a:rPr>
              <a:t>vertical rotation. why ?</a:t>
            </a:r>
            <a:endParaRPr lang="zh-TW" altLang="en-US" sz="1600" b="1" dirty="0">
              <a:solidFill>
                <a:srgbClr val="FF0000"/>
              </a:solidFill>
              <a:latin typeface="LMU CompatilFact"/>
              <a:ea typeface="ＭＳ Ｐゴシック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3" y="5089118"/>
            <a:ext cx="1377000" cy="142598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76156" y="5439234"/>
            <a:ext cx="688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PFO</a:t>
            </a:r>
            <a:endParaRPr lang="zh-TW" altLang="en-US" sz="1350" dirty="0"/>
          </a:p>
        </p:txBody>
      </p:sp>
      <p:cxnSp>
        <p:nvCxnSpPr>
          <p:cNvPr id="16" name="直線單箭頭接點 15"/>
          <p:cNvCxnSpPr/>
          <p:nvPr/>
        </p:nvCxnSpPr>
        <p:spPr>
          <a:xfrm flipH="1">
            <a:off x="397459" y="5666280"/>
            <a:ext cx="163859" cy="1245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H="1">
            <a:off x="578435" y="5918694"/>
            <a:ext cx="163859" cy="1245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687796" y="5739316"/>
            <a:ext cx="6885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 smtClean="0"/>
              <a:t>Eq.</a:t>
            </a:r>
            <a:endParaRPr lang="zh-TW" altLang="en-US" sz="1350" dirty="0"/>
          </a:p>
        </p:txBody>
      </p:sp>
      <p:cxnSp>
        <p:nvCxnSpPr>
          <p:cNvPr id="4" name="直線單箭頭接點 3"/>
          <p:cNvCxnSpPr/>
          <p:nvPr/>
        </p:nvCxnSpPr>
        <p:spPr>
          <a:xfrm flipV="1">
            <a:off x="6291382" y="3097753"/>
            <a:ext cx="504000" cy="25391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430339" y="2898576"/>
            <a:ext cx="103906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srgbClr val="00B050"/>
                </a:solidFill>
              </a:rPr>
              <a:t>rotation</a:t>
            </a:r>
            <a:endParaRPr lang="zh-TW" altLang="en-US" sz="1350" dirty="0">
              <a:solidFill>
                <a:srgbClr val="00B05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15517" y="4157508"/>
            <a:ext cx="81144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srgbClr val="00B050"/>
                </a:solidFill>
              </a:rPr>
              <a:t>strain</a:t>
            </a:r>
            <a:endParaRPr lang="zh-TW" altLang="en-US" sz="1350" dirty="0">
              <a:solidFill>
                <a:srgbClr val="00B05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172667" y="1099202"/>
            <a:ext cx="81304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srgbClr val="00B050"/>
                </a:solidFill>
              </a:rPr>
              <a:t>radial</a:t>
            </a:r>
            <a:endParaRPr lang="zh-TW" altLang="en-US" sz="1350" dirty="0">
              <a:solidFill>
                <a:srgbClr val="00B05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162876" y="1099202"/>
            <a:ext cx="138050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srgbClr val="00B050"/>
                </a:solidFill>
              </a:rPr>
              <a:t>transverse</a:t>
            </a:r>
            <a:endParaRPr lang="zh-TW" altLang="en-US" sz="1350" dirty="0">
              <a:solidFill>
                <a:srgbClr val="00B05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594186" y="1118026"/>
            <a:ext cx="99738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srgbClr val="00B050"/>
                </a:solidFill>
              </a:rPr>
              <a:t>vertical</a:t>
            </a:r>
            <a:endParaRPr lang="zh-TW" altLang="en-US" sz="1350" dirty="0">
              <a:solidFill>
                <a:srgbClr val="00B050"/>
              </a:solidFill>
            </a:endParaRPr>
          </a:p>
        </p:txBody>
      </p:sp>
      <p:cxnSp>
        <p:nvCxnSpPr>
          <p:cNvPr id="3" name="直線單箭頭接點 2"/>
          <p:cNvCxnSpPr/>
          <p:nvPr/>
        </p:nvCxnSpPr>
        <p:spPr>
          <a:xfrm>
            <a:off x="1614809" y="1861229"/>
            <a:ext cx="36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>
            <a:off x="1605827" y="3098631"/>
            <a:ext cx="36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>
            <a:off x="1614809" y="4371851"/>
            <a:ext cx="36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標題 1"/>
          <p:cNvSpPr>
            <a:spLocks noGrp="1"/>
          </p:cNvSpPr>
          <p:nvPr>
            <p:ph type="title"/>
          </p:nvPr>
        </p:nvSpPr>
        <p:spPr>
          <a:xfrm>
            <a:off x="2129004" y="44997"/>
            <a:ext cx="6543315" cy="1145160"/>
          </a:xfrm>
        </p:spPr>
        <p:txBody>
          <a:bodyPr/>
          <a:lstStyle/>
          <a:p>
            <a:r>
              <a:rPr lang="en-US" altLang="zh-TW" sz="2400" dirty="0" smtClean="0"/>
              <a:t>10 components of waveform    </a:t>
            </a:r>
            <a:r>
              <a:rPr lang="en-US" altLang="zh-TW" sz="1800" dirty="0" smtClean="0"/>
              <a:t>(f = 0.014 – 0.318 Hz)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7578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301728"/>
                  </p:ext>
                </p:extLst>
              </p:nvPr>
            </p:nvGraphicFramePr>
            <p:xfrm>
              <a:off x="689378" y="3859156"/>
              <a:ext cx="7658450" cy="240485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68492">
                      <a:extLst>
                        <a:ext uri="{9D8B030D-6E8A-4147-A177-3AD203B41FA5}">
                          <a16:colId xmlns:a16="http://schemas.microsoft.com/office/drawing/2014/main" val="791783329"/>
                        </a:ext>
                      </a:extLst>
                    </a:gridCol>
                    <a:gridCol w="1953830">
                      <a:extLst>
                        <a:ext uri="{9D8B030D-6E8A-4147-A177-3AD203B41FA5}">
                          <a16:colId xmlns:a16="http://schemas.microsoft.com/office/drawing/2014/main" val="1331381770"/>
                        </a:ext>
                      </a:extLst>
                    </a:gridCol>
                    <a:gridCol w="2320979">
                      <a:extLst>
                        <a:ext uri="{9D8B030D-6E8A-4147-A177-3AD203B41FA5}">
                          <a16:colId xmlns:a16="http://schemas.microsoft.com/office/drawing/2014/main" val="3359757608"/>
                        </a:ext>
                      </a:extLst>
                    </a:gridCol>
                    <a:gridCol w="2115149">
                      <a:extLst>
                        <a:ext uri="{9D8B030D-6E8A-4147-A177-3AD203B41FA5}">
                          <a16:colId xmlns:a16="http://schemas.microsoft.com/office/drawing/2014/main" val="3952440154"/>
                        </a:ext>
                      </a:extLst>
                    </a:gridCol>
                  </a:tblGrid>
                  <a:tr h="467535">
                    <a:tc>
                      <a:txBody>
                        <a:bodyPr/>
                        <a:lstStyle/>
                        <a:p>
                          <a:endParaRPr lang="zh-TW" altLang="en-US" sz="1000"/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TW" sz="1400" b="1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Rotation</a:t>
                          </a:r>
                          <a:endParaRPr lang="zh-TW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TW" sz="1400" b="1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Strain</a:t>
                          </a:r>
                          <a:endParaRPr lang="zh-TW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TW" sz="19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83085847"/>
                      </a:ext>
                    </a:extLst>
                  </a:tr>
                  <a:tr h="93506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Love wave</a:t>
                          </a:r>
                          <a:endParaRPr lang="zh-TW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800" b="1" i="1">
                                  <a:effectLst/>
                                  <a:latin typeface="Cambria Math"/>
                                  <a:ea typeface="新細明體" panose="02020500000000000000" pitchFamily="18" charset="-120"/>
                                </a:rPr>
                                <m:t>(</m:t>
                              </m:r>
                              <m:r>
                                <a:rPr lang="en-US" sz="1800" i="1">
                                  <a:effectLst/>
                                  <a:latin typeface="Cambria Math"/>
                                  <a:ea typeface="新細明體" panose="02020500000000000000" pitchFamily="18" charset="-120"/>
                                </a:rPr>
                                <m:t>1</m:t>
                              </m:r>
                              <m:r>
                                <a:rPr lang="en-US" sz="1800" b="1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</a:rPr>
                                <m:t>) </m:t>
                              </m:r>
                              <m:sSub>
                                <m:sSubPr>
                                  <m:ctrlPr>
                                    <a:rPr lang="zh-TW" sz="1800" b="1" i="1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Times New Roman" panose="02020603050405020304" pitchFamily="18" charset="0"/>
                                    </a:rPr>
                                    <m:t>𝐜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Times New Roman" panose="02020603050405020304" pitchFamily="18" charset="0"/>
                                    </a:rPr>
                                    <m:t>𝐋</m:t>
                                  </m:r>
                                </m:sub>
                              </m:sSub>
                              <m:r>
                                <a:rPr lang="en-US" sz="18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TW" sz="18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zh-TW" sz="18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zh-TW" sz="1800" b="1" i="1">
                                              <a:solidFill>
                                                <a:srgbClr val="FF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800" b="1" i="1">
                                              <a:solidFill>
                                                <a:srgbClr val="FF0000"/>
                                              </a:solidFill>
                                              <a:effectLst/>
                                              <a:latin typeface="Cambria Math"/>
                                              <a:ea typeface="Times New Roman" panose="02020603050405020304" pitchFamily="18" charset="0"/>
                                            </a:rPr>
                                            <m:t>𝐮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</a:rPr>
                                        <m:t>𝐭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TW" sz="18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18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</a:rPr>
                                        <m:t>𝛉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</a:rPr>
                                        <m:t>𝐳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TW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400" b="1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Igel</a:t>
                          </a:r>
                          <a:r>
                            <a:rPr lang="en-US" sz="1400" b="1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et al., 2005</a:t>
                          </a:r>
                          <a:r>
                            <a:rPr lang="en-US" sz="1400" b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TW" sz="14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(2)</a:t>
                          </a:r>
                          <a:r>
                            <a:rPr lang="en-US" sz="1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TW" sz="18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𝐜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𝐋</m:t>
                                  </m:r>
                                </m:sub>
                              </m:sSub>
                              <m:r>
                                <a:rPr lang="en-US" sz="1800" b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TW" sz="18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zh-TW" sz="18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zh-TW" sz="1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𝐮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𝐭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TW" sz="18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𝟐𝐞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𝐫𝐭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sz="1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TW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400" b="1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Gomberg</a:t>
                          </a:r>
                          <a:r>
                            <a:rPr lang="en-US" sz="1400" b="1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&amp; Agnew, 1996</a:t>
                          </a:r>
                          <a:r>
                            <a:rPr lang="en-US" sz="1400" b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TW" sz="14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TW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47130902"/>
                      </a:ext>
                    </a:extLst>
                  </a:tr>
                  <a:tr h="9354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Rayleigh wave</a:t>
                          </a:r>
                          <a:endParaRPr lang="zh-TW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2286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(3)</a:t>
                          </a:r>
                          <a:r>
                            <a:rPr lang="en-US" sz="1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TW" sz="18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𝐜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𝐑</m:t>
                                  </m:r>
                                </m:sub>
                              </m:sSub>
                              <m:r>
                                <a:rPr lang="en-US" sz="1800" b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TW" sz="18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TW" sz="18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zh-TW" sz="1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𝐮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𝐳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TW" sz="18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𝛉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𝐭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sz="1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TW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400" b="1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 et al., 2011</a:t>
                          </a:r>
                          <a:r>
                            <a:rPr lang="en-US" sz="1400" b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TW" sz="14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(4)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TW" sz="18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𝐜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𝐑</m:t>
                                  </m:r>
                                </m:sub>
                              </m:sSub>
                              <m:r>
                                <a:rPr lang="en-US" sz="1800" b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1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TW" sz="18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TW" sz="18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zh-TW" sz="1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𝐮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𝐫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TW" sz="18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𝐞</m:t>
                                      </m:r>
                                    </m:e>
                                    <m:sub>
                                      <m:r>
                                        <a:rPr lang="en-US" sz="1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𝐫𝐫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zh-TW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400" b="1" u="none" strike="noStrike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Gomberg</a:t>
                          </a:r>
                          <a:r>
                            <a:rPr lang="en-US" sz="1400" b="1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&amp; Agnew, 1996</a:t>
                          </a:r>
                          <a:r>
                            <a:rPr lang="en-US" sz="1400" b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TW" sz="14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(5)</a:t>
                          </a:r>
                          <a:r>
                            <a:rPr lang="en-US" sz="18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TW" altLang="zh-TW" sz="18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𝐜</m:t>
                                  </m:r>
                                </m:e>
                                <m:sub>
                                  <m:r>
                                    <a:rPr lang="en-US" altLang="zh-TW" sz="1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𝐑</m:t>
                                  </m:r>
                                </m:sub>
                              </m:sSub>
                              <m:r>
                                <a:rPr lang="en-US" altLang="zh-TW" sz="1800" b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TW" altLang="zh-TW" sz="1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lang="en-US" altLang="zh-TW" sz="1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𝛖</m:t>
                                  </m:r>
                                </m:num>
                                <m:den>
                                  <m:r>
                                    <a:rPr lang="en-US" altLang="zh-TW" sz="1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  <m:r>
                                    <a:rPr lang="en-US" altLang="zh-TW" sz="1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lang="en-US" altLang="zh-TW" sz="1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𝛖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zh-TW" altLang="zh-TW" sz="1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TW" altLang="zh-TW" sz="1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zh-TW" altLang="zh-TW" sz="1800" b="1" i="1" kern="12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1800" b="1" i="1" kern="12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𝒖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sz="1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𝐫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TW" altLang="zh-TW" sz="1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𝐞</m:t>
                                      </m:r>
                                    </m:e>
                                    <m:sub>
                                      <m:r>
                                        <a:rPr lang="en-US" altLang="zh-TW" sz="1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𝐳𝐳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zh-TW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b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400" b="1" u="none" strike="noStrike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Blum et al., 2010</a:t>
                          </a:r>
                          <a:r>
                            <a:rPr lang="en-US" sz="1400" b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TW" sz="14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41033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301728"/>
                  </p:ext>
                </p:extLst>
              </p:nvPr>
            </p:nvGraphicFramePr>
            <p:xfrm>
              <a:off x="689378" y="3859156"/>
              <a:ext cx="7658450" cy="233810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68492">
                      <a:extLst>
                        <a:ext uri="{9D8B030D-6E8A-4147-A177-3AD203B41FA5}">
                          <a16:colId xmlns:a16="http://schemas.microsoft.com/office/drawing/2014/main" val="791783329"/>
                        </a:ext>
                      </a:extLst>
                    </a:gridCol>
                    <a:gridCol w="1953830">
                      <a:extLst>
                        <a:ext uri="{9D8B030D-6E8A-4147-A177-3AD203B41FA5}">
                          <a16:colId xmlns:a16="http://schemas.microsoft.com/office/drawing/2014/main" val="1331381770"/>
                        </a:ext>
                      </a:extLst>
                    </a:gridCol>
                    <a:gridCol w="2320979">
                      <a:extLst>
                        <a:ext uri="{9D8B030D-6E8A-4147-A177-3AD203B41FA5}">
                          <a16:colId xmlns:a16="http://schemas.microsoft.com/office/drawing/2014/main" val="3359757608"/>
                        </a:ext>
                      </a:extLst>
                    </a:gridCol>
                    <a:gridCol w="2115149">
                      <a:extLst>
                        <a:ext uri="{9D8B030D-6E8A-4147-A177-3AD203B41FA5}">
                          <a16:colId xmlns:a16="http://schemas.microsoft.com/office/drawing/2014/main" val="3952440154"/>
                        </a:ext>
                      </a:extLst>
                    </a:gridCol>
                  </a:tblGrid>
                  <a:tr h="467535">
                    <a:tc>
                      <a:txBody>
                        <a:bodyPr/>
                        <a:lstStyle/>
                        <a:p>
                          <a:endParaRPr lang="zh-TW" altLang="en-US" sz="1000"/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TW" sz="1400" b="1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Rotation</a:t>
                          </a:r>
                          <a:endParaRPr lang="zh-TW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TW" sz="1400" b="1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Strain</a:t>
                          </a:r>
                          <a:endParaRPr lang="zh-TW" sz="14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TW" sz="19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83085847"/>
                      </a:ext>
                    </a:extLst>
                  </a:tr>
                  <a:tr h="93506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Love wave</a:t>
                          </a:r>
                          <a:endParaRPr lang="zh-TW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5109" t="-50980" r="-227414" b="-1124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9108" t="-50980" r="-91601" b="-1124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TW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47130902"/>
                      </a:ext>
                    </a:extLst>
                  </a:tr>
                  <a:tr h="9354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Rayleigh wave</a:t>
                          </a:r>
                          <a:endParaRPr lang="zh-TW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5109" t="-150000" r="-227414" b="-11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9108" t="-150000" r="-91601" b="-11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2536" t="-150000" r="-576" b="-116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10337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t="3526" b="63340"/>
          <a:stretch/>
        </p:blipFill>
        <p:spPr>
          <a:xfrm>
            <a:off x="1959980" y="1808203"/>
            <a:ext cx="5994000" cy="148691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32162" y="144043"/>
            <a:ext cx="8229240" cy="1145160"/>
          </a:xfrm>
        </p:spPr>
        <p:txBody>
          <a:bodyPr/>
          <a:lstStyle/>
          <a:p>
            <a:r>
              <a:rPr lang="en-US" altLang="zh-TW" sz="2400" dirty="0"/>
              <a:t>Assuming plane wave propagation …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5334264" y="3295122"/>
            <a:ext cx="32810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 err="1"/>
              <a:t>Heiner</a:t>
            </a:r>
            <a:r>
              <a:rPr lang="en-US" altLang="zh-TW" sz="1350" dirty="0"/>
              <a:t> </a:t>
            </a:r>
            <a:r>
              <a:rPr lang="en-US" altLang="zh-TW" sz="1350" dirty="0" err="1" smtClean="0"/>
              <a:t>Igel</a:t>
            </a:r>
            <a:r>
              <a:rPr lang="en-US" altLang="zh-TW" sz="1350" dirty="0"/>
              <a:t>, Ulrich </a:t>
            </a:r>
            <a:r>
              <a:rPr lang="en-US" altLang="zh-TW" sz="1350" dirty="0" smtClean="0"/>
              <a:t>Schreiber, </a:t>
            </a:r>
            <a:r>
              <a:rPr lang="en-US" altLang="zh-TW" sz="1350" dirty="0"/>
              <a:t>et.al</a:t>
            </a:r>
            <a:r>
              <a:rPr lang="en-US" altLang="zh-TW" sz="1350" dirty="0" smtClean="0"/>
              <a:t>. (</a:t>
            </a:r>
            <a:r>
              <a:rPr lang="en-US" altLang="zh-TW" sz="1350" dirty="0"/>
              <a:t>2005)</a:t>
            </a:r>
            <a:endParaRPr lang="zh-TW" altLang="en-US" sz="135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92321" y="2551497"/>
            <a:ext cx="22191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Transverse acceleration</a:t>
            </a:r>
            <a:endParaRPr lang="zh-TW" altLang="en-US" sz="1350" dirty="0"/>
          </a:p>
        </p:txBody>
      </p:sp>
      <p:cxnSp>
        <p:nvCxnSpPr>
          <p:cNvPr id="11" name="直線單箭頭接點 10"/>
          <p:cNvCxnSpPr/>
          <p:nvPr/>
        </p:nvCxnSpPr>
        <p:spPr>
          <a:xfrm>
            <a:off x="2009269" y="2714974"/>
            <a:ext cx="35148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424508" y="2193124"/>
            <a:ext cx="16900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Vertical rotation</a:t>
            </a:r>
            <a:endParaRPr lang="zh-TW" altLang="en-US" sz="1350" dirty="0"/>
          </a:p>
        </p:txBody>
      </p:sp>
      <p:cxnSp>
        <p:nvCxnSpPr>
          <p:cNvPr id="13" name="直線單箭頭接點 12"/>
          <p:cNvCxnSpPr/>
          <p:nvPr/>
        </p:nvCxnSpPr>
        <p:spPr>
          <a:xfrm>
            <a:off x="2009269" y="2335169"/>
            <a:ext cx="35148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7550791" y="2248465"/>
                <a:ext cx="1172565" cy="4530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35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35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35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35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num>
                        <m:den>
                          <m:r>
                            <a:rPr lang="en-US" altLang="zh-TW" sz="135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sz="135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zh-TW" sz="135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135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35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35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35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den>
                      </m:f>
                      <m:r>
                        <a:rPr lang="en-US" altLang="zh-TW" sz="135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sz="1350">
                          <a:latin typeface="Cambria Math" panose="02040503050406030204" pitchFamily="18" charset="0"/>
                        </a:rPr>
                        <m:t>c</m:t>
                      </m:r>
                      <m:d>
                        <m:dPr>
                          <m:ctrlPr>
                            <a:rPr lang="en-US" altLang="zh-TW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135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zh-TW" altLang="en-US" sz="135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791" y="2248465"/>
                <a:ext cx="1172565" cy="453073"/>
              </a:xfrm>
              <a:prstGeom prst="rect">
                <a:avLst/>
              </a:prstGeom>
              <a:blipFill>
                <a:blip r:embed="rId5"/>
                <a:stretch>
                  <a:fillRect l="-2604" b="-945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620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4117329"/>
                  </p:ext>
                </p:extLst>
              </p:nvPr>
            </p:nvGraphicFramePr>
            <p:xfrm>
              <a:off x="87271" y="4200790"/>
              <a:ext cx="1711351" cy="215963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23271">
                      <a:extLst>
                        <a:ext uri="{9D8B030D-6E8A-4147-A177-3AD203B41FA5}">
                          <a16:colId xmlns:a16="http://schemas.microsoft.com/office/drawing/2014/main" val="791783329"/>
                        </a:ext>
                      </a:extLst>
                    </a:gridCol>
                    <a:gridCol w="1388080">
                      <a:extLst>
                        <a:ext uri="{9D8B030D-6E8A-4147-A177-3AD203B41FA5}">
                          <a16:colId xmlns:a16="http://schemas.microsoft.com/office/drawing/2014/main" val="1331381770"/>
                        </a:ext>
                      </a:extLst>
                    </a:gridCol>
                  </a:tblGrid>
                  <a:tr h="395431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dirty="0" smtClean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L. </a:t>
                          </a:r>
                          <a:endParaRPr lang="zh-TW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/>
                                  <a:ea typeface="新細明體" panose="02020500000000000000" pitchFamily="18" charset="-120"/>
                                </a:rPr>
                                <m:t>(</m:t>
                              </m:r>
                              <m:r>
                                <a:rPr lang="en-US" sz="12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/>
                                  <a:ea typeface="新細明體" panose="02020500000000000000" pitchFamily="18" charset="-120"/>
                                </a:rPr>
                                <m:t>1</m:t>
                              </m:r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</a:rPr>
                                <m:t>) </m:t>
                              </m:r>
                              <m:sSub>
                                <m:sSubPr>
                                  <m:ctrlPr>
                                    <a:rPr lang="zh-TW" sz="1200" b="1" i="1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Times New Roman" panose="02020603050405020304" pitchFamily="18" charset="0"/>
                                    </a:rPr>
                                    <m:t>𝐜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Times New Roman" panose="02020603050405020304" pitchFamily="18" charset="0"/>
                                    </a:rPr>
                                    <m:t>𝐋</m:t>
                                  </m:r>
                                </m:sub>
                              </m:sSub>
                              <m:r>
                                <a:rPr lang="en-US" sz="1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TW" sz="1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  <a:ea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zh-TW" sz="1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zh-TW" sz="1200" b="1" i="1">
                                              <a:solidFill>
                                                <a:srgbClr val="FF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b="1" i="1">
                                              <a:solidFill>
                                                <a:srgbClr val="FF0000"/>
                                              </a:solidFill>
                                              <a:effectLst/>
                                              <a:latin typeface="Cambria Math"/>
                                              <a:ea typeface="Times New Roman" panose="02020603050405020304" pitchFamily="18" charset="0"/>
                                            </a:rPr>
                                            <m:t>𝐮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</a:rPr>
                                        <m:t>𝐭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TW" sz="1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1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</a:rPr>
                                        <m:t>𝛉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</a:rPr>
                                        <m:t>𝐳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sz="1200" b="1" dirty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TW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83085847"/>
                      </a:ext>
                    </a:extLst>
                  </a:tr>
                  <a:tr h="396431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TW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TW" sz="12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(2)</a:t>
                          </a:r>
                          <a:r>
                            <a:rPr lang="en-US" altLang="zh-TW" sz="8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TW" altLang="zh-TW" sz="12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2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𝐜</m:t>
                                  </m:r>
                                </m:e>
                                <m:sub>
                                  <m:r>
                                    <a:rPr lang="en-US" altLang="zh-TW" sz="12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𝐋</m:t>
                                  </m:r>
                                </m:sub>
                              </m:sSub>
                              <m:r>
                                <a:rPr lang="en-US" altLang="zh-TW" sz="1200" b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TW" altLang="zh-TW" sz="12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2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zh-TW" altLang="zh-TW" sz="12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zh-TW" altLang="zh-TW" sz="12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12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𝐮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sz="12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𝐭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TW" altLang="zh-TW" sz="12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2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𝟐𝐞</m:t>
                                      </m:r>
                                    </m:e>
                                    <m:sub>
                                      <m:r>
                                        <a:rPr lang="en-US" altLang="zh-TW" sz="12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𝐫𝐭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zh-TW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98902711"/>
                      </a:ext>
                    </a:extLst>
                  </a:tr>
                  <a:tr h="396431"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dirty="0" smtClean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R. </a:t>
                          </a:r>
                          <a:endParaRPr lang="zh-TW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2286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(3)</a:t>
                          </a:r>
                          <a:r>
                            <a:rPr lang="en-US" sz="1200" b="1" dirty="0">
                              <a:solidFill>
                                <a:srgbClr val="FF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TW" sz="1200" b="1" i="1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𝐜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𝐑</m:t>
                                  </m:r>
                                </m:sub>
                              </m:sSub>
                              <m:r>
                                <a:rPr lang="en-US" sz="1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TW" sz="1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TW" sz="1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zh-TW" sz="1200" b="1" i="1">
                                              <a:solidFill>
                                                <a:srgbClr val="FF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b="1" i="1">
                                              <a:solidFill>
                                                <a:srgbClr val="FF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𝐮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𝐳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TW" sz="1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𝛉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𝐭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sz="12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TW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4103373"/>
                      </a:ext>
                    </a:extLst>
                  </a:tr>
                  <a:tr h="395431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TW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2286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TW" sz="12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(4)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TW" altLang="zh-TW" sz="12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2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𝐜</m:t>
                                  </m:r>
                                </m:e>
                                <m:sub>
                                  <m:r>
                                    <a:rPr lang="en-US" altLang="zh-TW" sz="12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𝐑</m:t>
                                  </m:r>
                                </m:sub>
                              </m:sSub>
                              <m:r>
                                <a:rPr lang="en-US" altLang="zh-TW" sz="1200" b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TW" sz="12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TW" altLang="zh-TW" sz="12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TW" altLang="zh-TW" sz="12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zh-TW" altLang="zh-TW" sz="12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12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𝐮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sz="12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𝐫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TW" altLang="zh-TW" sz="12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2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𝐞</m:t>
                                      </m:r>
                                    </m:e>
                                    <m:sub>
                                      <m:r>
                                        <a:rPr lang="en-US" altLang="zh-TW" sz="12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𝐫𝐫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zh-TW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32737875"/>
                      </a:ext>
                    </a:extLst>
                  </a:tr>
                  <a:tr h="396574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TW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22860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200" dirty="0" smtClean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(5)</a:t>
                          </a:r>
                          <a:r>
                            <a:rPr lang="en-US" altLang="zh-TW" sz="12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TW" altLang="zh-TW" sz="12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2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𝐜</m:t>
                                  </m:r>
                                </m:e>
                                <m:sub>
                                  <m:r>
                                    <a:rPr lang="en-US" altLang="zh-TW" sz="12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𝐑</m:t>
                                  </m:r>
                                </m:sub>
                              </m:sSub>
                              <m:r>
                                <a:rPr lang="en-US" altLang="zh-TW" sz="1200" b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TW" altLang="zh-TW" sz="12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2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lang="en-US" altLang="zh-TW" sz="12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𝛖</m:t>
                                  </m:r>
                                </m:num>
                                <m:den>
                                  <m:r>
                                    <a:rPr lang="en-US" altLang="zh-TW" sz="12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  <m:r>
                                    <a:rPr lang="en-US" altLang="zh-TW" sz="12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lang="en-US" altLang="zh-TW" sz="12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𝛖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zh-TW" altLang="zh-TW" sz="12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TW" altLang="zh-TW" sz="12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zh-TW" altLang="zh-TW" sz="1200" b="1" i="1" kern="12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1200" b="1" i="1" kern="12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𝒖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sz="12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𝐫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TW" altLang="zh-TW" sz="12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12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𝐞</m:t>
                                      </m:r>
                                    </m:e>
                                    <m:sub>
                                      <m:r>
                                        <a:rPr lang="en-US" altLang="zh-TW" sz="12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𝐳𝐳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zh-TW" altLang="zh-TW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047282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4117329"/>
                  </p:ext>
                </p:extLst>
              </p:nvPr>
            </p:nvGraphicFramePr>
            <p:xfrm>
              <a:off x="87271" y="4200790"/>
              <a:ext cx="1711351" cy="215963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23271">
                      <a:extLst>
                        <a:ext uri="{9D8B030D-6E8A-4147-A177-3AD203B41FA5}">
                          <a16:colId xmlns:a16="http://schemas.microsoft.com/office/drawing/2014/main" val="791783329"/>
                        </a:ext>
                      </a:extLst>
                    </a:gridCol>
                    <a:gridCol w="1388080">
                      <a:extLst>
                        <a:ext uri="{9D8B030D-6E8A-4147-A177-3AD203B41FA5}">
                          <a16:colId xmlns:a16="http://schemas.microsoft.com/office/drawing/2014/main" val="1331381770"/>
                        </a:ext>
                      </a:extLst>
                    </a:gridCol>
                  </a:tblGrid>
                  <a:tr h="431229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dirty="0" smtClean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L. </a:t>
                          </a:r>
                          <a:endParaRPr lang="zh-TW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3581" t="-1408" r="-873" b="-4028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83085847"/>
                      </a:ext>
                    </a:extLst>
                  </a:tr>
                  <a:tr h="432372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TW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3581" t="-101408" r="-873" b="-3028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8902711"/>
                      </a:ext>
                    </a:extLst>
                  </a:tr>
                  <a:tr h="432372"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200" b="1" dirty="0" smtClean="0">
                              <a:effectLst/>
                              <a:latin typeface="Times New Roman" panose="02020603050405020304" pitchFamily="18" charset="0"/>
                              <a:ea typeface="新細明體" panose="02020500000000000000" pitchFamily="18" charset="-120"/>
                              <a:cs typeface="Times New Roman" panose="02020603050405020304" pitchFamily="18" charset="0"/>
                            </a:rPr>
                            <a:t>R. </a:t>
                          </a:r>
                          <a:endParaRPr lang="zh-TW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3581" t="-201408" r="-873" b="-2028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103373"/>
                      </a:ext>
                    </a:extLst>
                  </a:tr>
                  <a:tr h="431229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TW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3581" t="-301408" r="-873" b="-1028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2737875"/>
                      </a:ext>
                    </a:extLst>
                  </a:tr>
                  <a:tr h="432435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TW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3581" t="-401408" r="-873" b="-28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0472829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矩形 8"/>
          <p:cNvSpPr/>
          <p:nvPr/>
        </p:nvSpPr>
        <p:spPr>
          <a:xfrm>
            <a:off x="71867" y="3692959"/>
            <a:ext cx="17113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50" dirty="0">
                <a:latin typeface="Times New Roman" panose="02020603050405020304" pitchFamily="18" charset="0"/>
                <a:ea typeface="MS Mincho"/>
              </a:rPr>
              <a:t>Assuming plane wave propagation …</a:t>
            </a:r>
            <a:endParaRPr lang="zh-TW" altLang="en-US" sz="135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t="6249" r="9477" b="4167"/>
          <a:stretch/>
        </p:blipFill>
        <p:spPr>
          <a:xfrm>
            <a:off x="2714625" y="1135861"/>
            <a:ext cx="6029325" cy="530743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210572" y="1698639"/>
            <a:ext cx="17040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Vertical rotation</a:t>
            </a:r>
            <a:endParaRPr lang="zh-TW" altLang="en-US" sz="1350" dirty="0"/>
          </a:p>
        </p:txBody>
      </p:sp>
      <p:sp>
        <p:nvSpPr>
          <p:cNvPr id="8" name="文字方塊 7"/>
          <p:cNvSpPr txBox="1"/>
          <p:nvPr/>
        </p:nvSpPr>
        <p:spPr>
          <a:xfrm>
            <a:off x="1121778" y="3171175"/>
            <a:ext cx="16416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horizontal rotation</a:t>
            </a:r>
            <a:endParaRPr lang="zh-TW" altLang="en-US" sz="1350" dirty="0"/>
          </a:p>
        </p:txBody>
      </p:sp>
      <p:cxnSp>
        <p:nvCxnSpPr>
          <p:cNvPr id="5" name="直線單箭頭接點 4"/>
          <p:cNvCxnSpPr/>
          <p:nvPr/>
        </p:nvCxnSpPr>
        <p:spPr>
          <a:xfrm>
            <a:off x="2623883" y="1872832"/>
            <a:ext cx="35148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>
            <a:off x="2623883" y="3313907"/>
            <a:ext cx="35148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rot="7200000">
            <a:off x="7686792" y="1832485"/>
            <a:ext cx="783000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文字方塊 3"/>
          <p:cNvSpPr txBox="1"/>
          <p:nvPr/>
        </p:nvSpPr>
        <p:spPr>
          <a:xfrm>
            <a:off x="8078292" y="1129983"/>
            <a:ext cx="86995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err="1" smtClean="0">
                <a:solidFill>
                  <a:srgbClr val="0070C0"/>
                </a:solidFill>
              </a:rPr>
              <a:t>Xcorr</a:t>
            </a:r>
            <a:r>
              <a:rPr lang="en-US" altLang="zh-TW" dirty="0" smtClean="0">
                <a:solidFill>
                  <a:srgbClr val="0070C0"/>
                </a:solidFill>
              </a:rPr>
              <a:t>.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2309218" y="123270"/>
            <a:ext cx="7886700" cy="994172"/>
          </a:xfrm>
        </p:spPr>
        <p:txBody>
          <a:bodyPr/>
          <a:lstStyle/>
          <a:p>
            <a:r>
              <a:rPr lang="en-US" altLang="zh-TW" sz="2800" dirty="0" smtClean="0"/>
              <a:t>Teleseismic event</a:t>
            </a:r>
            <a:endParaRPr lang="zh-TW" altLang="en-US" sz="2800" dirty="0"/>
          </a:p>
        </p:txBody>
      </p:sp>
      <p:cxnSp>
        <p:nvCxnSpPr>
          <p:cNvPr id="14" name="直線單箭頭接點 13"/>
          <p:cNvCxnSpPr/>
          <p:nvPr/>
        </p:nvCxnSpPr>
        <p:spPr>
          <a:xfrm>
            <a:off x="2704118" y="5723732"/>
            <a:ext cx="35148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 rot="16200000">
            <a:off x="1650075" y="5386246"/>
            <a:ext cx="174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06C31"/>
                </a:solidFill>
                <a:latin typeface="LMU CompatilFact"/>
                <a:ea typeface="ＭＳ Ｐゴシック"/>
              </a:rPr>
              <a:t>Phase velocity</a:t>
            </a:r>
            <a:endParaRPr lang="zh-TW" altLang="en-US" b="1" dirty="0">
              <a:solidFill>
                <a:srgbClr val="006C31"/>
              </a:solidFill>
              <a:latin typeface="LMU CompatilFact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400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佈景主題LM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佈景主題LMU" id="{BB6C1D2B-7709-439E-A5BE-F1C89F303560}" vid="{9D795DC6-C08E-41C2-A58E-503B3EA6FD2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佈景主題LMU</Template>
  <TotalTime>1200</TotalTime>
  <Words>669</Words>
  <Application>Microsoft Office PowerPoint</Application>
  <PresentationFormat>如螢幕大小 (4:3)</PresentationFormat>
  <Paragraphs>156</Paragraphs>
  <Slides>14</Slides>
  <Notes>4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5" baseType="lpstr">
      <vt:lpstr>DejaVu Sans</vt:lpstr>
      <vt:lpstr>LMU CompatilFact</vt:lpstr>
      <vt:lpstr>MS Mincho</vt:lpstr>
      <vt:lpstr>ＭＳ Ｐゴシック</vt:lpstr>
      <vt:lpstr>新細明體</vt:lpstr>
      <vt:lpstr>Arial</vt:lpstr>
      <vt:lpstr>Calibri</vt:lpstr>
      <vt:lpstr>Cambria Math</vt:lpstr>
      <vt:lpstr>Times New Roman</vt:lpstr>
      <vt:lpstr>Wingdings</vt:lpstr>
      <vt:lpstr>佈景主題LMU</vt:lpstr>
      <vt:lpstr>10 components of waveform at Pinon Flat Observatory (PFO), California</vt:lpstr>
      <vt:lpstr>Instruments at PFO</vt:lpstr>
      <vt:lpstr>Array spatial calculation</vt:lpstr>
      <vt:lpstr>Array-derived rotation/strain</vt:lpstr>
      <vt:lpstr>Limitation of array-derivation</vt:lpstr>
      <vt:lpstr>Measurement uncertainty</vt:lpstr>
      <vt:lpstr>10 components of waveform    (f = 0.014 – 0.318 Hz)</vt:lpstr>
      <vt:lpstr>Assuming plane wave propagation …</vt:lpstr>
      <vt:lpstr>Teleseismic event</vt:lpstr>
      <vt:lpstr>Background noise</vt:lpstr>
      <vt:lpstr>Background noise </vt:lpstr>
      <vt:lpstr>Microseismic signal        (f=0.1~0.3 Hz)</vt:lpstr>
      <vt:lpstr>Conclusions</vt:lpstr>
      <vt:lpstr>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Estimating Phase Velocity between two methods: Joint analysis vs F-K Methods  (PFO, California)</dc:title>
  <dc:creator>YM</dc:creator>
  <cp:lastModifiedBy>YM</cp:lastModifiedBy>
  <cp:revision>119</cp:revision>
  <dcterms:created xsi:type="dcterms:W3CDTF">2016-06-02T12:44:07Z</dcterms:created>
  <dcterms:modified xsi:type="dcterms:W3CDTF">2016-06-20T13:45:13Z</dcterms:modified>
</cp:coreProperties>
</file>