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18"/>
  </p:handoutMasterIdLst>
  <p:sldIdLst>
    <p:sldId id="348" r:id="rId2"/>
    <p:sldId id="257" r:id="rId3"/>
    <p:sldId id="272" r:id="rId4"/>
    <p:sldId id="284" r:id="rId5"/>
    <p:sldId id="350" r:id="rId6"/>
    <p:sldId id="329" r:id="rId7"/>
    <p:sldId id="349" r:id="rId8"/>
    <p:sldId id="342" r:id="rId9"/>
    <p:sldId id="343" r:id="rId10"/>
    <p:sldId id="344" r:id="rId11"/>
    <p:sldId id="345" r:id="rId12"/>
    <p:sldId id="351" r:id="rId13"/>
    <p:sldId id="352" r:id="rId14"/>
    <p:sldId id="353" r:id="rId15"/>
    <p:sldId id="347" r:id="rId16"/>
    <p:sldId id="354" r:id="rId17"/>
  </p:sldIdLst>
  <p:sldSz cx="9144000" cy="6858000" type="screen4x3"/>
  <p:notesSz cx="6858000" cy="91170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3399"/>
    <a:srgbClr val="336600"/>
    <a:srgbClr val="663300"/>
    <a:srgbClr val="0000CC"/>
    <a:srgbClr val="FFFFCC"/>
    <a:srgbClr val="CC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0929"/>
  </p:normalViewPr>
  <p:slideViewPr>
    <p:cSldViewPr snapToGrid="0">
      <p:cViewPr varScale="1">
        <p:scale>
          <a:sx n="81" d="100"/>
          <a:sy n="81" d="100"/>
        </p:scale>
        <p:origin x="-984" y="-96"/>
      </p:cViewPr>
      <p:guideLst>
        <p:guide orient="horz" pos="875"/>
        <p:guide pos="28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75" tIns="44787" rIns="89575" bIns="44787" numCol="1" anchor="t" anchorCtr="0" compatLnSpc="1">
            <a:prstTxWarp prst="textNoShape">
              <a:avLst/>
            </a:prstTxWarp>
          </a:bodyPr>
          <a:lstStyle>
            <a:lvl1pPr defTabSz="895350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75" tIns="44787" rIns="89575" bIns="44787" numCol="1" anchor="t" anchorCtr="0" compatLnSpc="1">
            <a:prstTxWarp prst="textNoShape">
              <a:avLst/>
            </a:prstTxWarp>
          </a:bodyPr>
          <a:lstStyle>
            <a:lvl1pPr algn="r" defTabSz="895350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75" tIns="44787" rIns="89575" bIns="44787" numCol="1" anchor="b" anchorCtr="0" compatLnSpc="1">
            <a:prstTxWarp prst="textNoShape">
              <a:avLst/>
            </a:prstTxWarp>
          </a:bodyPr>
          <a:lstStyle>
            <a:lvl1pPr defTabSz="895350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75" tIns="44787" rIns="89575" bIns="44787" numCol="1" anchor="b" anchorCtr="0" compatLnSpc="1">
            <a:prstTxWarp prst="textNoShape">
              <a:avLst/>
            </a:prstTxWarp>
          </a:bodyPr>
          <a:lstStyle>
            <a:lvl1pPr algn="r" defTabSz="895350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6240F07D-7B01-4CE3-B527-95BFC8A60D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617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609600"/>
            <a:ext cx="7678738" cy="14319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43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286000"/>
            <a:ext cx="4437062" cy="368935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732D8-4063-46FC-8D9A-89F6DFC737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AD80E-77F7-419F-AA2F-6D9EA3F0A7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4246D-CCD3-4F66-B1C2-6037E67F24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C9A8F-38D8-4182-BDEE-88F3E8D48B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63F75-243D-4DFC-B87F-7E9DAC84FA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919E5-AF69-46AE-8DF5-0A57B90105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350C1-E402-4C3B-A620-6D0609229E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B234C-DF09-44A9-93A3-1094D04819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9B6F3-22D7-49AC-AE26-549E3ACD52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87D1-CFB7-4A13-A6C3-CCB93D0434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639BB-56FD-4DAC-A404-743BF8831F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3315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316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317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FA66AB9-CAD3-4110-A37E-EED20CC5CE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298" y="227673"/>
            <a:ext cx="6119571" cy="1384995"/>
          </a:xfrm>
        </p:spPr>
        <p:txBody>
          <a:bodyPr/>
          <a:lstStyle/>
          <a:p>
            <a:r>
              <a:rPr lang="en-NZ" sz="2800" dirty="0" smtClean="0"/>
              <a:t>Rotation Sensing with Lasers</a:t>
            </a:r>
            <a:br>
              <a:rPr lang="en-NZ" sz="2800" dirty="0" smtClean="0"/>
            </a:br>
            <a:r>
              <a:rPr lang="en-NZ" sz="2800" dirty="0"/>
              <a:t/>
            </a:r>
            <a:br>
              <a:rPr lang="en-NZ" sz="2800" dirty="0"/>
            </a:br>
            <a:endParaRPr lang="en-NZ" sz="28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54775" y="1035753"/>
            <a:ext cx="5879939" cy="114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GB" sz="1700" b="1" dirty="0">
                <a:latin typeface="Verdana" pitchFamily="34" charset="0"/>
              </a:rPr>
              <a:t>Jon-Paul </a:t>
            </a:r>
            <a:r>
              <a:rPr lang="en-GB" sz="1700" b="1" dirty="0" smtClean="0">
                <a:latin typeface="Verdana" pitchFamily="34" charset="0"/>
              </a:rPr>
              <a:t>Wells, Ulrich Schreiber (and many others)</a:t>
            </a:r>
            <a:endParaRPr lang="en-GB" sz="1500" dirty="0">
              <a:latin typeface="Verdana" pitchFamily="34" charset="0"/>
            </a:endParaRPr>
          </a:p>
          <a:p>
            <a:pPr algn="ctr">
              <a:spcBef>
                <a:spcPct val="1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GB" sz="1500" dirty="0">
                <a:latin typeface="Verdana" pitchFamily="34" charset="0"/>
              </a:rPr>
              <a:t>Department of Physics &amp; Astronomy</a:t>
            </a:r>
          </a:p>
          <a:p>
            <a:pPr algn="r">
              <a:buClr>
                <a:schemeClr val="folHlink"/>
              </a:buClr>
              <a:buSzPct val="75000"/>
              <a:buFont typeface="Wingdings" pitchFamily="2" charset="2"/>
              <a:buNone/>
            </a:pPr>
            <a:endParaRPr lang="en-US" sz="1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59" y="289203"/>
            <a:ext cx="1947174" cy="149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79" y="2238995"/>
            <a:ext cx="7020708" cy="418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NZ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NZ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2400" y="365125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Verdana" pitchFamily="34" charset="0"/>
              </a:rPr>
              <a:t>Return to the Helium-Neon system</a:t>
            </a:r>
            <a:endParaRPr lang="en-GB" sz="1800" dirty="0">
              <a:solidFill>
                <a:schemeClr val="tx2"/>
              </a:solidFill>
              <a:latin typeface="Verdana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6194" y="1651049"/>
            <a:ext cx="3877581" cy="3327301"/>
            <a:chOff x="880101" y="2544454"/>
            <a:chExt cx="3877581" cy="332730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187624" y="5733256"/>
              <a:ext cx="266429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1187624" y="2636912"/>
              <a:ext cx="0" cy="309634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923928" y="5594756"/>
              <a:ext cx="8337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Base State</a:t>
              </a:r>
              <a:endParaRPr lang="en-NZ" sz="12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510669" y="3933056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502440" y="2996952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602624" y="2875385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602624" y="2924533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602624" y="3021291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602624" y="3063970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602624" y="3816455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602624" y="3865603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602624" y="3962361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602624" y="4005040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602624" y="5055429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320809" y="4189222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320809" y="4238370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320809" y="4283693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320809" y="4337802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320809" y="4380335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320809" y="4429483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320809" y="4480521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320809" y="4534630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320809" y="4601727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327332" y="3227197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327332" y="3276345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327332" y="3321668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327332" y="3375777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327332" y="3418310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327332" y="3467458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327332" y="3518496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327332" y="3572605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913090" y="2875385"/>
              <a:ext cx="782955" cy="1462417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2913090" y="2875385"/>
              <a:ext cx="623743" cy="1554098"/>
            </a:xfrm>
            <a:prstGeom prst="straightConnector1">
              <a:avLst/>
            </a:prstGeom>
            <a:ln w="15875">
              <a:solidFill>
                <a:srgbClr val="FFC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2906278" y="2864173"/>
              <a:ext cx="492587" cy="1616348"/>
            </a:xfrm>
            <a:prstGeom prst="straightConnector1">
              <a:avLst/>
            </a:prstGeom>
            <a:ln w="15875">
              <a:solidFill>
                <a:srgbClr val="FFFF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2906278" y="2875385"/>
              <a:ext cx="442225" cy="1720597"/>
            </a:xfrm>
            <a:prstGeom prst="straightConnector1">
              <a:avLst/>
            </a:prstGeom>
            <a:ln w="15875">
              <a:solidFill>
                <a:srgbClr val="92D05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 rot="16200000">
              <a:off x="649643" y="3971426"/>
              <a:ext cx="7379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200" dirty="0" smtClean="0"/>
                <a:t>Energy</a:t>
              </a:r>
              <a:endParaRPr lang="en-NZ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187624" y="3794556"/>
              <a:ext cx="3850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2</a:t>
              </a:r>
              <a:r>
                <a:rPr lang="en-NZ" sz="1200" baseline="30000" dirty="0" smtClean="0"/>
                <a:t>3</a:t>
              </a:r>
              <a:r>
                <a:rPr lang="en-NZ" sz="1200" dirty="0" smtClean="0"/>
                <a:t>S</a:t>
              </a:r>
              <a:endParaRPr lang="en-NZ" sz="1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87624" y="2858428"/>
              <a:ext cx="3850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2</a:t>
              </a:r>
              <a:r>
                <a:rPr lang="en-NZ" sz="1200" baseline="30000" dirty="0"/>
                <a:t>1</a:t>
              </a:r>
              <a:r>
                <a:rPr lang="en-NZ" sz="1200" dirty="0" smtClean="0"/>
                <a:t>S</a:t>
              </a:r>
              <a:endParaRPr lang="en-NZ" sz="12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502440" y="2550694"/>
              <a:ext cx="3577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He</a:t>
              </a:r>
              <a:endParaRPr lang="en-NZ" sz="1200" dirty="0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2111223" y="2996927"/>
              <a:ext cx="279779" cy="0"/>
            </a:xfrm>
            <a:prstGeom prst="straightConnector1">
              <a:avLst/>
            </a:prstGeom>
            <a:ln w="15875"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2111224" y="3933055"/>
              <a:ext cx="279779" cy="0"/>
            </a:xfrm>
            <a:prstGeom prst="straightConnector1">
              <a:avLst/>
            </a:prstGeom>
            <a:ln w="15875"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938637" y="2544454"/>
              <a:ext cx="3577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Ne</a:t>
              </a:r>
              <a:endParaRPr lang="en-NZ" sz="1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340877" y="2858427"/>
              <a:ext cx="3241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3s</a:t>
              </a:r>
              <a:endParaRPr lang="en-NZ" sz="12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40877" y="3794555"/>
              <a:ext cx="3241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2s</a:t>
              </a:r>
              <a:endParaRPr lang="en-NZ" sz="1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40877" y="4916928"/>
              <a:ext cx="3241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/>
                <a:t>1</a:t>
              </a:r>
              <a:r>
                <a:rPr lang="en-NZ" sz="1200" dirty="0" smtClean="0"/>
                <a:t>s</a:t>
              </a:r>
              <a:endParaRPr lang="en-NZ" sz="1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761864" y="3276345"/>
              <a:ext cx="343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3p</a:t>
              </a:r>
              <a:endParaRPr lang="en-NZ" sz="12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761864" y="4255834"/>
              <a:ext cx="343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2p</a:t>
              </a:r>
              <a:endParaRPr lang="en-NZ" sz="12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934488" y="3649194"/>
              <a:ext cx="6206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/>
                <a:t>Collision</a:t>
              </a:r>
              <a:endParaRPr lang="en-NZ" sz="1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940770" y="2704582"/>
              <a:ext cx="6206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/>
                <a:t>Collision</a:t>
              </a:r>
              <a:endParaRPr lang="en-NZ" sz="1000" dirty="0"/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H="1">
              <a:off x="3034673" y="4667534"/>
              <a:ext cx="364192" cy="307075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dash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2496849" y="4574499"/>
              <a:ext cx="8980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/>
                <a:t>Non-radiative</a:t>
              </a:r>
            </a:p>
            <a:p>
              <a:r>
                <a:rPr lang="en-NZ" sz="1000" dirty="0" smtClean="0"/>
                <a:t>transition</a:t>
              </a:r>
              <a:endParaRPr lang="en-NZ" sz="1000" dirty="0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2847101" y="5072811"/>
              <a:ext cx="0" cy="660444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853319" y="5202978"/>
              <a:ext cx="9653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/>
                <a:t>Discharge tube</a:t>
              </a:r>
            </a:p>
            <a:p>
              <a:r>
                <a:rPr lang="en-NZ" sz="1000" dirty="0" smtClean="0"/>
                <a:t>collision</a:t>
              </a:r>
              <a:endParaRPr lang="en-NZ" sz="1000" dirty="0"/>
            </a:p>
          </p:txBody>
        </p:sp>
        <p:cxnSp>
          <p:nvCxnSpPr>
            <p:cNvPr id="67" name="Straight Arrow Connector 66"/>
            <p:cNvCxnSpPr>
              <a:endCxn id="50" idx="3"/>
            </p:cNvCxnSpPr>
            <p:nvPr/>
          </p:nvCxnSpPr>
          <p:spPr>
            <a:xfrm flipH="1" flipV="1">
              <a:off x="1572666" y="3933056"/>
              <a:ext cx="3006" cy="1800199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 flipV="1">
              <a:off x="1726569" y="2996926"/>
              <a:ext cx="1503" cy="2736328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 rot="16200000">
              <a:off x="713446" y="4569857"/>
              <a:ext cx="13641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000" dirty="0" smtClean="0"/>
                <a:t>Pumping by electron collision</a:t>
              </a:r>
              <a:endParaRPr lang="en-NZ" sz="10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594350" y="3652434"/>
              <a:ext cx="6783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/>
                <a:t>632.8 nm</a:t>
              </a:r>
            </a:p>
            <a:p>
              <a:r>
                <a:rPr lang="en-NZ" sz="1000" dirty="0" smtClean="0"/>
                <a:t>621.0 nm</a:t>
              </a:r>
              <a:endParaRPr lang="en-NZ" sz="1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340014" y="4038315"/>
              <a:ext cx="6783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/>
                <a:t>594.1 nm</a:t>
              </a:r>
            </a:p>
            <a:p>
              <a:r>
                <a:rPr lang="en-NZ" sz="1000" dirty="0" smtClean="0"/>
                <a:t>543.3 nm</a:t>
              </a:r>
              <a:endParaRPr lang="en-NZ" sz="1000" dirty="0"/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3426619" y="3772304"/>
              <a:ext cx="186487" cy="1"/>
            </a:xfrm>
            <a:prstGeom prst="line">
              <a:avLst/>
            </a:prstGeom>
            <a:ln>
              <a:solidFill>
                <a:srgbClr val="FF0000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3392816" y="3924704"/>
              <a:ext cx="252878" cy="1"/>
            </a:xfrm>
            <a:prstGeom prst="line">
              <a:avLst/>
            </a:prstGeom>
            <a:ln>
              <a:solidFill>
                <a:srgbClr val="FFC000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945850" y="4158067"/>
              <a:ext cx="333160" cy="0"/>
            </a:xfrm>
            <a:prstGeom prst="line">
              <a:avLst/>
            </a:prstGeom>
            <a:ln>
              <a:solidFill>
                <a:srgbClr val="FFFF00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945850" y="4337802"/>
              <a:ext cx="307979" cy="5167"/>
            </a:xfrm>
            <a:prstGeom prst="line">
              <a:avLst/>
            </a:prstGeom>
            <a:ln>
              <a:solidFill>
                <a:srgbClr val="92D050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Arrow Connector 75"/>
          <p:cNvCxnSpPr/>
          <p:nvPr/>
        </p:nvCxnSpPr>
        <p:spPr>
          <a:xfrm>
            <a:off x="1832297" y="2103547"/>
            <a:ext cx="279779" cy="0"/>
          </a:xfrm>
          <a:prstGeom prst="straightConnector1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789705" y="3020737"/>
            <a:ext cx="279779" cy="0"/>
          </a:xfrm>
          <a:prstGeom prst="straightConnector1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9" descr="Picture 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3220" y="1231452"/>
            <a:ext cx="3456380" cy="518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343282"/>
              </p:ext>
            </p:extLst>
          </p:nvPr>
        </p:nvGraphicFramePr>
        <p:xfrm>
          <a:off x="1742962" y="5494215"/>
          <a:ext cx="1646237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8" name="Equation" r:id="rId4" imgW="749160" imgH="355320" progId="Equation.3">
                  <p:embed/>
                </p:oleObj>
              </mc:Choice>
              <mc:Fallback>
                <p:oleObj name="Equation" r:id="rId4" imgW="749160" imgH="355320" progId="Equation.3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2962" y="5494215"/>
                        <a:ext cx="1646237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47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361018"/>
            <a:ext cx="8768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Verdana" pitchFamily="34" charset="0"/>
              </a:rPr>
              <a:t>Infrared Operation of a He-Ne Gyroscope</a:t>
            </a:r>
            <a:endParaRPr lang="en-GB" sz="1800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10" name="Picture 9" descr="PS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16" y="1747741"/>
            <a:ext cx="4071068" cy="3387744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392325" y="1166153"/>
            <a:ext cx="3105345" cy="455092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>
            <a:outerShdw blurRad="25400"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74625" lvl="0" indent="-174625" algn="l">
              <a:lnSpc>
                <a:spcPct val="120000"/>
              </a:lnSpc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ea typeface="+mn-ea"/>
              </a:rPr>
              <a:t>Crystalline coating mirrors (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  <a:ea typeface="+mn-ea"/>
              </a:rPr>
              <a:t>AlGaAs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ea typeface="+mn-ea"/>
              </a:rPr>
              <a:t>)</a:t>
            </a:r>
          </a:p>
          <a:p>
            <a:pPr marL="174625" lvl="0" indent="-174625" algn="l">
              <a:lnSpc>
                <a:spcPct val="120000"/>
              </a:lnSpc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ea typeface="+mn-ea"/>
              </a:rPr>
              <a:t>Gain medium is a 50:50 mix of </a:t>
            </a:r>
            <a:r>
              <a:rPr lang="en-US" sz="2000" baseline="30000" dirty="0" smtClean="0">
                <a:solidFill>
                  <a:srgbClr val="000000"/>
                </a:solidFill>
                <a:latin typeface="Tahoma" pitchFamily="34" charset="0"/>
                <a:ea typeface="+mn-ea"/>
              </a:rPr>
              <a:t>20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ea typeface="+mn-ea"/>
              </a:rPr>
              <a:t>Ne and </a:t>
            </a:r>
            <a:r>
              <a:rPr lang="en-US" sz="2000" baseline="30000" dirty="0" smtClean="0">
                <a:solidFill>
                  <a:srgbClr val="000000"/>
                </a:solidFill>
                <a:latin typeface="Tahoma" pitchFamily="34" charset="0"/>
                <a:ea typeface="+mn-ea"/>
              </a:rPr>
              <a:t>22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ea typeface="+mn-ea"/>
              </a:rPr>
              <a:t>Ne</a:t>
            </a:r>
          </a:p>
          <a:p>
            <a:pPr lvl="1" indent="-174625" algn="l">
              <a:lnSpc>
                <a:spcPct val="120000"/>
              </a:lnSpc>
              <a:buSzPct val="100000"/>
              <a:buFont typeface="Arial" pitchFamily="34" charset="0"/>
              <a:buChar char="•"/>
              <a:defRPr/>
            </a:pPr>
            <a:r>
              <a:rPr lang="en-US" baseline="30000" dirty="0" smtClean="0">
                <a:solidFill>
                  <a:srgbClr val="000000"/>
                </a:solidFill>
                <a:latin typeface="Tahoma" pitchFamily="34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</a:rPr>
              <a:t>He added to quench the 2s4→2p7 transition</a:t>
            </a:r>
            <a:endParaRPr lang="en-US" dirty="0" smtClean="0">
              <a:solidFill>
                <a:srgbClr val="000000"/>
              </a:solidFill>
              <a:latin typeface="Tahoma" pitchFamily="34" charset="0"/>
              <a:ea typeface="+mn-ea"/>
            </a:endParaRPr>
          </a:p>
          <a:p>
            <a:pPr marL="228600" lvl="0" indent="-174625" algn="l">
              <a:lnSpc>
                <a:spcPct val="120000"/>
              </a:lnSpc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Tahoma" pitchFamily="34" charset="0"/>
              </a:rPr>
              <a:t>cavity Q of 3.2×10</a:t>
            </a:r>
            <a:r>
              <a:rPr lang="en-US" baseline="30000" dirty="0" smtClean="0">
                <a:solidFill>
                  <a:srgbClr val="000000"/>
                </a:solidFill>
                <a:latin typeface="Tahoma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8883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361018"/>
            <a:ext cx="8768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Verdana" pitchFamily="34" charset="0"/>
              </a:rPr>
              <a:t>Infrared Operation of a He-Ne Gyroscope</a:t>
            </a:r>
            <a:endParaRPr lang="en-GB" sz="1800" dirty="0">
              <a:solidFill>
                <a:schemeClr val="tx2"/>
              </a:solidFill>
              <a:latin typeface="Verdan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16836" y="1313753"/>
            <a:ext cx="5323003" cy="4758801"/>
            <a:chOff x="116505" y="1403775"/>
            <a:chExt cx="5486400" cy="446411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 b="50777"/>
            <a:stretch>
              <a:fillRect/>
            </a:stretch>
          </p:blipFill>
          <p:spPr bwMode="auto">
            <a:xfrm>
              <a:off x="116505" y="1403775"/>
              <a:ext cx="5486400" cy="2094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 t="50079"/>
            <a:stretch>
              <a:fillRect/>
            </a:stretch>
          </p:blipFill>
          <p:spPr bwMode="auto">
            <a:xfrm>
              <a:off x="116505" y="3744035"/>
              <a:ext cx="5486400" cy="212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 bwMode="auto">
            <a:xfrm>
              <a:off x="4887035" y="1673805"/>
              <a:ext cx="315035" cy="27003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881917" y="3969060"/>
              <a:ext cx="315035" cy="27003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42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361018"/>
            <a:ext cx="8768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Verdana" pitchFamily="34" charset="0"/>
              </a:rPr>
              <a:t>Infrared Operation of a He-Ne Gyroscope</a:t>
            </a:r>
            <a:endParaRPr lang="en-GB" sz="1800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49" y="1143210"/>
            <a:ext cx="3821015" cy="249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44" y="3821723"/>
            <a:ext cx="3586274" cy="2688106"/>
          </a:xfrm>
          <a:prstGeom prst="rect">
            <a:avLst/>
          </a:prstGeom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884493" y="2033716"/>
            <a:ext cx="3919538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First 1.15 micron gyroscope to unlock on the bias provided by Earth rotation alone.</a:t>
            </a:r>
          </a:p>
          <a:p>
            <a:pPr marL="342900" indent="-342900" algn="just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 marL="342900" indent="-342900" algn="just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In a comprised environment, it seems to out perform operation at 633 nm.</a:t>
            </a:r>
            <a:endParaRPr lang="de-DE" altLang="de-DE" dirty="0"/>
          </a:p>
          <a:p>
            <a:pPr algn="just" eaLnBrk="0" hangingPunct="0">
              <a:spcBef>
                <a:spcPct val="50000"/>
              </a:spcBef>
            </a:pPr>
            <a:endParaRPr lang="de-DE" altLang="de-DE" sz="2800" dirty="0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71" y="4560277"/>
            <a:ext cx="6915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7037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361018"/>
            <a:ext cx="8768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Verdana" pitchFamily="34" charset="0"/>
              </a:rPr>
              <a:t>Why </a:t>
            </a:r>
            <a:r>
              <a:rPr lang="en-GB" sz="2800" dirty="0">
                <a:solidFill>
                  <a:schemeClr val="tx2"/>
                </a:solidFill>
                <a:latin typeface="Verdana" pitchFamily="34" charset="0"/>
              </a:rPr>
              <a:t>N</a:t>
            </a:r>
            <a:r>
              <a:rPr lang="en-GB" sz="2800" dirty="0" smtClean="0">
                <a:solidFill>
                  <a:schemeClr val="tx2"/>
                </a:solidFill>
                <a:latin typeface="Verdana" pitchFamily="34" charset="0"/>
              </a:rPr>
              <a:t>ot </a:t>
            </a:r>
            <a:r>
              <a:rPr lang="en-GB" sz="2800" dirty="0">
                <a:solidFill>
                  <a:schemeClr val="tx2"/>
                </a:solidFill>
                <a:latin typeface="Verdana" pitchFamily="34" charset="0"/>
              </a:rPr>
              <a:t>G</a:t>
            </a:r>
            <a:r>
              <a:rPr lang="en-GB" sz="2800" dirty="0" smtClean="0">
                <a:solidFill>
                  <a:schemeClr val="tx2"/>
                </a:solidFill>
                <a:latin typeface="Verdana" pitchFamily="34" charset="0"/>
              </a:rPr>
              <a:t>o Further? Go Green… its trendy</a:t>
            </a:r>
            <a:endParaRPr lang="en-GB" sz="1800" dirty="0">
              <a:solidFill>
                <a:schemeClr val="tx2"/>
              </a:solidFill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441447" y="1893155"/>
                <a:ext cx="4939446" cy="3388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42900" indent="-342900" algn="just" eaLnBrk="0" hangingPunct="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de-DE" altLang="de-DE" dirty="0" smtClean="0"/>
                  <a:t>Why use the 632.8 nm transition at all?</a:t>
                </a:r>
                <a:endParaRPr lang="de-DE" altLang="de-DE" dirty="0"/>
              </a:p>
              <a:p>
                <a:pPr marL="342900" indent="-342900" algn="just" eaLnBrk="0" hangingPunct="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de-DE" altLang="de-DE" dirty="0" smtClean="0"/>
                  <a:t>Operation at 543.3 nm gives an automatic 17% increase in scale factor, 10% reduction in optical footprint.</a:t>
                </a:r>
              </a:p>
              <a:p>
                <a:pPr marL="342900" indent="-342900" algn="just" eaLnBrk="0" hangingPunct="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de-DE" altLang="de-DE" dirty="0" smtClean="0"/>
                  <a:t>The cavity Q increases by 17% as</a:t>
                </a:r>
              </a:p>
              <a:p>
                <a:pPr algn="just" eaLnBrk="0" hangingPunct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𝑄</m:t>
                      </m:r>
                      <m:r>
                        <a:rPr lang="en-GB" i="1">
                          <a:latin typeface="Cambria Math"/>
                        </a:rPr>
                        <m:t>=2</m:t>
                      </m:r>
                      <m:r>
                        <a:rPr lang="en-GB" i="1">
                          <a:latin typeface="Cambria Math"/>
                        </a:rPr>
                        <m:t>𝜋</m:t>
                      </m:r>
                      <m:sSub>
                        <m:sSubPr>
                          <m:ctrlPr>
                            <a:rPr lang="en-N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de-DE" altLang="de-DE" dirty="0" smtClean="0"/>
              </a:p>
              <a:p>
                <a:pPr algn="just" eaLnBrk="0" hangingPunct="0">
                  <a:spcBef>
                    <a:spcPct val="50000"/>
                  </a:spcBef>
                </a:pPr>
                <a:endParaRPr lang="de-DE" altLang="de-DE" dirty="0"/>
              </a:p>
              <a:p>
                <a:pPr algn="just" eaLnBrk="0" hangingPunct="0">
                  <a:spcBef>
                    <a:spcPct val="50000"/>
                  </a:spcBef>
                </a:pPr>
                <a:endParaRPr lang="de-DE" altLang="de-DE" sz="28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447" y="1893155"/>
                <a:ext cx="4939446" cy="3388172"/>
              </a:xfrm>
              <a:prstGeom prst="rect">
                <a:avLst/>
              </a:prstGeom>
              <a:blipFill rotWithShape="1">
                <a:blip r:embed="rId2"/>
                <a:stretch>
                  <a:fillRect l="-986" t="-721" r="-12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729" y="1542480"/>
            <a:ext cx="3432287" cy="30813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1447" y="5127910"/>
            <a:ext cx="83585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 smtClean="0"/>
              <a:t>543.5 </a:t>
            </a:r>
            <a:r>
              <a:rPr lang="en-NZ" dirty="0"/>
              <a:t>nm    Green     </a:t>
            </a:r>
            <a:r>
              <a:rPr lang="en-NZ" dirty="0" smtClean="0"/>
              <a:t>      3s</a:t>
            </a:r>
            <a:r>
              <a:rPr lang="en-NZ" baseline="-25000" dirty="0" smtClean="0"/>
              <a:t>2</a:t>
            </a:r>
            <a:r>
              <a:rPr lang="en-NZ" dirty="0" smtClean="0"/>
              <a:t>-</a:t>
            </a:r>
            <a:r>
              <a:rPr lang="en-NZ" dirty="0"/>
              <a:t>&gt;2p</a:t>
            </a:r>
            <a:r>
              <a:rPr lang="en-NZ" baseline="-25000" dirty="0"/>
              <a:t>10 </a:t>
            </a:r>
            <a:r>
              <a:rPr lang="en-NZ" dirty="0"/>
              <a:t>  </a:t>
            </a:r>
            <a:r>
              <a:rPr lang="en-NZ" dirty="0" smtClean="0"/>
              <a:t>       0.52   </a:t>
            </a:r>
            <a:endParaRPr lang="en-NZ" dirty="0"/>
          </a:p>
          <a:p>
            <a:r>
              <a:rPr lang="en-NZ" dirty="0" smtClean="0"/>
              <a:t>632.8 </a:t>
            </a:r>
            <a:r>
              <a:rPr lang="en-NZ" dirty="0"/>
              <a:t>nm     Red           </a:t>
            </a:r>
            <a:r>
              <a:rPr lang="en-NZ" dirty="0" smtClean="0"/>
              <a:t>   </a:t>
            </a:r>
            <a:r>
              <a:rPr lang="en-NZ" dirty="0"/>
              <a:t>3s</a:t>
            </a:r>
            <a:r>
              <a:rPr lang="en-NZ" baseline="-25000" dirty="0"/>
              <a:t>2</a:t>
            </a:r>
            <a:r>
              <a:rPr lang="en-NZ" dirty="0"/>
              <a:t>-&gt;2p</a:t>
            </a:r>
            <a:r>
              <a:rPr lang="en-NZ" baseline="-25000" dirty="0"/>
              <a:t>4</a:t>
            </a:r>
            <a:r>
              <a:rPr lang="en-NZ" dirty="0"/>
              <a:t>   </a:t>
            </a:r>
            <a:r>
              <a:rPr lang="en-NZ" dirty="0" smtClean="0"/>
              <a:t>      10.0  </a:t>
            </a:r>
          </a:p>
          <a:p>
            <a:r>
              <a:rPr lang="en-NZ" dirty="0" smtClean="0"/>
              <a:t>3,391.3 nm    Mid-IR        3s</a:t>
            </a:r>
            <a:r>
              <a:rPr lang="en-NZ" baseline="-25000" dirty="0" smtClean="0"/>
              <a:t>2</a:t>
            </a:r>
            <a:r>
              <a:rPr lang="en-NZ" dirty="0" smtClean="0"/>
              <a:t>-&gt;3p</a:t>
            </a:r>
            <a:r>
              <a:rPr lang="en-NZ" baseline="-25000" dirty="0" smtClean="0"/>
              <a:t>4</a:t>
            </a:r>
            <a:r>
              <a:rPr lang="en-NZ" dirty="0" smtClean="0"/>
              <a:t>        440.0  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7179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00942" y="1415493"/>
            <a:ext cx="851920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i="1" u="sng" dirty="0" smtClean="0"/>
              <a:t>Portable Sensors: </a:t>
            </a:r>
            <a:r>
              <a:rPr lang="en-US" altLang="en-US" dirty="0" smtClean="0"/>
              <a:t>Solid state gyros can run on less than a watt, but need development. However there is a road map.</a:t>
            </a:r>
          </a:p>
          <a:p>
            <a:endParaRPr lang="en-US" altLang="en-US" dirty="0"/>
          </a:p>
          <a:p>
            <a:r>
              <a:rPr lang="en-US" altLang="en-US" i="1" u="sng" dirty="0" smtClean="0"/>
              <a:t>Big Rings:</a:t>
            </a:r>
            <a:r>
              <a:rPr lang="en-US" altLang="en-US" dirty="0" smtClean="0"/>
              <a:t> Ring laser gyroscopes have improved in overall usable sensitivity by around six orders of magnitude in 25 years.</a:t>
            </a:r>
          </a:p>
          <a:p>
            <a:endParaRPr lang="en-US" altLang="en-US" dirty="0"/>
          </a:p>
          <a:p>
            <a:r>
              <a:rPr lang="en-US" altLang="en-US" dirty="0" smtClean="0"/>
              <a:t>So what is left in the toolbox?</a:t>
            </a:r>
          </a:p>
          <a:p>
            <a:endParaRPr lang="en-US" altLang="en-US" dirty="0"/>
          </a:p>
          <a:p>
            <a:r>
              <a:rPr lang="en-US" altLang="en-US" dirty="0" smtClean="0"/>
              <a:t>I suggest we are close to the limits of what operation at 632.8 nm can do for us…</a:t>
            </a:r>
            <a:endParaRPr lang="en-US" altLang="en-US" b="1" i="1" dirty="0" smtClean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365125"/>
            <a:ext cx="641991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Verdana" pitchFamily="34" charset="0"/>
              </a:rPr>
              <a:t>Conclusions</a:t>
            </a:r>
            <a:endParaRPr lang="en-GB" sz="1800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6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00942" y="1415493"/>
            <a:ext cx="8519208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 smtClean="0"/>
              <a:t>Dr Robert Hurst</a:t>
            </a:r>
          </a:p>
          <a:p>
            <a:r>
              <a:rPr lang="en-US" altLang="en-US" dirty="0" smtClean="0"/>
              <a:t>Dr Nishanthan Rabeendran</a:t>
            </a:r>
          </a:p>
          <a:p>
            <a:r>
              <a:rPr lang="en-US" altLang="en-US" dirty="0" err="1" smtClean="0"/>
              <a:t>Ms</a:t>
            </a:r>
            <a:r>
              <a:rPr lang="en-US" altLang="en-US" dirty="0" smtClean="0"/>
              <a:t> Caroline Anyi</a:t>
            </a:r>
          </a:p>
          <a:p>
            <a:r>
              <a:rPr lang="en-US" altLang="en-US" dirty="0" err="1" smtClean="0"/>
              <a:t>Mr</a:t>
            </a:r>
            <a:r>
              <a:rPr lang="en-US" altLang="en-US" dirty="0" smtClean="0"/>
              <a:t> Robert Thirkettle</a:t>
            </a:r>
          </a:p>
          <a:p>
            <a:r>
              <a:rPr lang="en-US" altLang="en-US" dirty="0" smtClean="0"/>
              <a:t>Dr Andre Gebauer</a:t>
            </a:r>
          </a:p>
          <a:p>
            <a:r>
              <a:rPr lang="en-US" altLang="en-US" dirty="0" err="1" smtClean="0"/>
              <a:t>Mr</a:t>
            </a:r>
            <a:r>
              <a:rPr lang="en-US" altLang="en-US" dirty="0" smtClean="0"/>
              <a:t> Marinus </a:t>
            </a:r>
            <a:r>
              <a:rPr lang="en-US" altLang="en-US" dirty="0" err="1" smtClean="0"/>
              <a:t>Meyerbacher</a:t>
            </a:r>
            <a:endParaRPr lang="en-US" altLang="en-US" dirty="0" smtClean="0"/>
          </a:p>
          <a:p>
            <a:r>
              <a:rPr lang="en-US" altLang="en-US" b="1" i="1" u="sng" dirty="0" smtClean="0"/>
              <a:t/>
            </a:r>
            <a:br>
              <a:rPr lang="en-US" altLang="en-US" b="1" i="1" u="sng" dirty="0" smtClean="0"/>
            </a:br>
            <a:r>
              <a:rPr lang="en-US" altLang="en-US" b="1" i="1" u="sng" dirty="0" smtClean="0"/>
              <a:t> </a:t>
            </a:r>
            <a:endParaRPr lang="en-US" altLang="en-US" b="1" i="1" dirty="0" smtClean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365125"/>
            <a:ext cx="641991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Verdana" pitchFamily="34" charset="0"/>
              </a:rPr>
              <a:t>Thanks to the ‘many others’</a:t>
            </a:r>
            <a:endParaRPr lang="en-GB" sz="1800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04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365125"/>
            <a:ext cx="8162925" cy="519113"/>
          </a:xfrm>
        </p:spPr>
        <p:txBody>
          <a:bodyPr/>
          <a:lstStyle/>
          <a:p>
            <a:pPr eaLnBrk="1" hangingPunct="1"/>
            <a:r>
              <a:rPr lang="en-GB" sz="2800" dirty="0" smtClean="0"/>
              <a:t>Bi-Directional Ring Lasers</a:t>
            </a:r>
            <a:endParaRPr lang="en-GB" sz="1800" dirty="0" smtClean="0"/>
          </a:p>
        </p:txBody>
      </p:sp>
      <p:graphicFrame>
        <p:nvGraphicFramePr>
          <p:cNvPr id="1026" name="Object 91"/>
          <p:cNvGraphicFramePr>
            <a:graphicFrameLocks noGrp="1" noChangeAspect="1"/>
          </p:cNvGraphicFramePr>
          <p:nvPr>
            <p:ph sz="half" idx="1"/>
          </p:nvPr>
        </p:nvGraphicFramePr>
        <p:xfrm>
          <a:off x="2844800" y="38925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38925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90"/>
          <p:cNvSpPr txBox="1">
            <a:spLocks noChangeArrowheads="1"/>
          </p:cNvSpPr>
          <p:nvPr/>
        </p:nvSpPr>
        <p:spPr bwMode="auto">
          <a:xfrm>
            <a:off x="4758280" y="1154113"/>
            <a:ext cx="41052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Sensitivity to (for example) Earth</a:t>
            </a:r>
          </a:p>
          <a:p>
            <a:r>
              <a:rPr lang="en-US"/>
              <a:t>rotation, described by the </a:t>
            </a:r>
          </a:p>
          <a:p>
            <a:r>
              <a:rPr lang="en-US"/>
              <a:t>instantaneous angular velocity </a:t>
            </a:r>
          </a:p>
          <a:p>
            <a:r>
              <a:rPr lang="en-US"/>
              <a:t>vector </a:t>
            </a:r>
            <a:r>
              <a:rPr lang="en-US">
                <a:sym typeface="Symbol" pitchFamily="18" charset="2"/>
              </a:rPr>
              <a:t>, is given by the Sagnac </a:t>
            </a:r>
          </a:p>
          <a:p>
            <a:r>
              <a:rPr lang="en-US">
                <a:sym typeface="Symbol" pitchFamily="18" charset="2"/>
              </a:rPr>
              <a:t>frequency, which can be observed </a:t>
            </a:r>
          </a:p>
          <a:p>
            <a:r>
              <a:rPr lang="en-US">
                <a:sym typeface="Symbol" pitchFamily="18" charset="2"/>
              </a:rPr>
              <a:t>as the frequency difference </a:t>
            </a:r>
          </a:p>
          <a:p>
            <a:r>
              <a:rPr lang="en-US">
                <a:sym typeface="Symbol" pitchFamily="18" charset="2"/>
              </a:rPr>
              <a:t>between two counter rotating </a:t>
            </a:r>
          </a:p>
          <a:p>
            <a:r>
              <a:rPr lang="en-US">
                <a:sym typeface="Symbol" pitchFamily="18" charset="2"/>
              </a:rPr>
              <a:t>laser beams:</a:t>
            </a:r>
          </a:p>
          <a:p>
            <a:endParaRPr lang="en-US">
              <a:sym typeface="Symbol" pitchFamily="18" charset="2"/>
            </a:endParaRPr>
          </a:p>
        </p:txBody>
      </p:sp>
      <p:graphicFrame>
        <p:nvGraphicFramePr>
          <p:cNvPr id="1027" name="Object 96"/>
          <p:cNvGraphicFramePr>
            <a:graphicFrameLocks noGrp="1" noChangeAspect="1"/>
          </p:cNvGraphicFramePr>
          <p:nvPr>
            <p:ph sz="half" idx="2"/>
          </p:nvPr>
        </p:nvGraphicFramePr>
        <p:xfrm>
          <a:off x="6330950" y="2673350"/>
          <a:ext cx="1404938" cy="265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0950" y="2673350"/>
                        <a:ext cx="1404938" cy="2652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9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8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77383"/>
              </p:ext>
            </p:extLst>
          </p:nvPr>
        </p:nvGraphicFramePr>
        <p:xfrm>
          <a:off x="5802313" y="3759200"/>
          <a:ext cx="1646237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6" imgW="749160" imgH="355320" progId="Equation.3">
                  <p:embed/>
                </p:oleObj>
              </mc:Choice>
              <mc:Fallback>
                <p:oleObj name="Equation" r:id="rId6" imgW="749160" imgH="355320" progId="Equation.3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313" y="3759200"/>
                        <a:ext cx="1646237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100"/>
          <p:cNvSpPr txBox="1">
            <a:spLocks noChangeArrowheads="1"/>
          </p:cNvSpPr>
          <p:nvPr/>
        </p:nvSpPr>
        <p:spPr bwMode="auto">
          <a:xfrm>
            <a:off x="4884738" y="4746625"/>
            <a:ext cx="40909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with</a:t>
            </a:r>
          </a:p>
          <a:p>
            <a:r>
              <a:rPr lang="en-US" i="1">
                <a:latin typeface="Times New Roman" pitchFamily="18" charset="0"/>
              </a:rPr>
              <a:t>A</a:t>
            </a:r>
            <a:r>
              <a:rPr lang="en-US" i="1"/>
              <a:t> </a:t>
            </a:r>
            <a:r>
              <a:rPr lang="en-US"/>
              <a:t>area enclosed by the laser beam</a:t>
            </a:r>
          </a:p>
          <a:p>
            <a:r>
              <a:rPr lang="en-US" i="1">
                <a:latin typeface="Times New Roman" pitchFamily="18" charset="0"/>
              </a:rPr>
              <a:t>n</a:t>
            </a:r>
            <a:r>
              <a:rPr lang="en-US" i="1"/>
              <a:t> </a:t>
            </a:r>
            <a:r>
              <a:rPr lang="en-US"/>
              <a:t>normal vector of A</a:t>
            </a:r>
          </a:p>
          <a:p>
            <a:r>
              <a:rPr lang="en-US" i="1">
                <a:latin typeface="Times New Roman" pitchFamily="18" charset="0"/>
              </a:rPr>
              <a:t>P</a:t>
            </a:r>
            <a:r>
              <a:rPr lang="en-US" i="1"/>
              <a:t> </a:t>
            </a:r>
            <a:r>
              <a:rPr lang="en-US"/>
              <a:t>perimeter</a:t>
            </a:r>
          </a:p>
          <a:p>
            <a:r>
              <a:rPr lang="en-US" i="1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i="1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optical wavelength</a:t>
            </a:r>
          </a:p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1162050" y="5391150"/>
            <a:ext cx="857250" cy="1905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2962275" y="5391150"/>
            <a:ext cx="914400" cy="16192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3" name="Picture 7" descr="ring laser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1868" y="1512658"/>
            <a:ext cx="3711095" cy="419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11" descr="cii_bl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687" y="1011506"/>
            <a:ext cx="3539773" cy="23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Picture 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728" y="3413048"/>
            <a:ext cx="1724247" cy="258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74638" y="365125"/>
            <a:ext cx="8162925" cy="5191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2800" kern="0" smtClean="0"/>
              <a:t>Bi-Directional Ring Lasers</a:t>
            </a:r>
            <a:endParaRPr lang="en-GB" sz="1800" kern="0" dirty="0" smtClean="0"/>
          </a:p>
        </p:txBody>
      </p:sp>
      <p:pic>
        <p:nvPicPr>
          <p:cNvPr id="12" name="Picture 4" descr="confpi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07" y="3610333"/>
            <a:ext cx="3273425" cy="219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S8000415sm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420" y="3603983"/>
            <a:ext cx="2940050" cy="22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400345" y="2439006"/>
            <a:ext cx="1169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altLang="en-US" dirty="0">
                <a:solidFill>
                  <a:srgbClr val="FBFDA1"/>
                </a:solidFill>
              </a:rPr>
              <a:t>C-II</a:t>
            </a:r>
            <a:endParaRPr lang="en-GB" altLang="en-US" dirty="0">
              <a:solidFill>
                <a:srgbClr val="FBFDA1"/>
              </a:solidFill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75424" y="3933032"/>
            <a:ext cx="1169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altLang="en-US" dirty="0">
                <a:solidFill>
                  <a:srgbClr val="FBFDA1"/>
                </a:solidFill>
              </a:rPr>
              <a:t>UG-1</a:t>
            </a:r>
            <a:endParaRPr lang="en-GB" altLang="en-US" dirty="0">
              <a:solidFill>
                <a:srgbClr val="FBFDA1"/>
              </a:solidFill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167710" y="3941229"/>
            <a:ext cx="1169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altLang="en-US" dirty="0">
                <a:solidFill>
                  <a:srgbClr val="FBFDA1"/>
                </a:solidFill>
              </a:rPr>
              <a:t>UG-2</a:t>
            </a:r>
            <a:endParaRPr lang="en-GB" altLang="en-US" dirty="0">
              <a:solidFill>
                <a:srgbClr val="FBFDA1"/>
              </a:solidFill>
            </a:endParaRPr>
          </a:p>
        </p:txBody>
      </p:sp>
      <p:pic>
        <p:nvPicPr>
          <p:cNvPr id="18" name="Picture 3" descr="P000268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698" y="884238"/>
            <a:ext cx="3457573" cy="231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7267575" y="1841798"/>
            <a:ext cx="1169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altLang="en-US" dirty="0" smtClean="0">
                <a:solidFill>
                  <a:srgbClr val="FBFDA1"/>
                </a:solidFill>
              </a:rPr>
              <a:t>G</a:t>
            </a:r>
            <a:endParaRPr lang="en-GB" altLang="en-US" dirty="0">
              <a:solidFill>
                <a:srgbClr val="FBFDA1"/>
              </a:solidFill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164728" y="3718720"/>
            <a:ext cx="16305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 smtClean="0">
                <a:solidFill>
                  <a:srgbClr val="FBFDA1"/>
                </a:solidFill>
              </a:rPr>
              <a:t>GEO Sensor</a:t>
            </a:r>
            <a:endParaRPr lang="en-GB" altLang="en-US" dirty="0">
              <a:solidFill>
                <a:srgbClr val="FBFDA1"/>
              </a:solidFill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0" y="6207459"/>
            <a:ext cx="858837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de-DE" altLang="de-DE" dirty="0" smtClean="0"/>
              <a:t>Six orders of magnitude increase in sensitivity in 25 years</a:t>
            </a:r>
            <a:endParaRPr lang="de-DE" altLang="de-DE" dirty="0"/>
          </a:p>
          <a:p>
            <a:pPr algn="just" eaLnBrk="0" hangingPunct="0">
              <a:spcBef>
                <a:spcPct val="50000"/>
              </a:spcBef>
            </a:pPr>
            <a:endParaRPr lang="de-DE" altLang="de-DE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52400" y="365125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Verdana" pitchFamily="34" charset="0"/>
              </a:rPr>
              <a:t>Different Concept: All Solid State Sensors</a:t>
            </a:r>
            <a:endParaRPr lang="en-GB" sz="18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233362" y="1389063"/>
            <a:ext cx="391953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Replace the gain medium for a high gain, condensed phase alternative.</a:t>
            </a:r>
          </a:p>
          <a:p>
            <a:pPr marL="342900" indent="-342900" algn="just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We have used phosphate glass doped with (optically active) lanthanide ions.</a:t>
            </a:r>
            <a:endParaRPr lang="de-DE" altLang="de-DE" dirty="0"/>
          </a:p>
          <a:p>
            <a:pPr algn="just" eaLnBrk="0" hangingPunct="0">
              <a:spcBef>
                <a:spcPct val="50000"/>
              </a:spcBef>
            </a:pPr>
            <a:endParaRPr lang="de-DE" altLang="de-DE" sz="2800" dirty="0"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836" y="1389063"/>
            <a:ext cx="3924233" cy="2812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397" y="4272675"/>
            <a:ext cx="6232004" cy="2365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52400" y="365125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Verdana" pitchFamily="34" charset="0"/>
              </a:rPr>
              <a:t>Different Concept: The Hitch…</a:t>
            </a:r>
            <a:endParaRPr lang="en-GB" sz="18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233362" y="1389063"/>
            <a:ext cx="391953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In a static, solid state material the counter propagating travelling waves induce a gain grating.</a:t>
            </a:r>
          </a:p>
          <a:p>
            <a:pPr marL="342900" indent="-342900" algn="just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 marL="342900" indent="-342900" algn="just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From this both beams can strongly interact, leading to intensity oscillation or even uni-directional lasing</a:t>
            </a:r>
            <a:endParaRPr lang="de-DE" altLang="de-DE" dirty="0"/>
          </a:p>
          <a:p>
            <a:pPr algn="just" eaLnBrk="0" hangingPunct="0">
              <a:spcBef>
                <a:spcPct val="50000"/>
              </a:spcBef>
            </a:pPr>
            <a:endParaRPr lang="de-DE" altLang="de-DE" sz="2800" dirty="0"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02" y="4128274"/>
            <a:ext cx="4006527" cy="1826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07" y="1228976"/>
            <a:ext cx="2368551" cy="27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52400" y="361018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Verdana" pitchFamily="34" charset="0"/>
              </a:rPr>
              <a:t>Contrast with Helium-Neon</a:t>
            </a:r>
            <a:endParaRPr lang="en-GB" sz="1800" dirty="0">
              <a:solidFill>
                <a:schemeClr val="tx2"/>
              </a:solidFill>
              <a:latin typeface="Verdana" pitchFamily="34" charset="0"/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3099839" y="2072032"/>
            <a:ext cx="3877581" cy="3327301"/>
            <a:chOff x="880101" y="2544454"/>
            <a:chExt cx="3877581" cy="3327301"/>
          </a:xfrm>
        </p:grpSpPr>
        <p:cxnSp>
          <p:nvCxnSpPr>
            <p:cNvPr id="135" name="Straight Connector 134"/>
            <p:cNvCxnSpPr/>
            <p:nvPr/>
          </p:nvCxnSpPr>
          <p:spPr>
            <a:xfrm>
              <a:off x="1187624" y="5733256"/>
              <a:ext cx="266429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flipV="1">
              <a:off x="1187624" y="2636912"/>
              <a:ext cx="0" cy="309634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3923928" y="5594756"/>
              <a:ext cx="8337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Base State</a:t>
              </a:r>
              <a:endParaRPr lang="en-NZ" sz="1200" dirty="0"/>
            </a:p>
          </p:txBody>
        </p:sp>
        <p:cxnSp>
          <p:nvCxnSpPr>
            <p:cNvPr id="138" name="Straight Connector 137"/>
            <p:cNvCxnSpPr/>
            <p:nvPr/>
          </p:nvCxnSpPr>
          <p:spPr>
            <a:xfrm>
              <a:off x="1510669" y="3933056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502440" y="2996952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2602624" y="2875385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2602624" y="2924533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2602624" y="3021291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2602624" y="3063970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2602624" y="3816455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2602624" y="3865603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2602624" y="3962361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2602624" y="4005040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2602624" y="5055429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3320809" y="4189222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320809" y="4238370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320809" y="4283693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320809" y="4337802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320809" y="4380335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3320809" y="4429483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3320809" y="4480521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3320809" y="4534630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3320809" y="4601727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3327332" y="3227197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3327332" y="3276345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3327332" y="3321668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3327332" y="3375777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3327332" y="3418310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3327332" y="3467458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3327332" y="3518496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3327332" y="3572605"/>
              <a:ext cx="432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/>
            <p:nvPr/>
          </p:nvCxnSpPr>
          <p:spPr>
            <a:xfrm>
              <a:off x="2913090" y="2875385"/>
              <a:ext cx="782955" cy="1462417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/>
            <p:nvPr/>
          </p:nvCxnSpPr>
          <p:spPr>
            <a:xfrm>
              <a:off x="2913090" y="2875385"/>
              <a:ext cx="623743" cy="1554098"/>
            </a:xfrm>
            <a:prstGeom prst="straightConnector1">
              <a:avLst/>
            </a:prstGeom>
            <a:ln w="15875">
              <a:solidFill>
                <a:srgbClr val="FFC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/>
            <p:nvPr/>
          </p:nvCxnSpPr>
          <p:spPr>
            <a:xfrm>
              <a:off x="2906278" y="2864173"/>
              <a:ext cx="492587" cy="1616348"/>
            </a:xfrm>
            <a:prstGeom prst="straightConnector1">
              <a:avLst/>
            </a:prstGeom>
            <a:ln w="15875">
              <a:solidFill>
                <a:srgbClr val="FFFF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/>
            <p:nvPr/>
          </p:nvCxnSpPr>
          <p:spPr>
            <a:xfrm>
              <a:off x="2906278" y="2875385"/>
              <a:ext cx="442225" cy="1720597"/>
            </a:xfrm>
            <a:prstGeom prst="straightConnector1">
              <a:avLst/>
            </a:prstGeom>
            <a:ln w="15875">
              <a:solidFill>
                <a:srgbClr val="92D05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/>
            <p:cNvSpPr txBox="1"/>
            <p:nvPr/>
          </p:nvSpPr>
          <p:spPr>
            <a:xfrm rot="16200000">
              <a:off x="649643" y="3971426"/>
              <a:ext cx="7379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200" dirty="0" smtClean="0"/>
                <a:t>Energy</a:t>
              </a:r>
              <a:endParaRPr lang="en-NZ" sz="1200" dirty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1187624" y="3794556"/>
              <a:ext cx="3850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2</a:t>
              </a:r>
              <a:r>
                <a:rPr lang="en-NZ" sz="1200" baseline="30000" dirty="0" smtClean="0"/>
                <a:t>3</a:t>
              </a:r>
              <a:r>
                <a:rPr lang="en-NZ" sz="1200" dirty="0" smtClean="0"/>
                <a:t>S</a:t>
              </a:r>
              <a:endParaRPr lang="en-NZ" sz="1200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1187624" y="2858428"/>
              <a:ext cx="3850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2</a:t>
              </a:r>
              <a:r>
                <a:rPr lang="en-NZ" sz="1200" baseline="30000" dirty="0"/>
                <a:t>1</a:t>
              </a:r>
              <a:r>
                <a:rPr lang="en-NZ" sz="1200" dirty="0" smtClean="0"/>
                <a:t>S</a:t>
              </a:r>
              <a:endParaRPr lang="en-NZ" sz="1200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1502440" y="2550694"/>
              <a:ext cx="3577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He</a:t>
              </a:r>
              <a:endParaRPr lang="en-NZ" sz="1200" dirty="0"/>
            </a:p>
          </p:txBody>
        </p:sp>
        <p:cxnSp>
          <p:nvCxnSpPr>
            <p:cNvPr id="174" name="Straight Arrow Connector 173"/>
            <p:cNvCxnSpPr/>
            <p:nvPr/>
          </p:nvCxnSpPr>
          <p:spPr>
            <a:xfrm>
              <a:off x="2111223" y="2996927"/>
              <a:ext cx="279779" cy="0"/>
            </a:xfrm>
            <a:prstGeom prst="straightConnector1">
              <a:avLst/>
            </a:prstGeom>
            <a:ln w="15875"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/>
            <p:nvPr/>
          </p:nvCxnSpPr>
          <p:spPr>
            <a:xfrm>
              <a:off x="2111224" y="3933055"/>
              <a:ext cx="279779" cy="0"/>
            </a:xfrm>
            <a:prstGeom prst="straightConnector1">
              <a:avLst/>
            </a:prstGeom>
            <a:ln w="15875"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/>
            <p:cNvSpPr txBox="1"/>
            <p:nvPr/>
          </p:nvSpPr>
          <p:spPr>
            <a:xfrm>
              <a:off x="2938637" y="2544454"/>
              <a:ext cx="3577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Ne</a:t>
              </a:r>
              <a:endParaRPr lang="en-NZ" sz="1200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2340877" y="2858427"/>
              <a:ext cx="3241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3s</a:t>
              </a:r>
              <a:endParaRPr lang="en-NZ" sz="1200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340877" y="3794555"/>
              <a:ext cx="3241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2s</a:t>
              </a:r>
              <a:endParaRPr lang="en-NZ" sz="1200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2340877" y="4916928"/>
              <a:ext cx="3241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/>
                <a:t>1</a:t>
              </a:r>
              <a:r>
                <a:rPr lang="en-NZ" sz="1200" dirty="0" smtClean="0"/>
                <a:t>s</a:t>
              </a:r>
              <a:endParaRPr lang="en-NZ" sz="1200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3761864" y="3276345"/>
              <a:ext cx="343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3p</a:t>
              </a:r>
              <a:endParaRPr lang="en-NZ" sz="1200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3761864" y="4255834"/>
              <a:ext cx="343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2p</a:t>
              </a:r>
              <a:endParaRPr lang="en-NZ" sz="1200" dirty="0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1934488" y="3649194"/>
              <a:ext cx="6206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/>
                <a:t>Collision</a:t>
              </a:r>
              <a:endParaRPr lang="en-NZ" sz="1000" dirty="0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940770" y="2704582"/>
              <a:ext cx="6206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/>
                <a:t>Collision</a:t>
              </a:r>
              <a:endParaRPr lang="en-NZ" sz="1000" dirty="0"/>
            </a:p>
          </p:txBody>
        </p:sp>
        <p:cxnSp>
          <p:nvCxnSpPr>
            <p:cNvPr id="184" name="Straight Arrow Connector 183"/>
            <p:cNvCxnSpPr/>
            <p:nvPr/>
          </p:nvCxnSpPr>
          <p:spPr>
            <a:xfrm flipH="1">
              <a:off x="3034673" y="4667534"/>
              <a:ext cx="364192" cy="307075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dash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/>
            <p:cNvSpPr txBox="1"/>
            <p:nvPr/>
          </p:nvSpPr>
          <p:spPr>
            <a:xfrm>
              <a:off x="2496849" y="4574499"/>
              <a:ext cx="8980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/>
                <a:t>Non-radiative</a:t>
              </a:r>
            </a:p>
            <a:p>
              <a:r>
                <a:rPr lang="en-NZ" sz="1000" dirty="0" smtClean="0"/>
                <a:t>transition</a:t>
              </a:r>
              <a:endParaRPr lang="en-NZ" sz="1000" dirty="0"/>
            </a:p>
          </p:txBody>
        </p:sp>
        <p:cxnSp>
          <p:nvCxnSpPr>
            <p:cNvPr id="186" name="Straight Arrow Connector 185"/>
            <p:cNvCxnSpPr/>
            <p:nvPr/>
          </p:nvCxnSpPr>
          <p:spPr>
            <a:xfrm>
              <a:off x="2847101" y="5072811"/>
              <a:ext cx="0" cy="660444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/>
            <p:cNvSpPr txBox="1"/>
            <p:nvPr/>
          </p:nvSpPr>
          <p:spPr>
            <a:xfrm>
              <a:off x="1853319" y="5202978"/>
              <a:ext cx="9653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/>
                <a:t>Discharge tube</a:t>
              </a:r>
            </a:p>
            <a:p>
              <a:r>
                <a:rPr lang="en-NZ" sz="1000" dirty="0" smtClean="0"/>
                <a:t>collision</a:t>
              </a:r>
              <a:endParaRPr lang="en-NZ" sz="1000" dirty="0"/>
            </a:p>
          </p:txBody>
        </p:sp>
        <p:cxnSp>
          <p:nvCxnSpPr>
            <p:cNvPr id="188" name="Straight Arrow Connector 187"/>
            <p:cNvCxnSpPr>
              <a:endCxn id="171" idx="3"/>
            </p:cNvCxnSpPr>
            <p:nvPr/>
          </p:nvCxnSpPr>
          <p:spPr>
            <a:xfrm flipH="1" flipV="1">
              <a:off x="1572666" y="3933056"/>
              <a:ext cx="3006" cy="1800199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H="1" flipV="1">
              <a:off x="1726569" y="2996926"/>
              <a:ext cx="1503" cy="2736328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oli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189"/>
            <p:cNvSpPr txBox="1"/>
            <p:nvPr/>
          </p:nvSpPr>
          <p:spPr>
            <a:xfrm rot="16200000">
              <a:off x="713446" y="4569857"/>
              <a:ext cx="13641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000" dirty="0" smtClean="0"/>
                <a:t>Pumping by electron collision</a:t>
              </a:r>
              <a:endParaRPr lang="en-NZ" sz="1000" dirty="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3594350" y="3652434"/>
              <a:ext cx="6783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/>
                <a:t>632.8 nm</a:t>
              </a:r>
            </a:p>
            <a:p>
              <a:r>
                <a:rPr lang="en-NZ" sz="1000" dirty="0" smtClean="0"/>
                <a:t>621.0 nm</a:t>
              </a:r>
              <a:endParaRPr lang="en-NZ" sz="1000" dirty="0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2340014" y="4038315"/>
              <a:ext cx="6783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/>
                <a:t>594.1 nm</a:t>
              </a:r>
            </a:p>
            <a:p>
              <a:r>
                <a:rPr lang="en-NZ" sz="1000" dirty="0" smtClean="0"/>
                <a:t>543.3 nm</a:t>
              </a:r>
              <a:endParaRPr lang="en-NZ" sz="1000" dirty="0"/>
            </a:p>
          </p:txBody>
        </p:sp>
        <p:cxnSp>
          <p:nvCxnSpPr>
            <p:cNvPr id="193" name="Straight Connector 192"/>
            <p:cNvCxnSpPr/>
            <p:nvPr/>
          </p:nvCxnSpPr>
          <p:spPr>
            <a:xfrm>
              <a:off x="3426619" y="3772304"/>
              <a:ext cx="186487" cy="1"/>
            </a:xfrm>
            <a:prstGeom prst="line">
              <a:avLst/>
            </a:prstGeom>
            <a:ln>
              <a:solidFill>
                <a:srgbClr val="FF0000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V="1">
              <a:off x="3392816" y="3924704"/>
              <a:ext cx="252878" cy="1"/>
            </a:xfrm>
            <a:prstGeom prst="line">
              <a:avLst/>
            </a:prstGeom>
            <a:ln>
              <a:solidFill>
                <a:srgbClr val="FFC000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2945850" y="4158067"/>
              <a:ext cx="333160" cy="0"/>
            </a:xfrm>
            <a:prstGeom prst="line">
              <a:avLst/>
            </a:prstGeom>
            <a:ln>
              <a:solidFill>
                <a:srgbClr val="FFFF00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2945850" y="4337802"/>
              <a:ext cx="307979" cy="5167"/>
            </a:xfrm>
            <a:prstGeom prst="line">
              <a:avLst/>
            </a:prstGeom>
            <a:ln>
              <a:solidFill>
                <a:srgbClr val="92D050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7" name="Straight Arrow Connector 196"/>
          <p:cNvCxnSpPr/>
          <p:nvPr/>
        </p:nvCxnSpPr>
        <p:spPr>
          <a:xfrm>
            <a:off x="4275942" y="2524530"/>
            <a:ext cx="279779" cy="0"/>
          </a:xfrm>
          <a:prstGeom prst="straightConnector1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>
            <a:off x="4233350" y="3441720"/>
            <a:ext cx="279779" cy="0"/>
          </a:xfrm>
          <a:prstGeom prst="straightConnector1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52400" y="361018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Verdana" pitchFamily="34" charset="0"/>
              </a:rPr>
              <a:t>Free Space Ring.</a:t>
            </a:r>
            <a:endParaRPr lang="en-GB" sz="1800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77" y="1389063"/>
            <a:ext cx="2738298" cy="2205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171" y="622628"/>
            <a:ext cx="3415596" cy="2828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6" y="3999294"/>
            <a:ext cx="3341276" cy="2364742"/>
          </a:xfrm>
          <a:prstGeom prst="rect">
            <a:avLst/>
          </a:prstGeom>
        </p:spPr>
      </p:pic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4648200" y="3999294"/>
            <a:ext cx="391953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Phosphate glass: Er/Yb</a:t>
            </a:r>
          </a:p>
          <a:p>
            <a:pPr marL="342900" indent="-342900" algn="just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Laser wavelength 1.53 micron</a:t>
            </a:r>
          </a:p>
          <a:p>
            <a:pPr marL="342900" indent="-342900" algn="just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Lasing threshold 50 mW.</a:t>
            </a:r>
            <a:endParaRPr lang="de-DE" altLang="de-DE" dirty="0"/>
          </a:p>
          <a:p>
            <a:pPr algn="just" eaLnBrk="0" hangingPunct="0">
              <a:spcBef>
                <a:spcPct val="50000"/>
              </a:spcBef>
            </a:pPr>
            <a:endParaRPr lang="de-DE" altLang="de-DE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9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3043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NZ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NZ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355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NZ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NZ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NZ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3543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NZ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52400" y="361018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Verdana" pitchFamily="34" charset="0"/>
              </a:rPr>
              <a:t>Earlier Work used </a:t>
            </a:r>
            <a:r>
              <a:rPr lang="en-GB" sz="2800" dirty="0" err="1" smtClean="0">
                <a:solidFill>
                  <a:schemeClr val="tx2"/>
                </a:solidFill>
                <a:latin typeface="Verdana" pitchFamily="34" charset="0"/>
              </a:rPr>
              <a:t>YAG:Nd</a:t>
            </a:r>
            <a:endParaRPr lang="en-GB" sz="1800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3" y="1981926"/>
            <a:ext cx="4645147" cy="22083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6590"/>
            <a:ext cx="4019722" cy="2627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4" y="4919367"/>
            <a:ext cx="6447692" cy="103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365125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Verdana" pitchFamily="34" charset="0"/>
              </a:rPr>
              <a:t>Comparison: YAG vs Phosphate Glass</a:t>
            </a:r>
            <a:endParaRPr lang="en-GB" sz="1800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" y="1209675"/>
            <a:ext cx="656272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rta1_darkline">
  <a:themeElements>
    <a:clrScheme name="">
      <a:dk1>
        <a:srgbClr val="000000"/>
      </a:dk1>
      <a:lt1>
        <a:srgbClr val="FFFFFF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FFFFF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tarta1_darklin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arta1_darkline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rta1_darkline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ta1_darkline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rta1_darkline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D:\Documents and Settings\ph4at\Application Data\Microsoft\Templates\tarta1_darkline.pot</Template>
  <TotalTime>14756</TotalTime>
  <Words>525</Words>
  <Application>Microsoft Office PowerPoint</Application>
  <PresentationFormat>On-screen Show (4:3)</PresentationFormat>
  <Paragraphs>117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tarta1_darkline</vt:lpstr>
      <vt:lpstr>Equation</vt:lpstr>
      <vt:lpstr>Rotation Sensing with Lasers  </vt:lpstr>
      <vt:lpstr>Bi-Directional Ring Lasers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Sheffield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resolved  spectroscopy of QDs</dc:title>
  <dc:creator>Alexander Tartakovskii</dc:creator>
  <cp:lastModifiedBy>Jon-Paul Wells</cp:lastModifiedBy>
  <cp:revision>226</cp:revision>
  <cp:lastPrinted>2003-04-08T12:56:40Z</cp:lastPrinted>
  <dcterms:created xsi:type="dcterms:W3CDTF">2001-06-16T18:38:39Z</dcterms:created>
  <dcterms:modified xsi:type="dcterms:W3CDTF">2016-06-21T05:17:04Z</dcterms:modified>
</cp:coreProperties>
</file>