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73" r:id="rId12"/>
    <p:sldId id="265" r:id="rId13"/>
    <p:sldId id="274" r:id="rId14"/>
    <p:sldId id="275" r:id="rId15"/>
    <p:sldId id="276" r:id="rId16"/>
    <p:sldId id="266" r:id="rId17"/>
    <p:sldId id="267" r:id="rId18"/>
    <p:sldId id="279" r:id="rId19"/>
    <p:sldId id="280" r:id="rId20"/>
    <p:sldId id="277" r:id="rId21"/>
    <p:sldId id="278" r:id="rId22"/>
    <p:sldId id="268" r:id="rId23"/>
    <p:sldId id="269" r:id="rId24"/>
    <p:sldId id="270" r:id="rId25"/>
    <p:sldId id="27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.png"/><Relationship Id="rId7" Type="http://schemas.openxmlformats.org/officeDocument/2006/relationships/image" Target="../media/image80.png"/><Relationship Id="rId1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150.png"/><Relationship Id="rId5" Type="http://schemas.openxmlformats.org/officeDocument/2006/relationships/image" Target="../media/image40.png"/><Relationship Id="rId10" Type="http://schemas.openxmlformats.org/officeDocument/2006/relationships/image" Target="../media/image140.png"/><Relationship Id="rId4" Type="http://schemas.openxmlformats.org/officeDocument/2006/relationships/image" Target="../media/image20.png"/><Relationship Id="rId9" Type="http://schemas.openxmlformats.org/officeDocument/2006/relationships/image" Target="../media/image1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81.png"/><Relationship Id="rId5" Type="http://schemas.openxmlformats.org/officeDocument/2006/relationships/image" Target="../media/image51.png"/><Relationship Id="rId10" Type="http://schemas.openxmlformats.org/officeDocument/2006/relationships/image" Target="../media/image7.png"/><Relationship Id="rId4" Type="http://schemas.openxmlformats.org/officeDocument/2006/relationships/image" Target="../media/image20.png"/><Relationship Id="rId9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43000"/>
            <a:ext cx="8686800" cy="147002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Microseismic</a:t>
            </a:r>
            <a:r>
              <a:rPr lang="en-US" dirty="0"/>
              <a:t> event localization using both </a:t>
            </a:r>
            <a:r>
              <a:rPr lang="en-US" dirty="0" err="1"/>
              <a:t>wavefields</a:t>
            </a:r>
            <a:r>
              <a:rPr lang="en-US" dirty="0"/>
              <a:t> and their spatial gradients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Zhenhua</a:t>
            </a:r>
            <a:r>
              <a:rPr lang="en-US" sz="2400" dirty="0" smtClean="0"/>
              <a:t> Li* and </a:t>
            </a:r>
            <a:r>
              <a:rPr lang="en-US" sz="2400" dirty="0" err="1" smtClean="0"/>
              <a:t>Mirko</a:t>
            </a:r>
            <a:r>
              <a:rPr lang="en-US" sz="2400" dirty="0" smtClean="0"/>
              <a:t> van der Baan</a:t>
            </a:r>
          </a:p>
          <a:p>
            <a:r>
              <a:rPr lang="en-US" sz="2400" dirty="0" smtClean="0"/>
              <a:t>University of Alberta</a:t>
            </a:r>
            <a:endParaRPr lang="en-US" sz="2400" dirty="0"/>
          </a:p>
        </p:txBody>
      </p:sp>
      <p:pic>
        <p:nvPicPr>
          <p:cNvPr id="4" name="Picture 2" descr="Microseismic Industry Consort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111262"/>
            <a:ext cx="134302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zh\Desktop\UA-COLOU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45901"/>
            <a:ext cx="3886200" cy="161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97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826" y="304800"/>
            <a:ext cx="8681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2</a:t>
            </a:r>
            <a:r>
              <a:rPr lang="en-US" altLang="zh-CN" sz="3600" dirty="0" smtClean="0"/>
              <a:t>D acoustic</a:t>
            </a:r>
            <a:r>
              <a:rPr lang="en-US" sz="3600" dirty="0" smtClean="0"/>
              <a:t> reverse time extrapolation</a:t>
            </a:r>
            <a:endParaRPr lang="en-CA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32" y="1816151"/>
            <a:ext cx="7180245" cy="328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6861" y="1214724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Back-propagated pressure </a:t>
            </a:r>
            <a:r>
              <a:rPr lang="en-US" sz="2400" dirty="0" err="1" smtClean="0"/>
              <a:t>wavefield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240254" y="1399391"/>
            <a:ext cx="2591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Acoustic Sink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759187" y="3074217"/>
            <a:ext cx="2484783" cy="103367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28631" y="4247035"/>
            <a:ext cx="1726096" cy="71561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975613" y="4107887"/>
            <a:ext cx="268357" cy="118275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04013" y="5295469"/>
            <a:ext cx="3120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Measured particle displacement/velocity</a:t>
            </a:r>
            <a:endParaRPr lang="en-US" sz="2400" dirty="0"/>
          </a:p>
        </p:txBody>
      </p:sp>
      <p:cxnSp>
        <p:nvCxnSpPr>
          <p:cNvPr id="12" name="Straight Arrow Connector 11"/>
          <p:cNvCxnSpPr>
            <a:stCxn id="9" idx="2"/>
          </p:cNvCxnSpPr>
          <p:nvPr/>
        </p:nvCxnSpPr>
        <p:spPr>
          <a:xfrm>
            <a:off x="2991679" y="4962653"/>
            <a:ext cx="207064" cy="40750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28630" y="5295469"/>
            <a:ext cx="3120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Measured pressure field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1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96139" y="292387"/>
            <a:ext cx="9492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2D elastic reverse time extrapolation</a:t>
            </a:r>
            <a:endParaRPr lang="en-CA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78619" y="4405744"/>
            <a:ext cx="40123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3C particle velocity/displacement back-propagation image</a:t>
            </a:r>
            <a:endParaRPr lang="en-CA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276312" y="4419601"/>
            <a:ext cx="34000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3C rotational </a:t>
            </a:r>
            <a:r>
              <a:rPr lang="en-US" sz="2800" dirty="0" err="1" smtClean="0"/>
              <a:t>wavefield</a:t>
            </a:r>
            <a:r>
              <a:rPr lang="en-US" sz="2800" dirty="0" smtClean="0"/>
              <a:t> back-propagation image</a:t>
            </a:r>
            <a:endParaRPr lang="en-CA" sz="2800" dirty="0"/>
          </a:p>
        </p:txBody>
      </p:sp>
      <p:sp>
        <p:nvSpPr>
          <p:cNvPr id="7" name="Plus 6"/>
          <p:cNvSpPr/>
          <p:nvPr/>
        </p:nvSpPr>
        <p:spPr>
          <a:xfrm>
            <a:off x="4463448" y="4898406"/>
            <a:ext cx="374943" cy="351541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800"/>
          </a:p>
        </p:txBody>
      </p:sp>
      <p:grpSp>
        <p:nvGrpSpPr>
          <p:cNvPr id="8" name="Group 7"/>
          <p:cNvGrpSpPr/>
          <p:nvPr/>
        </p:nvGrpSpPr>
        <p:grpSpPr>
          <a:xfrm>
            <a:off x="114691" y="1538417"/>
            <a:ext cx="8636643" cy="2586974"/>
            <a:chOff x="773538" y="1649099"/>
            <a:chExt cx="7898542" cy="2586974"/>
          </a:xfrm>
        </p:grpSpPr>
        <p:grpSp>
          <p:nvGrpSpPr>
            <p:cNvPr id="9" name="Group 8"/>
            <p:cNvGrpSpPr/>
            <p:nvPr/>
          </p:nvGrpSpPr>
          <p:grpSpPr>
            <a:xfrm>
              <a:off x="773538" y="1649099"/>
              <a:ext cx="7898542" cy="2586974"/>
              <a:chOff x="773538" y="1649099"/>
              <a:chExt cx="7898542" cy="2586974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4785879" y="1649100"/>
                <a:ext cx="3886201" cy="2586973"/>
                <a:chOff x="1828799" y="1517647"/>
                <a:chExt cx="3886201" cy="2586973"/>
              </a:xfrm>
            </p:grpSpPr>
            <p:sp>
              <p:nvSpPr>
                <p:cNvPr id="29" name="Oval 28"/>
                <p:cNvSpPr/>
                <p:nvPr/>
              </p:nvSpPr>
              <p:spPr>
                <a:xfrm rot="19631596">
                  <a:off x="2201463" y="1517647"/>
                  <a:ext cx="3497401" cy="2405196"/>
                </a:xfrm>
                <a:prstGeom prst="ellipse">
                  <a:avLst/>
                </a:prstGeom>
                <a:noFill/>
                <a:ln w="38100"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TextBox 29"/>
                    <p:cNvSpPr txBox="1"/>
                    <p:nvPr/>
                  </p:nvSpPr>
                  <p:spPr>
                    <a:xfrm>
                      <a:off x="3721563" y="1619933"/>
                      <a:ext cx="457200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𝔻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7" name="TextBox 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21563" y="1619933"/>
                      <a:ext cx="457200" cy="369332"/>
                    </a:xfrm>
                    <a:prstGeom prst="rect">
                      <a:avLst/>
                    </a:prstGeom>
                    <a:blipFill rotWithShape="0"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C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/>
                    <p:cNvSpPr txBox="1"/>
                    <p:nvPr/>
                  </p:nvSpPr>
                  <p:spPr>
                    <a:xfrm>
                      <a:off x="4724400" y="3581400"/>
                      <a:ext cx="990600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CA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𝔻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" name="TextBox 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724400" y="3581400"/>
                      <a:ext cx="990600" cy="369332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C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2" name="Isosceles Triangle 31"/>
                <p:cNvSpPr/>
                <p:nvPr/>
              </p:nvSpPr>
              <p:spPr>
                <a:xfrm flipV="1">
                  <a:off x="2286000" y="2819400"/>
                  <a:ext cx="152400" cy="152400"/>
                </a:xfrm>
                <a:prstGeom prst="triangl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2800"/>
                </a:p>
              </p:txBody>
            </p:sp>
            <p:sp>
              <p:nvSpPr>
                <p:cNvPr id="33" name="Explosion 1 32"/>
                <p:cNvSpPr/>
                <p:nvPr/>
              </p:nvSpPr>
              <p:spPr>
                <a:xfrm>
                  <a:off x="3569163" y="2408985"/>
                  <a:ext cx="152400" cy="144335"/>
                </a:xfrm>
                <a:prstGeom prst="irregularSeal1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280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Box 33"/>
                    <p:cNvSpPr txBox="1"/>
                    <p:nvPr/>
                  </p:nvSpPr>
                  <p:spPr>
                    <a:xfrm>
                      <a:off x="3531063" y="2255449"/>
                      <a:ext cx="838200" cy="52437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p>
                            </m:sSup>
                          </m:oMath>
                        </m:oMathPara>
                      </a14:m>
                      <a:endParaRPr lang="en-CA" sz="2800" dirty="0"/>
                    </a:p>
                  </p:txBody>
                </p:sp>
              </mc:Choice>
              <mc:Fallback xmlns="">
                <p:sp>
                  <p:nvSpPr>
                    <p:cNvPr id="12" name="TextBox 1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531063" y="2255449"/>
                      <a:ext cx="838200" cy="370038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C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Rectangle 34"/>
                    <p:cNvSpPr/>
                    <p:nvPr/>
                  </p:nvSpPr>
                  <p:spPr>
                    <a:xfrm>
                      <a:off x="4178763" y="3075806"/>
                      <a:ext cx="672941" cy="52322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28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p>
                            </m:sSup>
                          </m:oMath>
                        </m:oMathPara>
                      </a14:m>
                      <a:endParaRPr lang="en-CA" sz="2800" dirty="0"/>
                    </a:p>
                  </p:txBody>
                </p:sp>
              </mc:Choice>
              <mc:Fallback xmlns="">
                <p:sp>
                  <p:nvSpPr>
                    <p:cNvPr id="14" name="Rectangle 1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78763" y="3075806"/>
                      <a:ext cx="487826" cy="370038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" name="TextBox 35"/>
                    <p:cNvSpPr txBox="1"/>
                    <p:nvPr/>
                  </p:nvSpPr>
                  <p:spPr>
                    <a:xfrm>
                      <a:off x="1828799" y="2706474"/>
                      <a:ext cx="685801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oMath>
                        </m:oMathPara>
                      </a14:m>
                      <a:endParaRPr lang="en-CA" sz="2800" dirty="0"/>
                    </a:p>
                  </p:txBody>
                </p:sp>
              </mc:Choice>
              <mc:Fallback xmlns="">
                <p:sp>
                  <p:nvSpPr>
                    <p:cNvPr id="15" name="TextBox 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28799" y="2706474"/>
                      <a:ext cx="685801" cy="369332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7" name="Straight Arrow Connector 36"/>
                <p:cNvCxnSpPr>
                  <a:endCxn id="36" idx="3"/>
                </p:cNvCxnSpPr>
                <p:nvPr/>
              </p:nvCxnSpPr>
              <p:spPr>
                <a:xfrm flipH="1">
                  <a:off x="2514600" y="2500355"/>
                  <a:ext cx="953892" cy="46772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/>
                <p:cNvCxnSpPr/>
                <p:nvPr/>
              </p:nvCxnSpPr>
              <p:spPr>
                <a:xfrm>
                  <a:off x="2438400" y="2971800"/>
                  <a:ext cx="1511763" cy="289910"/>
                </a:xfrm>
                <a:prstGeom prst="straightConnector1">
                  <a:avLst/>
                </a:prstGeom>
                <a:ln>
                  <a:prstDash val="dash"/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Isosceles Triangle 14"/>
              <p:cNvSpPr/>
              <p:nvPr/>
            </p:nvSpPr>
            <p:spPr>
              <a:xfrm flipV="1">
                <a:off x="6932643" y="3316963"/>
                <a:ext cx="152400" cy="152400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800"/>
              </a:p>
            </p:txBody>
          </p:sp>
          <p:sp>
            <p:nvSpPr>
              <p:cNvPr id="16" name="Oval 15"/>
              <p:cNvSpPr/>
              <p:nvPr/>
            </p:nvSpPr>
            <p:spPr>
              <a:xfrm rot="19631596">
                <a:off x="1159135" y="1649099"/>
                <a:ext cx="3497401" cy="2405196"/>
              </a:xfrm>
              <a:prstGeom prst="ellipse">
                <a:avLst/>
              </a:prstGeom>
              <a:noFill/>
              <a:ln w="38100"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2679236" y="1750679"/>
                    <a:ext cx="4572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𝔻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73" name="TextBox 7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79236" y="1750679"/>
                    <a:ext cx="457200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3682073" y="3712146"/>
                    <a:ext cx="9906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𝔻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74" name="TextBox 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82073" y="3712146"/>
                    <a:ext cx="990600" cy="369332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Isosceles Triangle 18"/>
              <p:cNvSpPr/>
              <p:nvPr/>
            </p:nvSpPr>
            <p:spPr>
              <a:xfrm flipV="1">
                <a:off x="1243673" y="2950146"/>
                <a:ext cx="152400" cy="152400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800"/>
              </a:p>
            </p:txBody>
          </p:sp>
          <p:sp>
            <p:nvSpPr>
              <p:cNvPr id="20" name="Explosion 1 19"/>
              <p:cNvSpPr/>
              <p:nvPr/>
            </p:nvSpPr>
            <p:spPr>
              <a:xfrm>
                <a:off x="2526836" y="2539731"/>
                <a:ext cx="152400" cy="144335"/>
              </a:xfrm>
              <a:prstGeom prst="irregularSeal1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8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2488736" y="2386195"/>
                    <a:ext cx="838200" cy="5243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p>
                        </m:oMath>
                      </m:oMathPara>
                    </a14:m>
                    <a:endParaRPr lang="en-CA" sz="2800" dirty="0"/>
                  </a:p>
                </p:txBody>
              </p:sp>
            </mc:Choice>
            <mc:Fallback xmlns="">
              <p:sp>
                <p:nvSpPr>
                  <p:cNvPr id="77" name="TextBox 7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8736" y="2386195"/>
                    <a:ext cx="838200" cy="370038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 21"/>
                  <p:cNvSpPr/>
                  <p:nvPr/>
                </p:nvSpPr>
                <p:spPr>
                  <a:xfrm>
                    <a:off x="3136436" y="3206552"/>
                    <a:ext cx="672941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</m:oMath>
                      </m:oMathPara>
                    </a14:m>
                    <a:endParaRPr lang="en-CA" sz="2800" dirty="0"/>
                  </a:p>
                </p:txBody>
              </p:sp>
            </mc:Choice>
            <mc:Fallback xmlns="">
              <p:sp>
                <p:nvSpPr>
                  <p:cNvPr id="78" name="Rectangle 7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36436" y="3206552"/>
                    <a:ext cx="487826" cy="370038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773538" y="2810445"/>
                    <a:ext cx="68580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oMath>
                      </m:oMathPara>
                    </a14:m>
                    <a:endParaRPr lang="en-CA" sz="2800" dirty="0"/>
                  </a:p>
                </p:txBody>
              </p:sp>
            </mc:Choice>
            <mc:Fallback xmlns="">
              <p:sp>
                <p:nvSpPr>
                  <p:cNvPr id="79" name="TextBox 7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3538" y="2810445"/>
                    <a:ext cx="685801" cy="369332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4" name="Straight Arrow Connector 23"/>
              <p:cNvCxnSpPr/>
              <p:nvPr/>
            </p:nvCxnSpPr>
            <p:spPr>
              <a:xfrm flipH="1">
                <a:off x="1479886" y="2631101"/>
                <a:ext cx="953892" cy="39078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1396073" y="3102546"/>
                <a:ext cx="1511763" cy="289910"/>
              </a:xfrm>
              <a:prstGeom prst="straightConnector1">
                <a:avLst/>
              </a:prstGeom>
              <a:ln>
                <a:prstDash val="dash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Isosceles Triangle 25"/>
              <p:cNvSpPr/>
              <p:nvPr/>
            </p:nvSpPr>
            <p:spPr>
              <a:xfrm flipV="1">
                <a:off x="2933236" y="3316256"/>
                <a:ext cx="152400" cy="152400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800"/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 flipH="1" flipV="1">
                <a:off x="1061646" y="2631101"/>
                <a:ext cx="205472" cy="2867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>
                <a:off x="1374770" y="3071686"/>
                <a:ext cx="246720" cy="32077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Arrow Connector 9"/>
            <p:cNvCxnSpPr/>
            <p:nvPr/>
          </p:nvCxnSpPr>
          <p:spPr>
            <a:xfrm flipH="1" flipV="1">
              <a:off x="4913435" y="2442114"/>
              <a:ext cx="328533" cy="475727"/>
            </a:xfrm>
            <a:prstGeom prst="straightConnector1">
              <a:avLst/>
            </a:prstGeom>
            <a:ln>
              <a:prstDash val="sys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5373720" y="3105067"/>
              <a:ext cx="382242" cy="546191"/>
            </a:xfrm>
            <a:prstGeom prst="straightConnector1">
              <a:avLst/>
            </a:prstGeom>
            <a:ln>
              <a:prstDash val="sys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11"/>
            <p:cNvCxnSpPr/>
            <p:nvPr/>
          </p:nvCxnSpPr>
          <p:spPr>
            <a:xfrm rot="5400000" flipH="1" flipV="1">
              <a:off x="5471603" y="3488727"/>
              <a:ext cx="274585" cy="255112"/>
            </a:xfrm>
            <a:prstGeom prst="curvedConnector3">
              <a:avLst>
                <a:gd name="adj1" fmla="val 192719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urved Connector 12"/>
            <p:cNvCxnSpPr/>
            <p:nvPr/>
          </p:nvCxnSpPr>
          <p:spPr>
            <a:xfrm rot="5400000" flipH="1" flipV="1">
              <a:off x="4985592" y="2440430"/>
              <a:ext cx="274585" cy="255112"/>
            </a:xfrm>
            <a:prstGeom prst="curvedConnector3">
              <a:avLst>
                <a:gd name="adj1" fmla="val -61004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636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381000"/>
            <a:ext cx="8681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2</a:t>
            </a:r>
            <a:r>
              <a:rPr lang="en-US" altLang="zh-CN" sz="3600" dirty="0" smtClean="0"/>
              <a:t>D elastic</a:t>
            </a:r>
            <a:r>
              <a:rPr lang="en-US" sz="3600" dirty="0" smtClean="0"/>
              <a:t> reverse time extrapolation</a:t>
            </a:r>
            <a:endParaRPr lang="en-CA" sz="36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" t="15751" r="2656" b="10022"/>
          <a:stretch/>
        </p:blipFill>
        <p:spPr bwMode="auto">
          <a:xfrm>
            <a:off x="304800" y="2084631"/>
            <a:ext cx="8458200" cy="174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50650" y="3892220"/>
            <a:ext cx="2504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Rotational motion with translational Green’s function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16627" y="3892220"/>
            <a:ext cx="2504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translational motion with rotational Green’s function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14383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Reconstructed </a:t>
            </a:r>
            <a:r>
              <a:rPr lang="en-US" dirty="0" err="1" smtClean="0"/>
              <a:t>backpropagation</a:t>
            </a:r>
            <a:r>
              <a:rPr lang="en-US" dirty="0" smtClean="0"/>
              <a:t> translational </a:t>
            </a:r>
            <a:r>
              <a:rPr lang="en-US" dirty="0" err="1" smtClean="0"/>
              <a:t>wavefield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25567" y="1715299"/>
            <a:ext cx="2355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Sink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5561" y="5495955"/>
            <a:ext cx="8775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first time we involve rotational signal in reverse-time extrapolation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2492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0749" y="254563"/>
            <a:ext cx="6512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Focusing criterion (</a:t>
            </a:r>
            <a:r>
              <a:rPr lang="en-US" sz="3600" dirty="0" smtClean="0"/>
              <a:t>2D)</a:t>
            </a:r>
            <a:endParaRPr lang="en-CA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102468" y="1112970"/>
            <a:ext cx="2549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Hough transform </a:t>
            </a:r>
            <a:r>
              <a:rPr lang="zh-CN" altLang="en-US" sz="2800" dirty="0" smtClean="0"/>
              <a:t>（</a:t>
            </a:r>
            <a:r>
              <a:rPr lang="en-US" altLang="zh-CN" sz="2800" dirty="0" smtClean="0"/>
              <a:t>HT</a:t>
            </a:r>
            <a:r>
              <a:rPr lang="zh-CN" altLang="en-US" sz="2800" dirty="0" smtClean="0"/>
              <a:t>）</a:t>
            </a:r>
            <a:r>
              <a:rPr lang="en-US" sz="2800" dirty="0" smtClean="0"/>
              <a:t> </a:t>
            </a:r>
            <a:endParaRPr lang="en-CA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685800" y="2513566"/>
            <a:ext cx="7543799" cy="2680218"/>
            <a:chOff x="870333" y="881349"/>
            <a:chExt cx="9810192" cy="3227943"/>
          </a:xfrm>
        </p:grpSpPr>
        <p:sp>
          <p:nvSpPr>
            <p:cNvPr id="8" name="Rectangle 7"/>
            <p:cNvSpPr/>
            <p:nvPr/>
          </p:nvSpPr>
          <p:spPr>
            <a:xfrm>
              <a:off x="870333" y="881349"/>
              <a:ext cx="4253348" cy="3227943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Oval 8"/>
            <p:cNvSpPr/>
            <p:nvPr/>
          </p:nvSpPr>
          <p:spPr>
            <a:xfrm>
              <a:off x="1145754" y="1366092"/>
              <a:ext cx="1663547" cy="1674564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Oval 9"/>
            <p:cNvSpPr/>
            <p:nvPr/>
          </p:nvSpPr>
          <p:spPr>
            <a:xfrm>
              <a:off x="2533880" y="1145754"/>
              <a:ext cx="1520327" cy="154236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Oval 10"/>
            <p:cNvSpPr/>
            <p:nvPr/>
          </p:nvSpPr>
          <p:spPr>
            <a:xfrm>
              <a:off x="2159306" y="2148289"/>
              <a:ext cx="1454227" cy="1575412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5230674" y="2038121"/>
              <a:ext cx="892366" cy="90338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277779" y="881349"/>
              <a:ext cx="4402746" cy="3227943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Oval 13"/>
            <p:cNvSpPr/>
            <p:nvPr/>
          </p:nvSpPr>
          <p:spPr>
            <a:xfrm flipV="1">
              <a:off x="7335582" y="2170323"/>
              <a:ext cx="45719" cy="45719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Oval 14"/>
            <p:cNvSpPr/>
            <p:nvPr/>
          </p:nvSpPr>
          <p:spPr>
            <a:xfrm flipV="1">
              <a:off x="8677801" y="1948146"/>
              <a:ext cx="45719" cy="45719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Oval 15"/>
            <p:cNvSpPr/>
            <p:nvPr/>
          </p:nvSpPr>
          <p:spPr>
            <a:xfrm flipV="1">
              <a:off x="8268340" y="2981896"/>
              <a:ext cx="45719" cy="45719"/>
            </a:xfrm>
            <a:prstGeom prst="ellipse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992693" y="1052699"/>
            <a:ext cx="4389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Shape detection (Circle)</a:t>
            </a:r>
            <a:endParaRPr lang="en-CA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3992694" y="1628345"/>
            <a:ext cx="3219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Value Accumulation</a:t>
            </a:r>
            <a:endParaRPr lang="en-CA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5370139" y="5433881"/>
            <a:ext cx="2855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Hough image</a:t>
            </a:r>
            <a:endParaRPr lang="en-CA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202073" y="5433882"/>
            <a:ext cx="223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Original image</a:t>
            </a:r>
            <a:endParaRPr lang="en-CA" sz="2400" dirty="0"/>
          </a:p>
        </p:txBody>
      </p:sp>
      <p:sp>
        <p:nvSpPr>
          <p:cNvPr id="21" name="Left Brace 20"/>
          <p:cNvSpPr/>
          <p:nvPr/>
        </p:nvSpPr>
        <p:spPr>
          <a:xfrm>
            <a:off x="3726796" y="1140032"/>
            <a:ext cx="229725" cy="94997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393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 rot="5400000">
            <a:off x="-500769" y="1807783"/>
            <a:ext cx="5170677" cy="3407140"/>
            <a:chOff x="1189822" y="1178799"/>
            <a:chExt cx="6102198" cy="7322908"/>
          </a:xfrm>
        </p:grpSpPr>
        <p:cxnSp>
          <p:nvCxnSpPr>
            <p:cNvPr id="6" name="Straight Arrow Connector 5"/>
            <p:cNvCxnSpPr/>
            <p:nvPr/>
          </p:nvCxnSpPr>
          <p:spPr>
            <a:xfrm rot="16200000">
              <a:off x="4178277" y="2343703"/>
              <a:ext cx="8" cy="597691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rot="16200000">
              <a:off x="-744559" y="3397784"/>
              <a:ext cx="417356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1311007" y="4285561"/>
              <a:ext cx="1046603" cy="104660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2699132" y="1178804"/>
              <a:ext cx="1142999" cy="4153361"/>
              <a:chOff x="2699132" y="1178804"/>
              <a:chExt cx="1142999" cy="4153361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2699132" y="2357610"/>
                <a:ext cx="33051" cy="297455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2732183" y="4153361"/>
                <a:ext cx="1103522" cy="117880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3809080" y="1178806"/>
                <a:ext cx="33051" cy="297455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>
                <a:off x="2699132" y="1178804"/>
                <a:ext cx="1103522" cy="117880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4089093" y="1178800"/>
              <a:ext cx="1142999" cy="4153361"/>
              <a:chOff x="2699132" y="1178804"/>
              <a:chExt cx="1142999" cy="4153361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2699132" y="2357610"/>
                <a:ext cx="33051" cy="297455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2732183" y="4153361"/>
                <a:ext cx="1103522" cy="117880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3809080" y="1178806"/>
                <a:ext cx="33051" cy="297455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2699132" y="1178804"/>
                <a:ext cx="1103522" cy="117880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5698012" y="1178799"/>
              <a:ext cx="1142999" cy="4153361"/>
              <a:chOff x="2699132" y="1178804"/>
              <a:chExt cx="1142999" cy="4153361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2699132" y="2357610"/>
                <a:ext cx="33051" cy="297455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2732183" y="4153361"/>
                <a:ext cx="1103522" cy="117880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3809080" y="1178806"/>
                <a:ext cx="33051" cy="297455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2699132" y="1178804"/>
                <a:ext cx="1103522" cy="117880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" name="Oval 11"/>
            <p:cNvSpPr/>
            <p:nvPr/>
          </p:nvSpPr>
          <p:spPr>
            <a:xfrm>
              <a:off x="3021375" y="2357603"/>
              <a:ext cx="601798" cy="179575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n>
                  <a:solidFill>
                    <a:schemeClr val="tx1"/>
                  </a:solidFill>
                  <a:prstDash val="dash"/>
                </a:ln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983993" y="2357600"/>
              <a:ext cx="601798" cy="179575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1399949" y="1459468"/>
              <a:ext cx="538471" cy="617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Z</a:t>
              </a:r>
              <a:endParaRPr lang="en-CA" sz="2800" dirty="0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1658696" y="3844614"/>
              <a:ext cx="538471" cy="617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X</a:t>
              </a:r>
              <a:endParaRPr lang="en-CA" sz="2800" dirty="0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6714044" y="4500122"/>
              <a:ext cx="538471" cy="617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t</a:t>
              </a:r>
              <a:endParaRPr lang="en-CA" sz="2800" dirty="0"/>
            </a:p>
          </p:txBody>
        </p:sp>
        <p:cxnSp>
          <p:nvCxnSpPr>
            <p:cNvPr id="17" name="Straight Connector 16"/>
            <p:cNvCxnSpPr>
              <a:stCxn id="12" idx="4"/>
            </p:cNvCxnSpPr>
            <p:nvPr/>
          </p:nvCxnSpPr>
          <p:spPr>
            <a:xfrm flipV="1">
              <a:off x="3322274" y="3252687"/>
              <a:ext cx="1481309" cy="900668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3" idx="0"/>
            </p:cNvCxnSpPr>
            <p:nvPr/>
          </p:nvCxnSpPr>
          <p:spPr>
            <a:xfrm flipH="1">
              <a:off x="4814367" y="2357600"/>
              <a:ext cx="1470525" cy="895086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endCxn id="13" idx="4"/>
            </p:cNvCxnSpPr>
            <p:nvPr/>
          </p:nvCxnSpPr>
          <p:spPr>
            <a:xfrm>
              <a:off x="4810009" y="3252687"/>
              <a:ext cx="1474883" cy="900665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endCxn id="12" idx="0"/>
            </p:cNvCxnSpPr>
            <p:nvPr/>
          </p:nvCxnSpPr>
          <p:spPr>
            <a:xfrm flipH="1" flipV="1">
              <a:off x="3322274" y="2357603"/>
              <a:ext cx="1481309" cy="895083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4016739" y="2474948"/>
              <a:ext cx="565224" cy="94749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>
              <a:off x="4027782" y="3067040"/>
              <a:ext cx="590154" cy="961446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>
              <a:off x="5437572" y="2152119"/>
              <a:ext cx="649941" cy="10609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5455583" y="3323068"/>
              <a:ext cx="636399" cy="1039542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 rot="16200000">
                  <a:off x="3726884" y="6242462"/>
                  <a:ext cx="466231" cy="5448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783711" y="6185634"/>
                  <a:ext cx="466232" cy="65849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128" r="-425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Rectangle 25"/>
                <p:cNvSpPr/>
                <p:nvPr/>
              </p:nvSpPr>
              <p:spPr>
                <a:xfrm rot="16200000">
                  <a:off x="1255284" y="6854542"/>
                  <a:ext cx="2749494" cy="5448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0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—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255284" y="6854542"/>
                  <a:ext cx="2749494" cy="54483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Rectangle 26"/>
                <p:cNvSpPr/>
                <p:nvPr/>
              </p:nvSpPr>
              <p:spPr>
                <a:xfrm rot="16200000">
                  <a:off x="4455609" y="6952985"/>
                  <a:ext cx="2550904" cy="5448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400" b="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455609" y="6952985"/>
                  <a:ext cx="2550904" cy="54483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Oval 27"/>
            <p:cNvSpPr/>
            <p:nvPr/>
          </p:nvSpPr>
          <p:spPr>
            <a:xfrm>
              <a:off x="4768754" y="3183116"/>
              <a:ext cx="69658" cy="1451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 rot="5400000">
            <a:off x="2471179" y="2538665"/>
            <a:ext cx="5170676" cy="1945380"/>
            <a:chOff x="1189822" y="1178799"/>
            <a:chExt cx="6102197" cy="4305767"/>
          </a:xfrm>
        </p:grpSpPr>
        <p:cxnSp>
          <p:nvCxnSpPr>
            <p:cNvPr id="42" name="Straight Arrow Connector 41"/>
            <p:cNvCxnSpPr/>
            <p:nvPr/>
          </p:nvCxnSpPr>
          <p:spPr>
            <a:xfrm rot="16200000">
              <a:off x="4178277" y="2343703"/>
              <a:ext cx="8" cy="597691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16200000">
              <a:off x="-740951" y="3401392"/>
              <a:ext cx="4166349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1311007" y="4285561"/>
              <a:ext cx="1046603" cy="104660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45" name="Group 44"/>
            <p:cNvGrpSpPr/>
            <p:nvPr/>
          </p:nvGrpSpPr>
          <p:grpSpPr>
            <a:xfrm>
              <a:off x="2699132" y="1178804"/>
              <a:ext cx="1142999" cy="4153361"/>
              <a:chOff x="2699132" y="1178804"/>
              <a:chExt cx="1142999" cy="4153361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2699132" y="2357610"/>
                <a:ext cx="33051" cy="297455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H="1">
                <a:off x="2732183" y="4153361"/>
                <a:ext cx="1103522" cy="117880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3809080" y="1178806"/>
                <a:ext cx="33051" cy="297455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H="1">
                <a:off x="2699132" y="1178804"/>
                <a:ext cx="1103522" cy="117880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4089093" y="1178800"/>
              <a:ext cx="1142999" cy="4153361"/>
              <a:chOff x="2699132" y="1178804"/>
              <a:chExt cx="1142999" cy="4153361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2699132" y="2357610"/>
                <a:ext cx="33051" cy="297455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>
                <a:off x="2732183" y="4153361"/>
                <a:ext cx="1103522" cy="117880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3809080" y="1178806"/>
                <a:ext cx="33051" cy="297455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>
                <a:off x="2699132" y="1178804"/>
                <a:ext cx="1103522" cy="117880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5698012" y="1178799"/>
              <a:ext cx="1142999" cy="4153361"/>
              <a:chOff x="2699132" y="1178804"/>
              <a:chExt cx="1142999" cy="4153361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2699132" y="2357610"/>
                <a:ext cx="33051" cy="297455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H="1">
                <a:off x="2732183" y="4153361"/>
                <a:ext cx="1103522" cy="117880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3809080" y="1178806"/>
                <a:ext cx="33051" cy="297455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H="1">
                <a:off x="2699132" y="1178804"/>
                <a:ext cx="1103522" cy="117880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8" name="Oval 47"/>
            <p:cNvSpPr/>
            <p:nvPr/>
          </p:nvSpPr>
          <p:spPr>
            <a:xfrm>
              <a:off x="3219679" y="3114322"/>
              <a:ext cx="85698" cy="276688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9" name="Oval 48"/>
            <p:cNvSpPr/>
            <p:nvPr/>
          </p:nvSpPr>
          <p:spPr>
            <a:xfrm>
              <a:off x="6221749" y="3114323"/>
              <a:ext cx="87241" cy="208342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0" name="TextBox 49"/>
            <p:cNvSpPr txBox="1"/>
            <p:nvPr/>
          </p:nvSpPr>
          <p:spPr>
            <a:xfrm rot="16200000">
              <a:off x="1399949" y="1459468"/>
              <a:ext cx="538470" cy="617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Z</a:t>
              </a:r>
              <a:endParaRPr lang="en-CA" sz="2800" dirty="0"/>
            </a:p>
          </p:txBody>
        </p:sp>
        <p:sp>
          <p:nvSpPr>
            <p:cNvPr id="51" name="TextBox 50"/>
            <p:cNvSpPr txBox="1"/>
            <p:nvPr/>
          </p:nvSpPr>
          <p:spPr>
            <a:xfrm rot="16200000">
              <a:off x="1658695" y="3844614"/>
              <a:ext cx="538470" cy="617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X</a:t>
              </a:r>
              <a:endParaRPr lang="en-CA" sz="2800" dirty="0"/>
            </a:p>
          </p:txBody>
        </p:sp>
        <p:sp>
          <p:nvSpPr>
            <p:cNvPr id="52" name="TextBox 51"/>
            <p:cNvSpPr txBox="1"/>
            <p:nvPr/>
          </p:nvSpPr>
          <p:spPr>
            <a:xfrm rot="16200000">
              <a:off x="6714044" y="4500123"/>
              <a:ext cx="538470" cy="617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t</a:t>
              </a:r>
              <a:endParaRPr lang="en-CA" sz="2800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4768754" y="3183116"/>
              <a:ext cx="69658" cy="1451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6" name="Straight Arrow Connector 65"/>
          <p:cNvCxnSpPr/>
          <p:nvPr/>
        </p:nvCxnSpPr>
        <p:spPr>
          <a:xfrm>
            <a:off x="6251904" y="926015"/>
            <a:ext cx="4" cy="506452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6183049" y="1055151"/>
            <a:ext cx="188239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5400000" flipV="1">
            <a:off x="6044919" y="1235686"/>
            <a:ext cx="886835" cy="47286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 rot="5400000">
            <a:off x="6705909" y="2928699"/>
            <a:ext cx="968516" cy="1876522"/>
            <a:chOff x="2699132" y="1178804"/>
            <a:chExt cx="1142999" cy="4153361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2699132" y="2357610"/>
              <a:ext cx="33051" cy="2974554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2732183" y="4153361"/>
              <a:ext cx="1103522" cy="1178804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809080" y="1178806"/>
              <a:ext cx="33051" cy="2974554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2699132" y="1178804"/>
              <a:ext cx="1103522" cy="1178804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4" name="Oval 73"/>
          <p:cNvSpPr/>
          <p:nvPr/>
        </p:nvSpPr>
        <p:spPr>
          <a:xfrm rot="5400000">
            <a:off x="7155131" y="3899785"/>
            <a:ext cx="72616" cy="12501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5" name="TextBox 74"/>
          <p:cNvSpPr txBox="1"/>
          <p:nvPr/>
        </p:nvSpPr>
        <p:spPr>
          <a:xfrm>
            <a:off x="7740487" y="1070591"/>
            <a:ext cx="243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Z</a:t>
            </a:r>
            <a:endParaRPr lang="en-CA" sz="2800" dirty="0"/>
          </a:p>
        </p:txBody>
      </p:sp>
      <p:sp>
        <p:nvSpPr>
          <p:cNvPr id="76" name="TextBox 75"/>
          <p:cNvSpPr txBox="1"/>
          <p:nvPr/>
        </p:nvSpPr>
        <p:spPr>
          <a:xfrm>
            <a:off x="6662859" y="1289839"/>
            <a:ext cx="243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X</a:t>
            </a:r>
            <a:endParaRPr lang="en-CA" sz="2800" dirty="0"/>
          </a:p>
        </p:txBody>
      </p:sp>
      <p:sp>
        <p:nvSpPr>
          <p:cNvPr id="77" name="TextBox 76"/>
          <p:cNvSpPr txBox="1"/>
          <p:nvPr/>
        </p:nvSpPr>
        <p:spPr>
          <a:xfrm>
            <a:off x="6366694" y="5573471"/>
            <a:ext cx="243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</a:t>
            </a:r>
            <a:endParaRPr lang="en-CA" sz="2800" dirty="0"/>
          </a:p>
        </p:txBody>
      </p:sp>
      <p:sp>
        <p:nvSpPr>
          <p:cNvPr id="78" name="Oval 77"/>
          <p:cNvSpPr/>
          <p:nvPr/>
        </p:nvSpPr>
        <p:spPr>
          <a:xfrm rot="5400000">
            <a:off x="7160572" y="3955344"/>
            <a:ext cx="59024" cy="655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1211300" y="46889"/>
            <a:ext cx="6512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Focusing criterion (</a:t>
            </a:r>
            <a:r>
              <a:rPr lang="en-US" sz="3600" dirty="0" smtClean="0"/>
              <a:t>2D)</a:t>
            </a:r>
            <a:endParaRPr lang="en-CA" sz="3600" dirty="0"/>
          </a:p>
        </p:txBody>
      </p:sp>
      <p:sp>
        <p:nvSpPr>
          <p:cNvPr id="80" name="TextBox 79"/>
          <p:cNvSpPr txBox="1"/>
          <p:nvPr/>
        </p:nvSpPr>
        <p:spPr>
          <a:xfrm>
            <a:off x="6426424" y="4746016"/>
            <a:ext cx="1726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Summation image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98549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152400"/>
            <a:ext cx="6512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Focusing criterion (</a:t>
            </a:r>
            <a:r>
              <a:rPr lang="en-US" sz="3600" dirty="0" smtClean="0"/>
              <a:t>2D)</a:t>
            </a:r>
            <a:endParaRPr lang="en-CA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905000"/>
            <a:ext cx="2858371" cy="3785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Spatial Coordinates (X,Z)</a:t>
            </a:r>
          </a:p>
          <a:p>
            <a:endParaRPr lang="en-US" altLang="zh-CN" sz="2400" dirty="0" smtClean="0"/>
          </a:p>
          <a:p>
            <a:r>
              <a:rPr lang="en-US" sz="2400" dirty="0" smtClean="0"/>
              <a:t>Summation Magnitude</a:t>
            </a:r>
          </a:p>
          <a:p>
            <a:endParaRPr lang="en-US" sz="2400" dirty="0"/>
          </a:p>
          <a:p>
            <a:r>
              <a:rPr lang="en-US" sz="2400" dirty="0" smtClean="0"/>
              <a:t>Corresponding Time</a:t>
            </a:r>
          </a:p>
          <a:p>
            <a:endParaRPr lang="en-US" sz="2400" dirty="0"/>
          </a:p>
          <a:p>
            <a:r>
              <a:rPr lang="en-US" sz="2400" dirty="0" smtClean="0"/>
              <a:t>Minimum distance to receivers </a:t>
            </a:r>
            <a:endParaRPr lang="en-C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914400"/>
            <a:ext cx="3380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Maxima on each summation image</a:t>
            </a:r>
            <a:endParaRPr lang="en-CA" sz="2400" dirty="0"/>
          </a:p>
        </p:txBody>
      </p:sp>
      <p:sp>
        <p:nvSpPr>
          <p:cNvPr id="8" name="Right Arrow 7"/>
          <p:cNvSpPr/>
          <p:nvPr/>
        </p:nvSpPr>
        <p:spPr>
          <a:xfrm>
            <a:off x="3505201" y="2965159"/>
            <a:ext cx="2031508" cy="97377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505201" y="3942267"/>
                <a:ext cx="211324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Magnitude</a:t>
                </a:r>
              </a:p>
              <a:p>
                <a:r>
                  <a:rPr lang="en-US" sz="2400" dirty="0" smtClean="0"/>
                  <a:t>Threshold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endParaRPr lang="en-CA" sz="24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1" y="3942267"/>
                <a:ext cx="2113246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4323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618447" y="1905000"/>
            <a:ext cx="2900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Estimated </a:t>
            </a:r>
            <a:r>
              <a:rPr lang="en-US" sz="2400" dirty="0" err="1" smtClean="0"/>
              <a:t>microseismic</a:t>
            </a:r>
            <a:r>
              <a:rPr lang="en-US" sz="2400" dirty="0" smtClean="0"/>
              <a:t> event</a:t>
            </a:r>
            <a:endParaRPr lang="en-CA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656557" y="2910732"/>
            <a:ext cx="209357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Event location</a:t>
            </a:r>
          </a:p>
          <a:p>
            <a:endParaRPr lang="en-US" sz="2400" dirty="0"/>
          </a:p>
          <a:p>
            <a:r>
              <a:rPr lang="en-US" sz="2400" dirty="0" smtClean="0"/>
              <a:t>origin Time</a:t>
            </a:r>
            <a:endParaRPr lang="en-CA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3505201" y="2057262"/>
                <a:ext cx="21132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Distance</a:t>
                </a:r>
              </a:p>
              <a:p>
                <a:r>
                  <a:rPr lang="en-US" sz="2400" dirty="0" smtClean="0"/>
                  <a:t>Threshold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endParaRPr lang="en-CA" sz="24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1" y="2057262"/>
                <a:ext cx="2113247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4323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584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- Acoustic</a:t>
            </a:r>
            <a:endParaRPr lang="en-US" dirty="0"/>
          </a:p>
        </p:txBody>
      </p:sp>
      <p:pic>
        <p:nvPicPr>
          <p:cNvPr id="4098" name="Picture 2" descr="C:\Users\lzh\OneDrive\ResearchPaperThought\paper work\Paper\Acoustic source localization\Geophysics 2015\figure\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5" r="5937"/>
          <a:stretch/>
        </p:blipFill>
        <p:spPr bwMode="auto">
          <a:xfrm>
            <a:off x="152400" y="1528483"/>
            <a:ext cx="4800600" cy="412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zh\OneDrive\ResearchPaperThought\paper work\Paper\Acoustic source localization\Geophysics 2015\figure\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4" t="5904" r="6884"/>
          <a:stretch/>
        </p:blipFill>
        <p:spPr bwMode="auto">
          <a:xfrm>
            <a:off x="5029199" y="1528483"/>
            <a:ext cx="3962401" cy="429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57912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Deviated borehole with an explosive source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31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Example - Acoustic</a:t>
            </a:r>
            <a:endParaRPr lang="en-US" dirty="0"/>
          </a:p>
        </p:txBody>
      </p:sp>
      <p:pic>
        <p:nvPicPr>
          <p:cNvPr id="5123" name="Picture 3" descr="C:\Users\lzh\OneDrive\ResearchPaperThought\paper work\Paper\Acoustic source localization\Geophysics 2015\figure\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1" y="1447800"/>
            <a:ext cx="534274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14400" y="1219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Representation theorem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2895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Tradition</a:t>
            </a:r>
            <a:endParaRPr lang="en-US" dirty="0"/>
          </a:p>
        </p:txBody>
      </p:sp>
      <p:pic>
        <p:nvPicPr>
          <p:cNvPr id="5122" name="Picture 2" descr="C:\Users\lzh\OneDrive\ResearchPaperThought\paper work\Paper\Acoustic source localization\Geophysics 2015\figure\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131" y="2362200"/>
            <a:ext cx="6070269" cy="430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59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</a:t>
            </a:r>
            <a:r>
              <a:rPr lang="en-US" dirty="0" smtClean="0"/>
              <a:t>Elastic</a:t>
            </a:r>
            <a:endParaRPr lang="en-US" dirty="0"/>
          </a:p>
        </p:txBody>
      </p:sp>
      <p:pic>
        <p:nvPicPr>
          <p:cNvPr id="6146" name="Picture 2" descr="C:\Users\lzh\OneDrive\ResearchPaperThought\paper work\Paper\Elastic rotation source localization\GJI\figure\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5" r="5734"/>
          <a:stretch/>
        </p:blipFill>
        <p:spPr bwMode="auto">
          <a:xfrm>
            <a:off x="228599" y="1267178"/>
            <a:ext cx="4573113" cy="429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lzh\OneDrive\ResearchPaperThought\paper work\Paper\Elastic rotation source localization\GJI\figure\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1" r="8627"/>
          <a:stretch/>
        </p:blipFill>
        <p:spPr bwMode="auto">
          <a:xfrm>
            <a:off x="4876800" y="1295400"/>
            <a:ext cx="4136660" cy="397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57912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Vertical borehole with a double couple source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91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lzh\OneDrive\ResearchPaperThought\paper work\Paper\Elastic rotation source localization\GJI\figure\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28219"/>
            <a:ext cx="8229600" cy="38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- </a:t>
            </a:r>
            <a:r>
              <a:rPr lang="en-US" dirty="0" smtClean="0"/>
              <a:t>Elastic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95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Microseismic</a:t>
            </a:r>
            <a:r>
              <a:rPr lang="en-US" dirty="0" smtClean="0"/>
              <a:t> monitoring</a:t>
            </a:r>
            <a:endParaRPr lang="en-US" dirty="0"/>
          </a:p>
        </p:txBody>
      </p:sp>
      <p:pic>
        <p:nvPicPr>
          <p:cNvPr id="2051" name="Picture 3" descr="C:\Users\lzh\Desktop\microseismic-fracture-mapping-esg-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563950"/>
            <a:ext cx="4724400" cy="369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57482" y="2286000"/>
            <a:ext cx="441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1. Human-activity related</a:t>
            </a:r>
          </a:p>
          <a:p>
            <a:r>
              <a:rPr lang="en-US" sz="2000" dirty="0" smtClean="0"/>
              <a:t>     (mining, oil/gas production)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r>
              <a:rPr lang="en-US" sz="2000" dirty="0" smtClean="0"/>
              <a:t>2. Very small magnitude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(smaller than 0)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r>
              <a:rPr lang="en-US" sz="2000" dirty="0" smtClean="0"/>
              <a:t>3. Indication of fracture development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(accurate determination of 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 err="1" smtClean="0"/>
              <a:t>microseismic</a:t>
            </a:r>
            <a:r>
              <a:rPr lang="en-US" sz="2000" dirty="0" smtClean="0"/>
              <a:t> event locations)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57150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Color coding: hydraulic fracture stages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57482" y="1688196"/>
            <a:ext cx="2129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Microseismicity</a:t>
            </a:r>
            <a:r>
              <a:rPr lang="en-US" sz="2000" dirty="0" smtClean="0"/>
              <a:t> 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9870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292387"/>
            <a:ext cx="6801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Conclusion</a:t>
            </a:r>
            <a:endParaRPr lang="en-CA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87352" y="1115550"/>
            <a:ext cx="75132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</a:schemeClr>
                </a:solidFill>
              </a:rPr>
              <a:t>Reverse time extrapolation doesn’t require P- and S- wave first arrival picking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</a:schemeClr>
                </a:solidFill>
              </a:rPr>
              <a:t>The acoustic focusing criterion can conveniently determine </a:t>
            </a:r>
            <a:r>
              <a:rPr lang="en-CA" sz="2400" dirty="0" err="1" smtClean="0">
                <a:solidFill>
                  <a:schemeClr val="tx1">
                    <a:lumMod val="75000"/>
                  </a:schemeClr>
                </a:solidFill>
              </a:rPr>
              <a:t>microseismic</a:t>
            </a:r>
            <a:r>
              <a:rPr lang="en-CA" sz="2400" dirty="0" smtClean="0">
                <a:solidFill>
                  <a:schemeClr val="tx1">
                    <a:lumMod val="75000"/>
                  </a:schemeClr>
                </a:solidFill>
              </a:rPr>
              <a:t> event location and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</a:schemeClr>
                </a:solidFill>
              </a:rPr>
              <a:t>Acoustic case: hydrophone + three-component receivers = &gt; better locations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</a:schemeClr>
                </a:solidFill>
              </a:rPr>
              <a:t>Elastic </a:t>
            </a:r>
            <a:r>
              <a:rPr lang="en-CA" sz="2400" dirty="0">
                <a:solidFill>
                  <a:schemeClr val="tx1">
                    <a:lumMod val="75000"/>
                  </a:schemeClr>
                </a:solidFill>
              </a:rPr>
              <a:t>case: three-component translational + three </a:t>
            </a:r>
            <a:r>
              <a:rPr lang="en-CA" sz="24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r>
              <a:rPr lang="en-CA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CA" sz="2400" dirty="0" smtClean="0">
                <a:solidFill>
                  <a:schemeClr val="tx1">
                    <a:lumMod val="75000"/>
                  </a:schemeClr>
                </a:solidFill>
              </a:rPr>
              <a:t>   component </a:t>
            </a:r>
            <a:r>
              <a:rPr lang="en-CA" sz="2400" dirty="0">
                <a:solidFill>
                  <a:schemeClr val="tx1">
                    <a:lumMod val="75000"/>
                  </a:schemeClr>
                </a:solidFill>
              </a:rPr>
              <a:t>rotational sensors = &gt; better </a:t>
            </a:r>
            <a:r>
              <a:rPr lang="en-CA" sz="2400" dirty="0" smtClean="0">
                <a:solidFill>
                  <a:schemeClr val="tx1">
                    <a:lumMod val="75000"/>
                  </a:schemeClr>
                </a:solidFill>
              </a:rPr>
              <a:t>locations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</a:schemeClr>
                </a:solidFill>
              </a:rPr>
              <a:t>Flexible </a:t>
            </a:r>
            <a:r>
              <a:rPr lang="en-CA" sz="2400" dirty="0">
                <a:solidFill>
                  <a:schemeClr val="tx1">
                    <a:lumMod val="75000"/>
                  </a:schemeClr>
                </a:solidFill>
              </a:rPr>
              <a:t>combination of </a:t>
            </a:r>
            <a:r>
              <a:rPr lang="en-CA" sz="2400" dirty="0" err="1">
                <a:solidFill>
                  <a:schemeClr val="tx1">
                    <a:lumMod val="75000"/>
                  </a:schemeClr>
                </a:solidFill>
              </a:rPr>
              <a:t>wavefields</a:t>
            </a:r>
            <a:r>
              <a:rPr lang="en-CA" sz="2400" dirty="0">
                <a:solidFill>
                  <a:schemeClr val="tx1">
                    <a:lumMod val="75000"/>
                  </a:schemeClr>
                </a:solidFill>
              </a:rPr>
              <a:t> to improve source </a:t>
            </a:r>
            <a:endParaRPr lang="en-CA" sz="240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CA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CA" sz="2400" dirty="0" smtClean="0">
                <a:solidFill>
                  <a:schemeClr val="tx1">
                    <a:lumMod val="75000"/>
                  </a:schemeClr>
                </a:solidFill>
              </a:rPr>
              <a:t>   image</a:t>
            </a:r>
            <a:endParaRPr lang="en-CA" sz="2400" dirty="0">
              <a:solidFill>
                <a:schemeClr val="tx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</a:schemeClr>
                </a:solidFill>
              </a:rPr>
              <a:t>Surface receivers are more suitable for this method</a:t>
            </a:r>
          </a:p>
        </p:txBody>
      </p:sp>
    </p:spTree>
    <p:extLst>
      <p:ext uri="{BB962C8B-B14F-4D97-AF65-F5344CB8AC3E}">
        <p14:creationId xmlns:p14="http://schemas.microsoft.com/office/powerpoint/2010/main" val="131661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1266041"/>
            <a:ext cx="76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CA" sz="240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We thank </a:t>
            </a:r>
            <a:r>
              <a:rPr lang="en-CA" sz="24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the sponsors of the </a:t>
            </a:r>
            <a:r>
              <a:rPr lang="en-CA" sz="2400" dirty="0" err="1">
                <a:solidFill>
                  <a:schemeClr val="tx1">
                    <a:lumMod val="75000"/>
                  </a:schemeClr>
                </a:solidFill>
                <a:latin typeface="+mj-lt"/>
              </a:rPr>
              <a:t>Microseismic</a:t>
            </a:r>
            <a:r>
              <a:rPr lang="en-CA" sz="24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Industry Consortium for financial support.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7963" y="307829"/>
            <a:ext cx="6512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Acknowledgements</a:t>
            </a:r>
            <a:endParaRPr lang="en-CA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971800" y="3365943"/>
            <a:ext cx="4020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Thank You!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0325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06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91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85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95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703"/>
            <a:ext cx="8229600" cy="1143000"/>
          </a:xfrm>
        </p:spPr>
        <p:txBody>
          <a:bodyPr/>
          <a:lstStyle/>
          <a:p>
            <a:r>
              <a:rPr lang="en-US" dirty="0" err="1" smtClean="0"/>
              <a:t>Microseismic</a:t>
            </a:r>
            <a:r>
              <a:rPr lang="en-US" dirty="0" smtClean="0"/>
              <a:t> event localization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3"/>
          <a:stretch/>
        </p:blipFill>
        <p:spPr>
          <a:xfrm>
            <a:off x="477156" y="1361077"/>
            <a:ext cx="2502239" cy="38684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1000" y="5244303"/>
            <a:ext cx="3047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Example of surface array </a:t>
            </a:r>
            <a:r>
              <a:rPr lang="en-US" sz="2000" dirty="0" err="1" smtClean="0"/>
              <a:t>microseismic</a:t>
            </a:r>
            <a:r>
              <a:rPr lang="en-US" sz="2000" dirty="0" smtClean="0"/>
              <a:t> record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296556" y="1228665"/>
            <a:ext cx="5562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Ray-based method :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P- and S-wave first arrival picking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Polarization analysis for all the pickings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(incident direction)</a:t>
            </a:r>
          </a:p>
          <a:p>
            <a:r>
              <a:rPr lang="en-US" sz="2000" dirty="0" smtClean="0"/>
              <a:t>3.   Travel time inversion based methods</a:t>
            </a:r>
          </a:p>
          <a:p>
            <a:endParaRPr lang="en-US" sz="2000" dirty="0" smtClean="0"/>
          </a:p>
          <a:p>
            <a:r>
              <a:rPr lang="en-US" sz="2000" dirty="0" smtClean="0"/>
              <a:t>Advantages: 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Fast algorithms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Less computation requirement</a:t>
            </a:r>
          </a:p>
          <a:p>
            <a:endParaRPr lang="en-US" sz="2000" dirty="0" smtClean="0"/>
          </a:p>
          <a:p>
            <a:r>
              <a:rPr lang="en-US" sz="2000" dirty="0" smtClean="0"/>
              <a:t>Drawbacks: 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Picking errors from </a:t>
            </a:r>
            <a:r>
              <a:rPr lang="en-US" sz="2000" dirty="0" smtClean="0">
                <a:solidFill>
                  <a:srgbClr val="FF0000"/>
                </a:solidFill>
              </a:rPr>
              <a:t>miss-picking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rgbClr val="FF0000"/>
                </a:solidFill>
              </a:rPr>
              <a:t>inaccurate picking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Manual picking can be very time-consuming (especially for surface array)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High frequency approximation is seriously affected by medium velocity errors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990600" y="2681644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77283" y="3295292"/>
            <a:ext cx="4572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69641" y="2219265"/>
            <a:ext cx="24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56324" y="3367712"/>
            <a:ext cx="24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3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err="1"/>
              <a:t>Microseismic</a:t>
            </a:r>
            <a:r>
              <a:rPr lang="en-US" dirty="0"/>
              <a:t> event localization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371600"/>
            <a:ext cx="3705321" cy="4525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601980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What will happen if you shout to the wall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924800" y="6453326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Fink, 1999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80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8534"/>
            <a:ext cx="8229600" cy="1143000"/>
          </a:xfrm>
        </p:spPr>
        <p:txBody>
          <a:bodyPr/>
          <a:lstStyle/>
          <a:p>
            <a:r>
              <a:rPr lang="en-US" dirty="0" err="1" smtClean="0"/>
              <a:t>Microseismic</a:t>
            </a:r>
            <a:r>
              <a:rPr lang="en-US" dirty="0" smtClean="0"/>
              <a:t> event localization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082494" y="1112955"/>
            <a:ext cx="6898148" cy="1816160"/>
            <a:chOff x="636090" y="715992"/>
            <a:chExt cx="6929316" cy="1982232"/>
          </a:xfrm>
        </p:grpSpPr>
        <p:grpSp>
          <p:nvGrpSpPr>
            <p:cNvPr id="8" name="Group 7"/>
            <p:cNvGrpSpPr/>
            <p:nvPr/>
          </p:nvGrpSpPr>
          <p:grpSpPr>
            <a:xfrm>
              <a:off x="1536052" y="724618"/>
              <a:ext cx="2379215" cy="1960143"/>
              <a:chOff x="1846588" y="707366"/>
              <a:chExt cx="2379215" cy="1960143"/>
            </a:xfrm>
          </p:grpSpPr>
          <p:sp>
            <p:nvSpPr>
              <p:cNvPr id="28" name="Freeform 27"/>
              <p:cNvSpPr/>
              <p:nvPr/>
            </p:nvSpPr>
            <p:spPr>
              <a:xfrm>
                <a:off x="1846588" y="1870918"/>
                <a:ext cx="2379215" cy="225893"/>
              </a:xfrm>
              <a:custGeom>
                <a:avLst/>
                <a:gdLst>
                  <a:gd name="connsiteX0" fmla="*/ 0 w 2379215"/>
                  <a:gd name="connsiteY0" fmla="*/ 144355 h 225893"/>
                  <a:gd name="connsiteX1" fmla="*/ 292963 w 2379215"/>
                  <a:gd name="connsiteY1" fmla="*/ 37823 h 225893"/>
                  <a:gd name="connsiteX2" fmla="*/ 621437 w 2379215"/>
                  <a:gd name="connsiteY2" fmla="*/ 99967 h 225893"/>
                  <a:gd name="connsiteX3" fmla="*/ 1278384 w 2379215"/>
                  <a:gd name="connsiteY3" fmla="*/ 224254 h 225893"/>
                  <a:gd name="connsiteX4" fmla="*/ 1837677 w 2379215"/>
                  <a:gd name="connsiteY4" fmla="*/ 2312 h 225893"/>
                  <a:gd name="connsiteX5" fmla="*/ 2379215 w 2379215"/>
                  <a:gd name="connsiteY5" fmla="*/ 108844 h 225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79215" h="225893">
                    <a:moveTo>
                      <a:pt x="0" y="144355"/>
                    </a:moveTo>
                    <a:cubicBezTo>
                      <a:pt x="94695" y="94788"/>
                      <a:pt x="189390" y="45221"/>
                      <a:pt x="292963" y="37823"/>
                    </a:cubicBezTo>
                    <a:cubicBezTo>
                      <a:pt x="396536" y="30425"/>
                      <a:pt x="621437" y="99967"/>
                      <a:pt x="621437" y="99967"/>
                    </a:cubicBezTo>
                    <a:cubicBezTo>
                      <a:pt x="785674" y="131039"/>
                      <a:pt x="1075677" y="240530"/>
                      <a:pt x="1278384" y="224254"/>
                    </a:cubicBezTo>
                    <a:cubicBezTo>
                      <a:pt x="1481091" y="207978"/>
                      <a:pt x="1654205" y="21547"/>
                      <a:pt x="1837677" y="2312"/>
                    </a:cubicBezTo>
                    <a:cubicBezTo>
                      <a:pt x="2021149" y="-16923"/>
                      <a:pt x="2293398" y="89609"/>
                      <a:pt x="2379215" y="108844"/>
                    </a:cubicBezTo>
                  </a:path>
                </a:pathLst>
              </a:custGeom>
              <a:noFill/>
              <a:ln w="28575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1864595" y="707366"/>
                <a:ext cx="2352583" cy="1960143"/>
                <a:chOff x="1873221" y="707366"/>
                <a:chExt cx="2352583" cy="1960143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>
                  <a:off x="1873221" y="1384887"/>
                  <a:ext cx="2352583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Isosceles Triangle 30"/>
                <p:cNvSpPr/>
                <p:nvPr/>
              </p:nvSpPr>
              <p:spPr>
                <a:xfrm flipV="1">
                  <a:off x="3462288" y="1242876"/>
                  <a:ext cx="124287" cy="133165"/>
                </a:xfrm>
                <a:prstGeom prst="triangl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Isosceles Triangle 31"/>
                <p:cNvSpPr/>
                <p:nvPr/>
              </p:nvSpPr>
              <p:spPr>
                <a:xfrm flipV="1">
                  <a:off x="3659078" y="1244350"/>
                  <a:ext cx="124287" cy="133165"/>
                </a:xfrm>
                <a:prstGeom prst="triangl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Isosceles Triangle 32"/>
                <p:cNvSpPr/>
                <p:nvPr/>
              </p:nvSpPr>
              <p:spPr>
                <a:xfrm flipV="1">
                  <a:off x="3846990" y="1245824"/>
                  <a:ext cx="124287" cy="133165"/>
                </a:xfrm>
                <a:prstGeom prst="triangl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Isosceles Triangle 33"/>
                <p:cNvSpPr/>
                <p:nvPr/>
              </p:nvSpPr>
              <p:spPr>
                <a:xfrm flipV="1">
                  <a:off x="2895570" y="1244350"/>
                  <a:ext cx="124287" cy="133165"/>
                </a:xfrm>
                <a:prstGeom prst="triangl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Isosceles Triangle 34"/>
                <p:cNvSpPr/>
                <p:nvPr/>
              </p:nvSpPr>
              <p:spPr>
                <a:xfrm flipV="1">
                  <a:off x="3092360" y="1245824"/>
                  <a:ext cx="124287" cy="133165"/>
                </a:xfrm>
                <a:prstGeom prst="triangl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Isosceles Triangle 35"/>
                <p:cNvSpPr/>
                <p:nvPr/>
              </p:nvSpPr>
              <p:spPr>
                <a:xfrm flipV="1">
                  <a:off x="3280272" y="1247298"/>
                  <a:ext cx="124287" cy="133165"/>
                </a:xfrm>
                <a:prstGeom prst="triangl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7" name="Straight Connector 36"/>
                <p:cNvCxnSpPr/>
                <p:nvPr/>
              </p:nvCxnSpPr>
              <p:spPr>
                <a:xfrm flipV="1">
                  <a:off x="2068245" y="1983864"/>
                  <a:ext cx="542611" cy="30975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/>
                <p:cNvCxnSpPr/>
                <p:nvPr/>
              </p:nvCxnSpPr>
              <p:spPr>
                <a:xfrm flipV="1">
                  <a:off x="2604733" y="1377515"/>
                  <a:ext cx="361607" cy="60634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068245" y="2306541"/>
                  <a:ext cx="1072977" cy="21475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/>
                <p:cNvCxnSpPr/>
                <p:nvPr/>
              </p:nvCxnSpPr>
              <p:spPr>
                <a:xfrm flipV="1">
                  <a:off x="3692891" y="1380672"/>
                  <a:ext cx="231160" cy="49255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Explosion 1 40"/>
                <p:cNvSpPr/>
                <p:nvPr/>
              </p:nvSpPr>
              <p:spPr>
                <a:xfrm>
                  <a:off x="2006101" y="2219649"/>
                  <a:ext cx="124287" cy="147941"/>
                </a:xfrm>
                <a:prstGeom prst="irregularSeal1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 flipV="1">
                  <a:off x="3141222" y="1873230"/>
                  <a:ext cx="551669" cy="6480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Freeform 42"/>
                <p:cNvSpPr/>
                <p:nvPr/>
              </p:nvSpPr>
              <p:spPr>
                <a:xfrm>
                  <a:off x="1873222" y="2518595"/>
                  <a:ext cx="2352582" cy="148914"/>
                </a:xfrm>
                <a:custGeom>
                  <a:avLst/>
                  <a:gdLst>
                    <a:gd name="connsiteX0" fmla="*/ 0 w 2388093"/>
                    <a:gd name="connsiteY0" fmla="*/ 64849 h 148914"/>
                    <a:gd name="connsiteX1" fmla="*/ 523782 w 2388093"/>
                    <a:gd name="connsiteY1" fmla="*/ 135870 h 148914"/>
                    <a:gd name="connsiteX2" fmla="*/ 1074198 w 2388093"/>
                    <a:gd name="connsiteY2" fmla="*/ 135870 h 148914"/>
                    <a:gd name="connsiteX3" fmla="*/ 1278384 w 2388093"/>
                    <a:gd name="connsiteY3" fmla="*/ 2705 h 148914"/>
                    <a:gd name="connsiteX4" fmla="*/ 1757778 w 2388093"/>
                    <a:gd name="connsiteY4" fmla="*/ 47094 h 148914"/>
                    <a:gd name="connsiteX5" fmla="*/ 2388093 w 2388093"/>
                    <a:gd name="connsiteY5" fmla="*/ 55971 h 148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88093" h="148914">
                      <a:moveTo>
                        <a:pt x="0" y="64849"/>
                      </a:moveTo>
                      <a:cubicBezTo>
                        <a:pt x="172374" y="94441"/>
                        <a:pt x="344749" y="124033"/>
                        <a:pt x="523782" y="135870"/>
                      </a:cubicBezTo>
                      <a:cubicBezTo>
                        <a:pt x="702815" y="147707"/>
                        <a:pt x="948431" y="158064"/>
                        <a:pt x="1074198" y="135870"/>
                      </a:cubicBezTo>
                      <a:cubicBezTo>
                        <a:pt x="1199965" y="113676"/>
                        <a:pt x="1164454" y="17501"/>
                        <a:pt x="1278384" y="2705"/>
                      </a:cubicBezTo>
                      <a:cubicBezTo>
                        <a:pt x="1392314" y="-12091"/>
                        <a:pt x="1572827" y="38216"/>
                        <a:pt x="1757778" y="47094"/>
                      </a:cubicBezTo>
                      <a:cubicBezTo>
                        <a:pt x="1942729" y="55972"/>
                        <a:pt x="2284520" y="55971"/>
                        <a:pt x="2388093" y="55971"/>
                      </a:cubicBezTo>
                    </a:path>
                  </a:pathLst>
                </a:custGeom>
                <a:noFill/>
                <a:ln w="28575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1873222" y="707366"/>
                  <a:ext cx="235258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Forward</a:t>
                  </a:r>
                  <a:endParaRPr lang="en-US" dirty="0"/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>
              <a:off x="5178960" y="715992"/>
              <a:ext cx="2386446" cy="1952739"/>
              <a:chOff x="5178960" y="707366"/>
              <a:chExt cx="2386446" cy="1952739"/>
            </a:xfrm>
          </p:grpSpPr>
          <p:sp>
            <p:nvSpPr>
              <p:cNvPr id="12" name="Isosceles Triangle 11"/>
              <p:cNvSpPr/>
              <p:nvPr/>
            </p:nvSpPr>
            <p:spPr>
              <a:xfrm flipV="1">
                <a:off x="6797682" y="1257260"/>
                <a:ext cx="124287" cy="133165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flipV="1">
                <a:off x="6994472" y="1258734"/>
                <a:ext cx="124287" cy="133165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 flipV="1">
                <a:off x="7182384" y="1260208"/>
                <a:ext cx="124287" cy="133165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Isosceles Triangle 14"/>
              <p:cNvSpPr/>
              <p:nvPr/>
            </p:nvSpPr>
            <p:spPr>
              <a:xfrm flipV="1">
                <a:off x="6230964" y="1258734"/>
                <a:ext cx="124287" cy="133165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 flipV="1">
                <a:off x="6427754" y="1260208"/>
                <a:ext cx="124287" cy="133165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Isosceles Triangle 16"/>
              <p:cNvSpPr/>
              <p:nvPr/>
            </p:nvSpPr>
            <p:spPr>
              <a:xfrm flipV="1">
                <a:off x="6615666" y="1261682"/>
                <a:ext cx="124287" cy="133165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 flipV="1">
                <a:off x="5403639" y="1980996"/>
                <a:ext cx="542611" cy="30975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stCxn id="15" idx="0"/>
              </p:cNvCxnSpPr>
              <p:nvPr/>
            </p:nvCxnSpPr>
            <p:spPr>
              <a:xfrm flipH="1">
                <a:off x="5946250" y="1391899"/>
                <a:ext cx="346858" cy="59196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5403639" y="2303673"/>
                <a:ext cx="1072977" cy="2147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stCxn id="14" idx="0"/>
                <a:endCxn id="24" idx="4"/>
              </p:cNvCxnSpPr>
              <p:nvPr/>
            </p:nvCxnSpPr>
            <p:spPr>
              <a:xfrm flipH="1">
                <a:off x="7023867" y="1393373"/>
                <a:ext cx="220661" cy="47245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Explosion 1 21"/>
              <p:cNvSpPr/>
              <p:nvPr/>
            </p:nvSpPr>
            <p:spPr>
              <a:xfrm>
                <a:off x="5341495" y="2216781"/>
                <a:ext cx="124287" cy="147941"/>
              </a:xfrm>
              <a:prstGeom prst="irregularSeal1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 flipV="1">
                <a:off x="6476616" y="1870362"/>
                <a:ext cx="551669" cy="6480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Freeform 23"/>
              <p:cNvSpPr/>
              <p:nvPr/>
            </p:nvSpPr>
            <p:spPr>
              <a:xfrm>
                <a:off x="5186190" y="1863514"/>
                <a:ext cx="2379215" cy="225893"/>
              </a:xfrm>
              <a:custGeom>
                <a:avLst/>
                <a:gdLst>
                  <a:gd name="connsiteX0" fmla="*/ 0 w 2379215"/>
                  <a:gd name="connsiteY0" fmla="*/ 144355 h 225893"/>
                  <a:gd name="connsiteX1" fmla="*/ 292963 w 2379215"/>
                  <a:gd name="connsiteY1" fmla="*/ 37823 h 225893"/>
                  <a:gd name="connsiteX2" fmla="*/ 621437 w 2379215"/>
                  <a:gd name="connsiteY2" fmla="*/ 99967 h 225893"/>
                  <a:gd name="connsiteX3" fmla="*/ 1278384 w 2379215"/>
                  <a:gd name="connsiteY3" fmla="*/ 224254 h 225893"/>
                  <a:gd name="connsiteX4" fmla="*/ 1837677 w 2379215"/>
                  <a:gd name="connsiteY4" fmla="*/ 2312 h 225893"/>
                  <a:gd name="connsiteX5" fmla="*/ 2379215 w 2379215"/>
                  <a:gd name="connsiteY5" fmla="*/ 108844 h 225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79215" h="225893">
                    <a:moveTo>
                      <a:pt x="0" y="144355"/>
                    </a:moveTo>
                    <a:cubicBezTo>
                      <a:pt x="94695" y="94788"/>
                      <a:pt x="189390" y="45221"/>
                      <a:pt x="292963" y="37823"/>
                    </a:cubicBezTo>
                    <a:cubicBezTo>
                      <a:pt x="396536" y="30425"/>
                      <a:pt x="621437" y="99967"/>
                      <a:pt x="621437" y="99967"/>
                    </a:cubicBezTo>
                    <a:cubicBezTo>
                      <a:pt x="785674" y="131039"/>
                      <a:pt x="1075677" y="240530"/>
                      <a:pt x="1278384" y="224254"/>
                    </a:cubicBezTo>
                    <a:cubicBezTo>
                      <a:pt x="1481091" y="207978"/>
                      <a:pt x="1654205" y="21547"/>
                      <a:pt x="1837677" y="2312"/>
                    </a:cubicBezTo>
                    <a:cubicBezTo>
                      <a:pt x="2021149" y="-16923"/>
                      <a:pt x="2293398" y="89609"/>
                      <a:pt x="2379215" y="108844"/>
                    </a:cubicBezTo>
                  </a:path>
                </a:pathLst>
              </a:custGeom>
              <a:noFill/>
              <a:ln w="28575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5212824" y="2511191"/>
                <a:ext cx="2352582" cy="148914"/>
              </a:xfrm>
              <a:custGeom>
                <a:avLst/>
                <a:gdLst>
                  <a:gd name="connsiteX0" fmla="*/ 0 w 2388093"/>
                  <a:gd name="connsiteY0" fmla="*/ 64849 h 148914"/>
                  <a:gd name="connsiteX1" fmla="*/ 523782 w 2388093"/>
                  <a:gd name="connsiteY1" fmla="*/ 135870 h 148914"/>
                  <a:gd name="connsiteX2" fmla="*/ 1074198 w 2388093"/>
                  <a:gd name="connsiteY2" fmla="*/ 135870 h 148914"/>
                  <a:gd name="connsiteX3" fmla="*/ 1278384 w 2388093"/>
                  <a:gd name="connsiteY3" fmla="*/ 2705 h 148914"/>
                  <a:gd name="connsiteX4" fmla="*/ 1757778 w 2388093"/>
                  <a:gd name="connsiteY4" fmla="*/ 47094 h 148914"/>
                  <a:gd name="connsiteX5" fmla="*/ 2388093 w 2388093"/>
                  <a:gd name="connsiteY5" fmla="*/ 55971 h 148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88093" h="148914">
                    <a:moveTo>
                      <a:pt x="0" y="64849"/>
                    </a:moveTo>
                    <a:cubicBezTo>
                      <a:pt x="172374" y="94441"/>
                      <a:pt x="344749" y="124033"/>
                      <a:pt x="523782" y="135870"/>
                    </a:cubicBezTo>
                    <a:cubicBezTo>
                      <a:pt x="702815" y="147707"/>
                      <a:pt x="948431" y="158064"/>
                      <a:pt x="1074198" y="135870"/>
                    </a:cubicBezTo>
                    <a:cubicBezTo>
                      <a:pt x="1199965" y="113676"/>
                      <a:pt x="1164454" y="17501"/>
                      <a:pt x="1278384" y="2705"/>
                    </a:cubicBezTo>
                    <a:cubicBezTo>
                      <a:pt x="1392314" y="-12091"/>
                      <a:pt x="1572827" y="38216"/>
                      <a:pt x="1757778" y="47094"/>
                    </a:cubicBezTo>
                    <a:cubicBezTo>
                      <a:pt x="1942729" y="55972"/>
                      <a:pt x="2284520" y="55971"/>
                      <a:pt x="2388093" y="55971"/>
                    </a:cubicBezTo>
                  </a:path>
                </a:pathLst>
              </a:custGeom>
              <a:noFill/>
              <a:ln w="28575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5212823" y="1395239"/>
                <a:ext cx="235258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5178960" y="707366"/>
                <a:ext cx="23525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Time-reversal</a:t>
                </a:r>
                <a:endParaRPr lang="en-US" dirty="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636090" y="1992792"/>
              <a:ext cx="1089193" cy="7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seismic</a:t>
              </a:r>
              <a:r>
                <a:rPr lang="en-US" dirty="0" smtClean="0"/>
                <a:t> source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93057" y="1967585"/>
              <a:ext cx="11484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Estimated source</a:t>
              </a:r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384787" y="3239631"/>
            <a:ext cx="697421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Reverse-time-extrapolation (RTE) based method : 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Injecting full 3C elastic recordings into the estimated medium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Focusing criterion (where and when)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84786" y="4458831"/>
            <a:ext cx="41110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Advantages: </a:t>
            </a:r>
          </a:p>
          <a:p>
            <a:pPr marL="457200" indent="-457200">
              <a:buAutoNum type="arabicPeriod"/>
            </a:pPr>
            <a:r>
              <a:rPr lang="en-US" sz="2000" dirty="0"/>
              <a:t>No picking needed</a:t>
            </a:r>
          </a:p>
          <a:p>
            <a:pPr marL="457200" indent="-457200">
              <a:buAutoNum type="arabicPeriod"/>
            </a:pPr>
            <a:r>
              <a:rPr lang="en-US" sz="2000" dirty="0"/>
              <a:t>Stacking increases image signal-to-noise ratio</a:t>
            </a:r>
          </a:p>
          <a:p>
            <a:pPr marL="457200" indent="-457200">
              <a:buAutoNum type="arabicPeriod"/>
            </a:pPr>
            <a:r>
              <a:rPr lang="en-US" sz="2000" dirty="0"/>
              <a:t>Simple </a:t>
            </a:r>
            <a:r>
              <a:rPr lang="en-US" sz="2000" dirty="0" smtClean="0"/>
              <a:t>algorithm</a:t>
            </a:r>
            <a:endParaRPr lang="en-US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4792600" y="4458831"/>
            <a:ext cx="41110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Limitations: </a:t>
            </a: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 smtClean="0"/>
              <a:t>Relatively accurate velocity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Computationally intensive (Parallel computing)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May introduce artifacts for vertical borehole recordings for traditional RTE based method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47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277488"/>
            <a:ext cx="8305800" cy="52322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64D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64D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64D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64D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64D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buClrTx/>
              <a:buSzTx/>
            </a:pPr>
            <a:r>
              <a:rPr lang="en-CA" sz="2800" dirty="0">
                <a:solidFill>
                  <a:schemeClr val="tx1"/>
                </a:solidFill>
                <a:ea typeface="+mj-ea"/>
                <a:cs typeface="+mj-cs"/>
              </a:rPr>
              <a:t>Example </a:t>
            </a:r>
            <a:r>
              <a:rPr lang="en-CA" sz="2800" dirty="0" smtClean="0">
                <a:solidFill>
                  <a:schemeClr val="tx1"/>
                </a:solidFill>
                <a:ea typeface="+mj-ea"/>
                <a:cs typeface="+mj-cs"/>
              </a:rPr>
              <a:t>- </a:t>
            </a:r>
            <a:r>
              <a:rPr lang="en-CA" sz="2800" dirty="0">
                <a:solidFill>
                  <a:schemeClr val="tx1"/>
                </a:solidFill>
                <a:ea typeface="+mj-ea"/>
                <a:cs typeface="+mj-cs"/>
              </a:rPr>
              <a:t>Homogeneous </a:t>
            </a:r>
            <a:r>
              <a:rPr lang="en-CA" sz="2800" dirty="0" smtClean="0">
                <a:solidFill>
                  <a:schemeClr val="tx1"/>
                </a:solidFill>
                <a:ea typeface="+mj-ea"/>
                <a:cs typeface="+mj-cs"/>
              </a:rPr>
              <a:t>acoustic model </a:t>
            </a:r>
            <a:r>
              <a:rPr lang="en-CA" sz="2800" dirty="0">
                <a:solidFill>
                  <a:schemeClr val="tx1"/>
                </a:solidFill>
                <a:ea typeface="+mj-ea"/>
                <a:cs typeface="+mj-cs"/>
              </a:rPr>
              <a:t>with noiseless data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60904" y="1201075"/>
            <a:ext cx="4272996" cy="3212268"/>
            <a:chOff x="690389" y="2216150"/>
            <a:chExt cx="3744416" cy="280831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389" y="2216150"/>
              <a:ext cx="3744416" cy="280831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295400" y="2743200"/>
              <a:ext cx="1225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CA" sz="1600" dirty="0" smtClean="0">
                  <a:solidFill>
                    <a:schemeClr val="tx1">
                      <a:lumMod val="75000"/>
                    </a:schemeClr>
                  </a:solidFill>
                </a:rPr>
                <a:t>3C receivers</a:t>
              </a:r>
              <a:endParaRPr lang="en-CA" sz="16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71600" y="4111564"/>
              <a:ext cx="2057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CA" sz="1600" dirty="0" smtClean="0">
                  <a:solidFill>
                    <a:schemeClr val="tx1">
                      <a:lumMod val="75000"/>
                    </a:schemeClr>
                  </a:solidFill>
                </a:rPr>
                <a:t>Explosive point </a:t>
              </a:r>
              <a:r>
                <a:rPr lang="en-CA" sz="1600" dirty="0" smtClean="0">
                  <a:solidFill>
                    <a:schemeClr val="tx1">
                      <a:lumMod val="75000"/>
                    </a:schemeClr>
                  </a:solidFill>
                </a:rPr>
                <a:t>source</a:t>
              </a:r>
              <a:endParaRPr lang="en-CA" sz="16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6" t="7625" r="34662"/>
          <a:stretch/>
        </p:blipFill>
        <p:spPr>
          <a:xfrm>
            <a:off x="4755776" y="1389725"/>
            <a:ext cx="3657600" cy="302361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3"/>
          <a:stretch/>
        </p:blipFill>
        <p:spPr bwMode="auto">
          <a:xfrm>
            <a:off x="2397402" y="1219004"/>
            <a:ext cx="1138148" cy="1484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5257800" y="1905000"/>
            <a:ext cx="1143000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72100" y="3239591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Ghost focus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4495800"/>
            <a:ext cx="75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 want to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Keep advantages of RET based methods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Remove ghost focus</a:t>
            </a:r>
          </a:p>
          <a:p>
            <a:endParaRPr lang="en-US" sz="2000" dirty="0" smtClean="0"/>
          </a:p>
          <a:p>
            <a:r>
              <a:rPr lang="en-US" sz="2000" dirty="0" smtClean="0"/>
              <a:t>How?</a:t>
            </a:r>
          </a:p>
          <a:p>
            <a:r>
              <a:rPr lang="en-US" sz="2000" dirty="0" smtClean="0"/>
              <a:t>By combining </a:t>
            </a:r>
            <a:r>
              <a:rPr lang="en-US" sz="2000" dirty="0" smtClean="0">
                <a:solidFill>
                  <a:srgbClr val="FF0000"/>
                </a:solidFill>
              </a:rPr>
              <a:t>both </a:t>
            </a:r>
            <a:r>
              <a:rPr lang="en-US" sz="2000" dirty="0" err="1" smtClean="0">
                <a:solidFill>
                  <a:srgbClr val="FF0000"/>
                </a:solidFill>
              </a:rPr>
              <a:t>wavefields</a:t>
            </a:r>
            <a:r>
              <a:rPr lang="en-US" sz="2000" dirty="0" smtClean="0">
                <a:solidFill>
                  <a:srgbClr val="FF0000"/>
                </a:solidFill>
              </a:rPr>
              <a:t> and their spatial gradients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11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50390" y="1643206"/>
            <a:ext cx="5087840" cy="3869336"/>
            <a:chOff x="3897703" y="977970"/>
            <a:chExt cx="4703397" cy="3903644"/>
          </a:xfrm>
        </p:grpSpPr>
        <p:grpSp>
          <p:nvGrpSpPr>
            <p:cNvPr id="5" name="Group 4"/>
            <p:cNvGrpSpPr/>
            <p:nvPr/>
          </p:nvGrpSpPr>
          <p:grpSpPr>
            <a:xfrm>
              <a:off x="3902244" y="1377119"/>
              <a:ext cx="3429515" cy="1553148"/>
              <a:chOff x="4138482" y="1306162"/>
              <a:chExt cx="3429515" cy="1553148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6361497" y="1306162"/>
                <a:ext cx="801793" cy="876325"/>
                <a:chOff x="3344466" y="2457336"/>
                <a:chExt cx="801793" cy="876325"/>
              </a:xfrm>
            </p:grpSpPr>
            <p:cxnSp>
              <p:nvCxnSpPr>
                <p:cNvPr id="34" name="Straight Arrow Connector 33"/>
                <p:cNvCxnSpPr/>
                <p:nvPr/>
              </p:nvCxnSpPr>
              <p:spPr bwMode="auto">
                <a:xfrm>
                  <a:off x="3435262" y="2779749"/>
                  <a:ext cx="8956" cy="553912"/>
                </a:xfrm>
                <a:prstGeom prst="straightConnector1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50196"/>
                        <a:invGamma/>
                      </a:schemeClr>
                    </a:gs>
                  </a:gsLst>
                  <a:path path="rect">
                    <a:fillToRect l="50000" t="50000" r="50000" b="50000"/>
                  </a:path>
                </a:gradFill>
                <a:ln w="28575" cap="flat" cmpd="sng" algn="ctr">
                  <a:solidFill>
                    <a:schemeClr val="tx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35" name="Straight Arrow Connector 34"/>
                <p:cNvCxnSpPr/>
                <p:nvPr/>
              </p:nvCxnSpPr>
              <p:spPr bwMode="auto">
                <a:xfrm>
                  <a:off x="3435262" y="2788133"/>
                  <a:ext cx="710997" cy="0"/>
                </a:xfrm>
                <a:prstGeom prst="straightConnector1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50196"/>
                        <a:invGamma/>
                      </a:schemeClr>
                    </a:gs>
                  </a:gsLst>
                  <a:path path="rect">
                    <a:fillToRect l="50000" t="50000" r="50000" b="50000"/>
                  </a:path>
                </a:gradFill>
                <a:ln w="28575" cap="flat" cmpd="sng" algn="ctr">
                  <a:solidFill>
                    <a:schemeClr val="tx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36" name="Straight Arrow Connector 35"/>
                <p:cNvCxnSpPr/>
                <p:nvPr/>
              </p:nvCxnSpPr>
              <p:spPr bwMode="auto">
                <a:xfrm flipV="1">
                  <a:off x="3451655" y="2457336"/>
                  <a:ext cx="614447" cy="330798"/>
                </a:xfrm>
                <a:prstGeom prst="straightConnector1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50196"/>
                        <a:invGamma/>
                      </a:schemeClr>
                    </a:gs>
                  </a:gsLst>
                  <a:path path="rect">
                    <a:fillToRect l="50000" t="50000" r="50000" b="50000"/>
                  </a:path>
                </a:gradFill>
                <a:ln w="28575" cap="flat" cmpd="sng" algn="ctr">
                  <a:solidFill>
                    <a:schemeClr val="tx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sp>
              <p:nvSpPr>
                <p:cNvPr id="37" name="Isosceles Triangle 36"/>
                <p:cNvSpPr/>
                <p:nvPr/>
              </p:nvSpPr>
              <p:spPr bwMode="auto">
                <a:xfrm flipV="1">
                  <a:off x="3344466" y="2673269"/>
                  <a:ext cx="199504" cy="221615"/>
                </a:xfrm>
                <a:prstGeom prst="triangl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50196"/>
                        <a:invGamma/>
                      </a:schemeClr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75000"/>
                    <a:buFont typeface="Wingdings" charset="2"/>
                    <a:buChar char="l"/>
                    <a:tabLst/>
                  </a:pPr>
                  <a:endParaRPr kumimoji="0" lang="en-CA" sz="2800" b="0" i="0" u="none" strike="noStrike" cap="none" normalizeH="0" baseline="0">
                    <a:ln>
                      <a:noFill/>
                    </a:ln>
                    <a:solidFill>
                      <a:schemeClr val="accent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29" name="Oval 28"/>
              <p:cNvSpPr/>
              <p:nvPr/>
            </p:nvSpPr>
            <p:spPr bwMode="auto">
              <a:xfrm>
                <a:off x="4484276" y="1448022"/>
                <a:ext cx="576064" cy="606583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0196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charset="2"/>
                  <a:buChar char="l"/>
                  <a:tabLst/>
                </a:pPr>
                <a:endParaRPr kumimoji="0" lang="en-CA" sz="2800" b="0" i="0" u="none" strike="noStrike" cap="none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83821" y="2212979"/>
                <a:ext cx="15841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CA" sz="1800" dirty="0" smtClean="0">
                    <a:solidFill>
                      <a:schemeClr val="tx1">
                        <a:lumMod val="50000"/>
                      </a:schemeClr>
                    </a:solidFill>
                  </a:rPr>
                  <a:t>3-component geophone</a:t>
                </a:r>
                <a:endParaRPr lang="en-CA" sz="18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138482" y="2210915"/>
                <a:ext cx="1584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CA" sz="1800" dirty="0" smtClean="0">
                    <a:solidFill>
                      <a:schemeClr val="tx1">
                        <a:lumMod val="50000"/>
                      </a:schemeClr>
                    </a:solidFill>
                  </a:rPr>
                  <a:t>hydrophone</a:t>
                </a:r>
                <a:endParaRPr lang="en-CA" sz="18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32" name="Straight Connector 31"/>
              <p:cNvCxnSpPr/>
              <p:nvPr/>
            </p:nvCxnSpPr>
            <p:spPr bwMode="auto">
              <a:xfrm flipV="1">
                <a:off x="5531680" y="1666372"/>
                <a:ext cx="288032" cy="1"/>
              </a:xfrm>
              <a:prstGeom prst="lin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0196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28575" cap="flat" cmpd="sng" algn="ctr">
                <a:solidFill>
                  <a:schemeClr val="tx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Straight Connector 32"/>
              <p:cNvCxnSpPr/>
              <p:nvPr/>
            </p:nvCxnSpPr>
            <p:spPr bwMode="auto">
              <a:xfrm>
                <a:off x="5675696" y="1523532"/>
                <a:ext cx="0" cy="281183"/>
              </a:xfrm>
              <a:prstGeom prst="lin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0196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28575" cap="flat" cmpd="sng" algn="ctr">
                <a:solidFill>
                  <a:schemeClr val="tx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" name="Rectangle 5"/>
            <p:cNvSpPr/>
            <p:nvPr/>
          </p:nvSpPr>
          <p:spPr>
            <a:xfrm>
              <a:off x="7298756" y="1745655"/>
              <a:ext cx="13023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2400" dirty="0" smtClean="0"/>
                <a:t>Acoustic </a:t>
              </a:r>
              <a:endParaRPr lang="en-CA" sz="2400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248038" y="3231863"/>
              <a:ext cx="801793" cy="876325"/>
              <a:chOff x="1465252" y="2379998"/>
              <a:chExt cx="801793" cy="876325"/>
            </a:xfrm>
          </p:grpSpPr>
          <p:cxnSp>
            <p:nvCxnSpPr>
              <p:cNvPr id="24" name="Straight Arrow Connector 23"/>
              <p:cNvCxnSpPr/>
              <p:nvPr/>
            </p:nvCxnSpPr>
            <p:spPr bwMode="auto">
              <a:xfrm>
                <a:off x="1556048" y="2702411"/>
                <a:ext cx="8956" cy="553912"/>
              </a:xfrm>
              <a:prstGeom prst="straightConnector1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0196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28575" cap="flat" cmpd="sng" algn="ctr">
                <a:solidFill>
                  <a:schemeClr val="tx1">
                    <a:lumMod val="50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5" name="Straight Arrow Connector 24"/>
              <p:cNvCxnSpPr/>
              <p:nvPr/>
            </p:nvCxnSpPr>
            <p:spPr bwMode="auto">
              <a:xfrm>
                <a:off x="1556048" y="2710795"/>
                <a:ext cx="710997" cy="0"/>
              </a:xfrm>
              <a:prstGeom prst="straightConnector1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0196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28575" cap="flat" cmpd="sng" algn="ctr">
                <a:solidFill>
                  <a:schemeClr val="tx1">
                    <a:lumMod val="50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6" name="Straight Arrow Connector 25"/>
              <p:cNvCxnSpPr/>
              <p:nvPr/>
            </p:nvCxnSpPr>
            <p:spPr bwMode="auto">
              <a:xfrm flipV="1">
                <a:off x="1572441" y="2379998"/>
                <a:ext cx="614447" cy="330798"/>
              </a:xfrm>
              <a:prstGeom prst="straightConnector1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0196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28575" cap="flat" cmpd="sng" algn="ctr">
                <a:solidFill>
                  <a:schemeClr val="tx1">
                    <a:lumMod val="50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27" name="Isosceles Triangle 26"/>
              <p:cNvSpPr/>
              <p:nvPr/>
            </p:nvSpPr>
            <p:spPr bwMode="auto">
              <a:xfrm flipV="1">
                <a:off x="1465252" y="2595931"/>
                <a:ext cx="199504" cy="221615"/>
              </a:xfrm>
              <a:prstGeom prst="triangl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0196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charset="2"/>
                  <a:buChar char="l"/>
                  <a:tabLst/>
                </a:pPr>
                <a:endParaRPr kumimoji="0" lang="en-CA" sz="2800" b="0" i="0" u="none" strike="noStrike" cap="none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3897703" y="4196268"/>
              <a:ext cx="1584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CA" sz="1800" dirty="0" smtClean="0">
                  <a:solidFill>
                    <a:schemeClr val="tx1">
                      <a:lumMod val="50000"/>
                    </a:schemeClr>
                  </a:solidFill>
                </a:rPr>
                <a:t>3-component geophone</a:t>
              </a:r>
              <a:endParaRPr lang="en-CA" sz="18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>
              <a:off x="5441451" y="3526571"/>
              <a:ext cx="0" cy="281183"/>
            </a:xfrm>
            <a:prstGeom prst="lin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0196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2857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V="1">
              <a:off x="5297435" y="3661634"/>
              <a:ext cx="288032" cy="1"/>
            </a:xfrm>
            <a:prstGeom prst="lin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0196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2857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1" name="Group 10"/>
            <p:cNvGrpSpPr/>
            <p:nvPr/>
          </p:nvGrpSpPr>
          <p:grpSpPr>
            <a:xfrm>
              <a:off x="6034463" y="3105266"/>
              <a:ext cx="1264293" cy="937355"/>
              <a:chOff x="1465252" y="2265261"/>
              <a:chExt cx="1264293" cy="937355"/>
            </a:xfrm>
          </p:grpSpPr>
          <p:cxnSp>
            <p:nvCxnSpPr>
              <p:cNvPr id="20" name="Straight Arrow Connector 19"/>
              <p:cNvCxnSpPr/>
              <p:nvPr/>
            </p:nvCxnSpPr>
            <p:spPr bwMode="auto">
              <a:xfrm>
                <a:off x="1556048" y="2702411"/>
                <a:ext cx="16393" cy="500205"/>
              </a:xfrm>
              <a:prstGeom prst="straightConnector1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0196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28575" cap="flat" cmpd="sng" algn="ctr">
                <a:solidFill>
                  <a:schemeClr val="tx1">
                    <a:lumMod val="50000"/>
                  </a:schemeClr>
                </a:solidFill>
                <a:prstDash val="sysDot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1" name="Straight Arrow Connector 20"/>
              <p:cNvCxnSpPr/>
              <p:nvPr/>
            </p:nvCxnSpPr>
            <p:spPr bwMode="auto">
              <a:xfrm>
                <a:off x="1556048" y="2710796"/>
                <a:ext cx="1173497" cy="3475"/>
              </a:xfrm>
              <a:prstGeom prst="straightConnector1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0196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28575" cap="flat" cmpd="sng" algn="ctr">
                <a:solidFill>
                  <a:schemeClr val="tx1">
                    <a:lumMod val="50000"/>
                  </a:schemeClr>
                </a:solidFill>
                <a:prstDash val="sysDot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2" name="Straight Arrow Connector 21"/>
              <p:cNvCxnSpPr/>
              <p:nvPr/>
            </p:nvCxnSpPr>
            <p:spPr bwMode="auto">
              <a:xfrm flipV="1">
                <a:off x="1572441" y="2265261"/>
                <a:ext cx="605491" cy="445535"/>
              </a:xfrm>
              <a:prstGeom prst="straightConnector1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0196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28575" cap="flat" cmpd="sng" algn="ctr">
                <a:solidFill>
                  <a:schemeClr val="tx1">
                    <a:lumMod val="50000"/>
                  </a:schemeClr>
                </a:solidFill>
                <a:prstDash val="sysDot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23" name="Isosceles Triangle 22"/>
              <p:cNvSpPr/>
              <p:nvPr/>
            </p:nvSpPr>
            <p:spPr bwMode="auto">
              <a:xfrm flipV="1">
                <a:off x="1465252" y="2595931"/>
                <a:ext cx="199504" cy="221615"/>
              </a:xfrm>
              <a:prstGeom prst="triangl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0196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charset="2"/>
                  <a:buChar char="l"/>
                  <a:tabLst/>
                </a:pPr>
                <a:endParaRPr kumimoji="0" lang="en-CA" sz="2800" b="0" i="0" u="none" strike="noStrike" cap="none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12" name="Curved Connector 11"/>
            <p:cNvCxnSpPr/>
            <p:nvPr/>
          </p:nvCxnSpPr>
          <p:spPr bwMode="auto">
            <a:xfrm>
              <a:off x="6221049" y="3285925"/>
              <a:ext cx="287846" cy="116880"/>
            </a:xfrm>
            <a:prstGeom prst="curvedConnector3">
              <a:avLst>
                <a:gd name="adj1" fmla="val 202076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0196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2857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Curved Connector 12"/>
            <p:cNvCxnSpPr/>
            <p:nvPr/>
          </p:nvCxnSpPr>
          <p:spPr bwMode="auto">
            <a:xfrm rot="16200000" flipH="1">
              <a:off x="6754510" y="3640573"/>
              <a:ext cx="410670" cy="90484"/>
            </a:xfrm>
            <a:prstGeom prst="curvedConnector3">
              <a:avLst>
                <a:gd name="adj1" fmla="val -49486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0196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2857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Curved Connector 13"/>
            <p:cNvCxnSpPr/>
            <p:nvPr/>
          </p:nvCxnSpPr>
          <p:spPr bwMode="auto">
            <a:xfrm rot="10800000" flipV="1">
              <a:off x="5860993" y="3764031"/>
              <a:ext cx="360056" cy="93083"/>
            </a:xfrm>
            <a:prstGeom prst="curvedConnector3">
              <a:avLst>
                <a:gd name="adj1" fmla="val -74278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0196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2857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5714580" y="4229552"/>
              <a:ext cx="2017268" cy="652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CA" sz="1800" dirty="0" smtClean="0">
                  <a:solidFill>
                    <a:schemeClr val="tx1">
                      <a:lumMod val="50000"/>
                    </a:schemeClr>
                  </a:solidFill>
                </a:rPr>
                <a:t>3-component rotational </a:t>
              </a:r>
              <a:r>
                <a:rPr lang="en-CA" sz="1800" dirty="0" smtClean="0">
                  <a:solidFill>
                    <a:schemeClr val="tx1">
                      <a:lumMod val="50000"/>
                    </a:schemeClr>
                  </a:solidFill>
                </a:rPr>
                <a:t>sensor</a:t>
              </a:r>
              <a:endParaRPr lang="en-CA" sz="18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463384" y="3877355"/>
              <a:ext cx="97308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 smtClean="0"/>
                <a:t>Elastic</a:t>
              </a:r>
              <a:endParaRPr lang="en-CA" sz="2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92556" y="977989"/>
              <a:ext cx="10980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wavefield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692165" y="977970"/>
              <a:ext cx="20396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Spatial gradient </a:t>
              </a:r>
              <a:endParaRPr lang="en-US" dirty="0"/>
            </a:p>
          </p:txBody>
        </p:sp>
      </p:grpSp>
      <p:sp>
        <p:nvSpPr>
          <p:cNvPr id="38" name="Right Arrow 37"/>
          <p:cNvSpPr/>
          <p:nvPr/>
        </p:nvSpPr>
        <p:spPr>
          <a:xfrm>
            <a:off x="5560145" y="3566590"/>
            <a:ext cx="688255" cy="5129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553200" y="2937694"/>
            <a:ext cx="2514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acoustic/elastic representation theorem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412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122863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The body force equivalence </a:t>
            </a:r>
            <a:r>
              <a:rPr lang="en-CA" altLang="zh-CN" dirty="0" smtClean="0"/>
              <a:t>of seismic source</a:t>
            </a:r>
            <a:endParaRPr lang="en-US" altLang="zh-CN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49843" y="1912410"/>
            <a:ext cx="8918515" cy="2433086"/>
            <a:chOff x="672172" y="1649099"/>
            <a:chExt cx="7999908" cy="2433086"/>
          </a:xfrm>
        </p:grpSpPr>
        <p:grpSp>
          <p:nvGrpSpPr>
            <p:cNvPr id="7" name="Group 6"/>
            <p:cNvGrpSpPr/>
            <p:nvPr/>
          </p:nvGrpSpPr>
          <p:grpSpPr>
            <a:xfrm>
              <a:off x="4723107" y="1649100"/>
              <a:ext cx="3948973" cy="2433085"/>
              <a:chOff x="1766027" y="1517647"/>
              <a:chExt cx="3948973" cy="2433085"/>
            </a:xfrm>
          </p:grpSpPr>
          <p:sp>
            <p:nvSpPr>
              <p:cNvPr id="18" name="Oval 17"/>
              <p:cNvSpPr/>
              <p:nvPr/>
            </p:nvSpPr>
            <p:spPr>
              <a:xfrm rot="19631596">
                <a:off x="2201463" y="1517647"/>
                <a:ext cx="3497401" cy="2405196"/>
              </a:xfrm>
              <a:prstGeom prst="ellipse">
                <a:avLst/>
              </a:prstGeom>
              <a:noFill/>
              <a:ln w="38100"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3721563" y="1619933"/>
                    <a:ext cx="4572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𝔻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21563" y="1619933"/>
                    <a:ext cx="457200" cy="3693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4724400" y="3581400"/>
                    <a:ext cx="9906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𝔻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" name="TextBox 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24400" y="3581400"/>
                    <a:ext cx="990600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Isosceles Triangle 20"/>
              <p:cNvSpPr/>
              <p:nvPr/>
            </p:nvSpPr>
            <p:spPr>
              <a:xfrm flipV="1">
                <a:off x="2356845" y="2864033"/>
                <a:ext cx="152400" cy="152400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2" name="Explosion 1 21"/>
              <p:cNvSpPr/>
              <p:nvPr/>
            </p:nvSpPr>
            <p:spPr>
              <a:xfrm>
                <a:off x="3569163" y="2408985"/>
                <a:ext cx="152400" cy="144335"/>
              </a:xfrm>
              <a:prstGeom prst="irregularSeal1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3639245" y="2116062"/>
                    <a:ext cx="838200" cy="4932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/>
                          </m:sSup>
                        </m:oMath>
                      </m:oMathPara>
                    </a14:m>
                    <a:endParaRPr lang="en-CA" sz="2400" dirty="0"/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39245" y="2116062"/>
                    <a:ext cx="838200" cy="493277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1766027" y="2934995"/>
                    <a:ext cx="68580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oMath>
                      </m:oMathPara>
                    </a14:m>
                    <a:endParaRPr lang="en-CA" sz="2400" dirty="0"/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66027" y="2934995"/>
                    <a:ext cx="685801" cy="46166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" name="Oval 7"/>
            <p:cNvSpPr/>
            <p:nvPr/>
          </p:nvSpPr>
          <p:spPr>
            <a:xfrm>
              <a:off x="1239241" y="2909055"/>
              <a:ext cx="228600" cy="21989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19631596">
              <a:off x="1159135" y="1649099"/>
              <a:ext cx="3497401" cy="2405196"/>
            </a:xfrm>
            <a:prstGeom prst="ellipse">
              <a:avLst/>
            </a:prstGeom>
            <a:noFill/>
            <a:ln w="38100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679236" y="1750679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𝔻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9236" y="1750679"/>
                  <a:ext cx="457200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682073" y="3712146"/>
                  <a:ext cx="990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𝔻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073" y="3712146"/>
                  <a:ext cx="990600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Isosceles Triangle 11"/>
            <p:cNvSpPr/>
            <p:nvPr/>
          </p:nvSpPr>
          <p:spPr>
            <a:xfrm flipV="1">
              <a:off x="1281773" y="2976545"/>
              <a:ext cx="152400" cy="152400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Explosion 1 12"/>
            <p:cNvSpPr/>
            <p:nvPr/>
          </p:nvSpPr>
          <p:spPr>
            <a:xfrm>
              <a:off x="2526836" y="2539731"/>
              <a:ext cx="152400" cy="144335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622816" y="2294313"/>
                  <a:ext cx="838200" cy="4932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/>
                        </m:sSup>
                      </m:oMath>
                    </m:oMathPara>
                  </a14:m>
                  <a:endParaRPr lang="en-CA" sz="24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2816" y="2294313"/>
                  <a:ext cx="838200" cy="4932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72172" y="3066449"/>
                  <a:ext cx="6858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CA" sz="24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172" y="3066449"/>
                  <a:ext cx="685801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/>
            <p:cNvCxnSpPr/>
            <p:nvPr/>
          </p:nvCxnSpPr>
          <p:spPr>
            <a:xfrm flipH="1" flipV="1">
              <a:off x="5066007" y="2864738"/>
              <a:ext cx="253274" cy="1616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5439339" y="3080099"/>
              <a:ext cx="272054" cy="13557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Plus 24"/>
          <p:cNvSpPr/>
          <p:nvPr/>
        </p:nvSpPr>
        <p:spPr>
          <a:xfrm>
            <a:off x="4115764" y="5138861"/>
            <a:ext cx="342900" cy="351541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TextBox 25"/>
          <p:cNvSpPr txBox="1"/>
          <p:nvPr/>
        </p:nvSpPr>
        <p:spPr>
          <a:xfrm>
            <a:off x="4216396" y="6320135"/>
            <a:ext cx="4875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 </a:t>
            </a:r>
            <a:r>
              <a:rPr lang="en-US" dirty="0" smtClean="0"/>
              <a:t>(Aki and Richards, 2002, chapter 3, eq. 3.3)</a:t>
            </a:r>
            <a:endParaRPr lang="en-CA" dirty="0"/>
          </a:p>
        </p:txBody>
      </p:sp>
      <p:sp>
        <p:nvSpPr>
          <p:cNvPr id="27" name="TextBox 26"/>
          <p:cNvSpPr txBox="1"/>
          <p:nvPr/>
        </p:nvSpPr>
        <p:spPr>
          <a:xfrm>
            <a:off x="697100" y="5053022"/>
            <a:ext cx="2514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Wavefield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5403771" y="4883744"/>
            <a:ext cx="25145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Spatial gradient of the </a:t>
            </a:r>
            <a:r>
              <a:rPr lang="en-US" sz="2800" dirty="0" err="1" smtClean="0"/>
              <a:t>wavefield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0469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7736" y="311256"/>
            <a:ext cx="8681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2</a:t>
            </a:r>
            <a:r>
              <a:rPr lang="en-US" altLang="zh-CN" sz="3600" dirty="0" smtClean="0"/>
              <a:t>D acoustic</a:t>
            </a:r>
            <a:r>
              <a:rPr lang="en-US" sz="3600" dirty="0" smtClean="0"/>
              <a:t> reverse time extrapolation</a:t>
            </a:r>
            <a:endParaRPr lang="en-CA" sz="3600" dirty="0"/>
          </a:p>
        </p:txBody>
      </p:sp>
      <p:grpSp>
        <p:nvGrpSpPr>
          <p:cNvPr id="6" name="Group 5"/>
          <p:cNvGrpSpPr/>
          <p:nvPr/>
        </p:nvGrpSpPr>
        <p:grpSpPr>
          <a:xfrm>
            <a:off x="-152400" y="1558560"/>
            <a:ext cx="9151427" cy="2433086"/>
            <a:chOff x="773538" y="1649099"/>
            <a:chExt cx="7898542" cy="2433086"/>
          </a:xfrm>
        </p:grpSpPr>
        <p:grpSp>
          <p:nvGrpSpPr>
            <p:cNvPr id="7" name="Group 6"/>
            <p:cNvGrpSpPr/>
            <p:nvPr/>
          </p:nvGrpSpPr>
          <p:grpSpPr>
            <a:xfrm>
              <a:off x="4785879" y="1649100"/>
              <a:ext cx="3886201" cy="2433085"/>
              <a:chOff x="1828799" y="1517647"/>
              <a:chExt cx="3886201" cy="2433085"/>
            </a:xfrm>
          </p:grpSpPr>
          <p:sp>
            <p:nvSpPr>
              <p:cNvPr id="23" name="Oval 22"/>
              <p:cNvSpPr/>
              <p:nvPr/>
            </p:nvSpPr>
            <p:spPr>
              <a:xfrm rot="19631596">
                <a:off x="2201463" y="1517647"/>
                <a:ext cx="3497401" cy="2405196"/>
              </a:xfrm>
              <a:prstGeom prst="ellipse">
                <a:avLst/>
              </a:prstGeom>
              <a:noFill/>
              <a:ln w="38100"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3721563" y="1619933"/>
                    <a:ext cx="4572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𝔻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1" name="TextBox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21563" y="1619933"/>
                    <a:ext cx="457200" cy="3693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4724400" y="3581400"/>
                    <a:ext cx="9906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A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𝔻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2" name="TextBox 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24400" y="3581400"/>
                    <a:ext cx="990600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" name="Isosceles Triangle 25"/>
              <p:cNvSpPr/>
              <p:nvPr/>
            </p:nvSpPr>
            <p:spPr>
              <a:xfrm flipV="1">
                <a:off x="2286000" y="2819400"/>
                <a:ext cx="152400" cy="152400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7" name="Explosion 1 26"/>
              <p:cNvSpPr/>
              <p:nvPr/>
            </p:nvSpPr>
            <p:spPr>
              <a:xfrm>
                <a:off x="3569163" y="2408985"/>
                <a:ext cx="152400" cy="144335"/>
              </a:xfrm>
              <a:prstGeom prst="irregularSeal1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3531063" y="2255449"/>
                    <a:ext cx="838200" cy="3700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p>
                        </m:oMath>
                      </m:oMathPara>
                    </a14:m>
                    <a:endParaRPr lang="en-CA" dirty="0"/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31063" y="2255449"/>
                    <a:ext cx="838200" cy="370038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Rectangle 28"/>
                  <p:cNvSpPr/>
                  <p:nvPr/>
                </p:nvSpPr>
                <p:spPr>
                  <a:xfrm>
                    <a:off x="4178763" y="3075806"/>
                    <a:ext cx="487826" cy="37003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</m:oMath>
                      </m:oMathPara>
                    </a14:m>
                    <a:endParaRPr lang="en-CA" dirty="0"/>
                  </a:p>
                </p:txBody>
              </p:sp>
            </mc:Choice>
            <mc:Fallback xmlns="">
              <p:sp>
                <p:nvSpPr>
                  <p:cNvPr id="56" name="Rectangle 5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78763" y="3075806"/>
                    <a:ext cx="487826" cy="370038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1828799" y="2706474"/>
                    <a:ext cx="68580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oMath>
                      </m:oMathPara>
                    </a14:m>
                    <a:endParaRPr lang="en-CA" dirty="0"/>
                  </a:p>
                </p:txBody>
              </p:sp>
            </mc:Choice>
            <mc:Fallback xmlns="">
              <p:sp>
                <p:nvSpPr>
                  <p:cNvPr id="57" name="TextBox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28799" y="2706474"/>
                    <a:ext cx="685801" cy="36933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1" name="Straight Arrow Connector 30"/>
              <p:cNvCxnSpPr>
                <a:endCxn id="30" idx="3"/>
              </p:cNvCxnSpPr>
              <p:nvPr/>
            </p:nvCxnSpPr>
            <p:spPr>
              <a:xfrm flipH="1">
                <a:off x="2514600" y="2500355"/>
                <a:ext cx="953892" cy="39078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2438400" y="2971800"/>
                <a:ext cx="1511763" cy="289910"/>
              </a:xfrm>
              <a:prstGeom prst="straightConnector1">
                <a:avLst/>
              </a:prstGeom>
              <a:ln>
                <a:prstDash val="dash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" name="Isosceles Triangle 7"/>
            <p:cNvSpPr/>
            <p:nvPr/>
          </p:nvSpPr>
          <p:spPr>
            <a:xfrm flipV="1">
              <a:off x="6932643" y="3316963"/>
              <a:ext cx="152400" cy="152400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Oval 8"/>
            <p:cNvSpPr/>
            <p:nvPr/>
          </p:nvSpPr>
          <p:spPr>
            <a:xfrm>
              <a:off x="1202998" y="2912648"/>
              <a:ext cx="228600" cy="21989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19631596">
              <a:off x="1159135" y="1649099"/>
              <a:ext cx="3497401" cy="2405196"/>
            </a:xfrm>
            <a:prstGeom prst="ellipse">
              <a:avLst/>
            </a:prstGeom>
            <a:noFill/>
            <a:ln w="38100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374436" y="1858768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𝔻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4436" y="1858768"/>
                  <a:ext cx="457200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682073" y="3712146"/>
                  <a:ext cx="990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𝔻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073" y="3712146"/>
                  <a:ext cx="990600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Isosceles Triangle 12"/>
            <p:cNvSpPr/>
            <p:nvPr/>
          </p:nvSpPr>
          <p:spPr>
            <a:xfrm flipV="1">
              <a:off x="1243673" y="2950146"/>
              <a:ext cx="152400" cy="152400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Explosion 1 13"/>
            <p:cNvSpPr/>
            <p:nvPr/>
          </p:nvSpPr>
          <p:spPr>
            <a:xfrm>
              <a:off x="2526836" y="2539731"/>
              <a:ext cx="152400" cy="144335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488736" y="2386195"/>
                  <a:ext cx="838200" cy="3700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8736" y="2386195"/>
                  <a:ext cx="838200" cy="370038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3136436" y="3206552"/>
                  <a:ext cx="487826" cy="37003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p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6436" y="3206552"/>
                  <a:ext cx="487826" cy="370038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773538" y="2810445"/>
                  <a:ext cx="6858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538" y="2810445"/>
                  <a:ext cx="685801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/>
            <p:nvPr/>
          </p:nvCxnSpPr>
          <p:spPr>
            <a:xfrm flipH="1">
              <a:off x="1479886" y="2631101"/>
              <a:ext cx="953892" cy="39078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396073" y="3102546"/>
              <a:ext cx="1511763" cy="28991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Isosceles Triangle 19"/>
            <p:cNvSpPr/>
            <p:nvPr/>
          </p:nvSpPr>
          <p:spPr>
            <a:xfrm flipV="1">
              <a:off x="2933236" y="3316256"/>
              <a:ext cx="152400" cy="152400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 flipV="1">
              <a:off x="4892515" y="2684773"/>
              <a:ext cx="364710" cy="2330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5364877" y="3071686"/>
              <a:ext cx="484859" cy="32147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5160443" y="4438471"/>
            <a:ext cx="37145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3C particle velocity/displacement back-propagation image</a:t>
            </a:r>
            <a:endParaRPr lang="en-CA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608641" y="4438470"/>
            <a:ext cx="3098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Pressure </a:t>
            </a:r>
            <a:r>
              <a:rPr lang="en-US" sz="2400" dirty="0" err="1" smtClean="0"/>
              <a:t>wavefield</a:t>
            </a:r>
            <a:r>
              <a:rPr lang="en-US" sz="2400" dirty="0" smtClean="0"/>
              <a:t> back-propagation image</a:t>
            </a:r>
            <a:endParaRPr lang="en-CA" sz="2400" dirty="0"/>
          </a:p>
        </p:txBody>
      </p:sp>
      <p:sp>
        <p:nvSpPr>
          <p:cNvPr id="35" name="Plus 34"/>
          <p:cNvSpPr/>
          <p:nvPr/>
        </p:nvSpPr>
        <p:spPr>
          <a:xfrm>
            <a:off x="4153488" y="4716845"/>
            <a:ext cx="342900" cy="351541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Freeform 35"/>
          <p:cNvSpPr/>
          <p:nvPr/>
        </p:nvSpPr>
        <p:spPr>
          <a:xfrm>
            <a:off x="542871" y="2296363"/>
            <a:ext cx="529700" cy="1389413"/>
          </a:xfrm>
          <a:custGeom>
            <a:avLst/>
            <a:gdLst>
              <a:gd name="connsiteX0" fmla="*/ 372547 w 372547"/>
              <a:gd name="connsiteY0" fmla="*/ 0 h 1389413"/>
              <a:gd name="connsiteX1" fmla="*/ 51914 w 372547"/>
              <a:gd name="connsiteY1" fmla="*/ 510639 h 1389413"/>
              <a:gd name="connsiteX2" fmla="*/ 4412 w 372547"/>
              <a:gd name="connsiteY2" fmla="*/ 1389413 h 1389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47" h="1389413">
                <a:moveTo>
                  <a:pt x="372547" y="0"/>
                </a:moveTo>
                <a:cubicBezTo>
                  <a:pt x="242908" y="139535"/>
                  <a:pt x="113270" y="279070"/>
                  <a:pt x="51914" y="510639"/>
                </a:cubicBezTo>
                <a:cubicBezTo>
                  <a:pt x="-9442" y="742208"/>
                  <a:pt x="-2515" y="1065810"/>
                  <a:pt x="4412" y="1389413"/>
                </a:cubicBezTo>
              </a:path>
            </a:pathLst>
          </a:cu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Freeform 36"/>
          <p:cNvSpPr/>
          <p:nvPr/>
        </p:nvSpPr>
        <p:spPr>
          <a:xfrm>
            <a:off x="5167228" y="2286440"/>
            <a:ext cx="529700" cy="1389413"/>
          </a:xfrm>
          <a:custGeom>
            <a:avLst/>
            <a:gdLst>
              <a:gd name="connsiteX0" fmla="*/ 372547 w 372547"/>
              <a:gd name="connsiteY0" fmla="*/ 0 h 1389413"/>
              <a:gd name="connsiteX1" fmla="*/ 51914 w 372547"/>
              <a:gd name="connsiteY1" fmla="*/ 510639 h 1389413"/>
              <a:gd name="connsiteX2" fmla="*/ 4412 w 372547"/>
              <a:gd name="connsiteY2" fmla="*/ 1389413 h 1389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47" h="1389413">
                <a:moveTo>
                  <a:pt x="372547" y="0"/>
                </a:moveTo>
                <a:cubicBezTo>
                  <a:pt x="242908" y="139535"/>
                  <a:pt x="113270" y="279070"/>
                  <a:pt x="51914" y="510639"/>
                </a:cubicBezTo>
                <a:cubicBezTo>
                  <a:pt x="-9442" y="742208"/>
                  <a:pt x="-2515" y="1065810"/>
                  <a:pt x="4412" y="1389413"/>
                </a:cubicBezTo>
              </a:path>
            </a:pathLst>
          </a:cu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46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673</Words>
  <Application>Microsoft Office PowerPoint</Application>
  <PresentationFormat>On-screen Show (4:3)</PresentationFormat>
  <Paragraphs>178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Microseismic event localization using both wavefields and their spatial gradients </vt:lpstr>
      <vt:lpstr>Microseismic monitoring</vt:lpstr>
      <vt:lpstr>Microseismic event localization</vt:lpstr>
      <vt:lpstr>Microseismic event localization</vt:lpstr>
      <vt:lpstr>Microseismic event localization</vt:lpstr>
      <vt:lpstr>PowerPoint Presentation</vt:lpstr>
      <vt:lpstr>How?</vt:lpstr>
      <vt:lpstr>The body force equivalence of seismic source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- Acoustic</vt:lpstr>
      <vt:lpstr>Example - Acoustic</vt:lpstr>
      <vt:lpstr>Example - Elastic</vt:lpstr>
      <vt:lpstr>Example - Elastic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Microseismic event localization using both wavefields and their spatial gradients </dc:title>
  <dc:creator>lzh</dc:creator>
  <cp:lastModifiedBy>lzh</cp:lastModifiedBy>
  <cp:revision>34</cp:revision>
  <dcterms:created xsi:type="dcterms:W3CDTF">2006-08-16T00:00:00Z</dcterms:created>
  <dcterms:modified xsi:type="dcterms:W3CDTF">2016-06-16T18:24:06Z</dcterms:modified>
</cp:coreProperties>
</file>