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handoutMasterIdLst>
    <p:handoutMasterId r:id="rId10"/>
  </p:handoutMasterIdLst>
  <p:sldIdLst>
    <p:sldId id="300" r:id="rId2"/>
    <p:sldId id="301" r:id="rId3"/>
    <p:sldId id="302" r:id="rId4"/>
    <p:sldId id="303" r:id="rId5"/>
    <p:sldId id="304" r:id="rId6"/>
    <p:sldId id="305" r:id="rId7"/>
    <p:sldId id="306" r:id="rId8"/>
  </p:sldIdLst>
  <p:sldSz cx="9144000" cy="6858000" type="screen4x3"/>
  <p:notesSz cx="6950075" cy="9236075"/>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000" kern="1200">
        <a:solidFill>
          <a:schemeClr val="tx1"/>
        </a:solidFill>
        <a:latin typeface="Arial" charset="0"/>
        <a:ea typeface="+mn-ea"/>
        <a:cs typeface="+mn-cs"/>
      </a:defRPr>
    </a:lvl1pPr>
    <a:lvl2pPr marL="457200" algn="l" rtl="0" eaLnBrk="0" fontAlgn="base" hangingPunct="0">
      <a:spcBef>
        <a:spcPct val="0"/>
      </a:spcBef>
      <a:spcAft>
        <a:spcPct val="0"/>
      </a:spcAft>
      <a:defRPr sz="4000" kern="1200">
        <a:solidFill>
          <a:schemeClr val="tx1"/>
        </a:solidFill>
        <a:latin typeface="Arial" charset="0"/>
        <a:ea typeface="+mn-ea"/>
        <a:cs typeface="+mn-cs"/>
      </a:defRPr>
    </a:lvl2pPr>
    <a:lvl3pPr marL="914400" algn="l" rtl="0" eaLnBrk="0" fontAlgn="base" hangingPunct="0">
      <a:spcBef>
        <a:spcPct val="0"/>
      </a:spcBef>
      <a:spcAft>
        <a:spcPct val="0"/>
      </a:spcAft>
      <a:defRPr sz="4000" kern="1200">
        <a:solidFill>
          <a:schemeClr val="tx1"/>
        </a:solidFill>
        <a:latin typeface="Arial" charset="0"/>
        <a:ea typeface="+mn-ea"/>
        <a:cs typeface="+mn-cs"/>
      </a:defRPr>
    </a:lvl3pPr>
    <a:lvl4pPr marL="1371600" algn="l" rtl="0" eaLnBrk="0" fontAlgn="base" hangingPunct="0">
      <a:spcBef>
        <a:spcPct val="0"/>
      </a:spcBef>
      <a:spcAft>
        <a:spcPct val="0"/>
      </a:spcAft>
      <a:defRPr sz="4000" kern="1200">
        <a:solidFill>
          <a:schemeClr val="tx1"/>
        </a:solidFill>
        <a:latin typeface="Arial" charset="0"/>
        <a:ea typeface="+mn-ea"/>
        <a:cs typeface="+mn-cs"/>
      </a:defRPr>
    </a:lvl4pPr>
    <a:lvl5pPr marL="1828800" algn="l" rtl="0" eaLnBrk="0" fontAlgn="base" hangingPunct="0">
      <a:spcBef>
        <a:spcPct val="0"/>
      </a:spcBef>
      <a:spcAft>
        <a:spcPct val="0"/>
      </a:spcAft>
      <a:defRPr sz="4000" kern="1200">
        <a:solidFill>
          <a:schemeClr val="tx1"/>
        </a:solidFill>
        <a:latin typeface="Arial" charset="0"/>
        <a:ea typeface="+mn-ea"/>
        <a:cs typeface="+mn-cs"/>
      </a:defRPr>
    </a:lvl5pPr>
    <a:lvl6pPr marL="2286000" algn="l" defTabSz="914400" rtl="0" eaLnBrk="1" latinLnBrk="0" hangingPunct="1">
      <a:defRPr sz="4000" kern="1200">
        <a:solidFill>
          <a:schemeClr val="tx1"/>
        </a:solidFill>
        <a:latin typeface="Arial" charset="0"/>
        <a:ea typeface="+mn-ea"/>
        <a:cs typeface="+mn-cs"/>
      </a:defRPr>
    </a:lvl6pPr>
    <a:lvl7pPr marL="2743200" algn="l" defTabSz="914400" rtl="0" eaLnBrk="1" latinLnBrk="0" hangingPunct="1">
      <a:defRPr sz="4000" kern="1200">
        <a:solidFill>
          <a:schemeClr val="tx1"/>
        </a:solidFill>
        <a:latin typeface="Arial" charset="0"/>
        <a:ea typeface="+mn-ea"/>
        <a:cs typeface="+mn-cs"/>
      </a:defRPr>
    </a:lvl7pPr>
    <a:lvl8pPr marL="3200400" algn="l" defTabSz="914400" rtl="0" eaLnBrk="1" latinLnBrk="0" hangingPunct="1">
      <a:defRPr sz="4000" kern="1200">
        <a:solidFill>
          <a:schemeClr val="tx1"/>
        </a:solidFill>
        <a:latin typeface="Arial" charset="0"/>
        <a:ea typeface="+mn-ea"/>
        <a:cs typeface="+mn-cs"/>
      </a:defRPr>
    </a:lvl8pPr>
    <a:lvl9pPr marL="3657600" algn="l" defTabSz="914400" rtl="0" eaLnBrk="1" latinLnBrk="0" hangingPunct="1">
      <a:defRPr sz="4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032">
          <p15:clr>
            <a:srgbClr val="A4A3A4"/>
          </p15:clr>
        </p15:guide>
        <p15:guide id="2" orient="horz" pos="768">
          <p15:clr>
            <a:srgbClr val="A4A3A4"/>
          </p15:clr>
        </p15:guide>
        <p15:guide id="3" pos="288">
          <p15:clr>
            <a:srgbClr val="A4A3A4"/>
          </p15:clr>
        </p15:guide>
        <p15:guide id="4" pos="54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0"/>
      </p:ext>
    </p:extLst>
  </p:showPr>
  <p:clrMru>
    <a:srgbClr val="180F9B"/>
    <a:srgbClr val="007B71"/>
    <a:srgbClr val="FFFF99"/>
    <a:srgbClr val="006F41"/>
    <a:srgbClr val="66A48B"/>
    <a:srgbClr val="EAEAEA"/>
    <a:srgbClr val="DDDDDD"/>
    <a:srgbClr val="91B0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14"/>
    <p:restoredTop sz="94683"/>
  </p:normalViewPr>
  <p:slideViewPr>
    <p:cSldViewPr>
      <p:cViewPr varScale="1">
        <p:scale>
          <a:sx n="213" d="100"/>
          <a:sy n="213" d="100"/>
        </p:scale>
        <p:origin x="680" y="176"/>
      </p:cViewPr>
      <p:guideLst>
        <p:guide orient="horz" pos="4032"/>
        <p:guide orient="horz" pos="768"/>
        <p:guide pos="288"/>
        <p:guide pos="5472"/>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4699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25513" y="4387850"/>
            <a:ext cx="5099050" cy="415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746" tIns="45068" rIns="91746" bIns="4506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1" name="Rectangle 3"/>
          <p:cNvSpPr>
            <a:spLocks noGrp="1" noRot="1" noChangeAspect="1" noChangeArrowheads="1" noTextEdit="1"/>
          </p:cNvSpPr>
          <p:nvPr>
            <p:ph type="sldImg" idx="2"/>
          </p:nvPr>
        </p:nvSpPr>
        <p:spPr bwMode="auto">
          <a:xfrm>
            <a:off x="1166813" y="692150"/>
            <a:ext cx="4618037" cy="34639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10399658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4450" name="Rectangle 1026"/>
          <p:cNvSpPr>
            <a:spLocks noGrp="1" noChangeArrowheads="1"/>
          </p:cNvSpPr>
          <p:nvPr>
            <p:ph type="ctrTitle"/>
          </p:nvPr>
        </p:nvSpPr>
        <p:spPr>
          <a:xfrm>
            <a:off x="381000" y="2286000"/>
            <a:ext cx="8305800" cy="1143000"/>
          </a:xfrm>
        </p:spPr>
        <p:txBody>
          <a:bodyPr/>
          <a:lstStyle>
            <a:lvl1pPr>
              <a:defRPr sz="4400"/>
            </a:lvl1pPr>
          </a:lstStyle>
          <a:p>
            <a:pPr lvl="0"/>
            <a:r>
              <a:rPr lang="en-US" altLang="en-US" noProof="0" smtClean="0"/>
              <a:t>Click to edit Master title style</a:t>
            </a:r>
          </a:p>
        </p:txBody>
      </p:sp>
      <p:sp>
        <p:nvSpPr>
          <p:cNvPr id="104451" name="Rectangle 1027"/>
          <p:cNvSpPr>
            <a:spLocks noGrp="1" noChangeArrowheads="1"/>
          </p:cNvSpPr>
          <p:nvPr>
            <p:ph type="subTitle" idx="1"/>
          </p:nvPr>
        </p:nvSpPr>
        <p:spPr>
          <a:xfrm>
            <a:off x="381000" y="3886200"/>
            <a:ext cx="8305800" cy="1752600"/>
          </a:xfrm>
        </p:spPr>
        <p:txBody>
          <a:bodyPr/>
          <a:lstStyle>
            <a:lvl1pPr marL="0" indent="0">
              <a:buFontTx/>
              <a:buNone/>
              <a:defRPr/>
            </a:lvl1pPr>
          </a:lstStyle>
          <a:p>
            <a:pPr lvl="0"/>
            <a:r>
              <a:rPr lang="en-US" altLang="en-US" noProof="0" smtClean="0"/>
              <a:t>Click to edit Master subtitle style</a:t>
            </a:r>
          </a:p>
        </p:txBody>
      </p:sp>
      <p:sp>
        <p:nvSpPr>
          <p:cNvPr id="104455" name="Rectangle 1031"/>
          <p:cNvSpPr>
            <a:spLocks noChangeArrowheads="1"/>
          </p:cNvSpPr>
          <p:nvPr userDrawn="1"/>
        </p:nvSpPr>
        <p:spPr bwMode="auto">
          <a:xfrm>
            <a:off x="404813" y="6083300"/>
            <a:ext cx="2016125"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8900" tIns="44450" rIns="88900" bIns="44450">
            <a:spAutoFit/>
          </a:bodyPr>
          <a:lstStyle>
            <a:lvl1pPr defTabSz="885825">
              <a:defRPr sz="2400">
                <a:solidFill>
                  <a:schemeClr val="tx1"/>
                </a:solidFill>
                <a:latin typeface="Times New Roman" charset="0"/>
              </a:defRPr>
            </a:lvl1pPr>
            <a:lvl2pPr marL="442913" defTabSz="885825">
              <a:defRPr sz="2400">
                <a:solidFill>
                  <a:schemeClr val="tx1"/>
                </a:solidFill>
                <a:latin typeface="Times New Roman" charset="0"/>
              </a:defRPr>
            </a:lvl2pPr>
            <a:lvl3pPr marL="885825" defTabSz="885825">
              <a:defRPr sz="2400">
                <a:solidFill>
                  <a:schemeClr val="tx1"/>
                </a:solidFill>
                <a:latin typeface="Times New Roman" charset="0"/>
              </a:defRPr>
            </a:lvl3pPr>
            <a:lvl4pPr marL="1327150" defTabSz="885825">
              <a:defRPr sz="2400">
                <a:solidFill>
                  <a:schemeClr val="tx1"/>
                </a:solidFill>
                <a:latin typeface="Times New Roman" charset="0"/>
              </a:defRPr>
            </a:lvl4pPr>
            <a:lvl5pPr marL="1770063" defTabSz="885825">
              <a:defRPr sz="2400">
                <a:solidFill>
                  <a:schemeClr val="tx1"/>
                </a:solidFill>
                <a:latin typeface="Times New Roman" charset="0"/>
              </a:defRPr>
            </a:lvl5pPr>
            <a:lvl6pPr marL="2227263" defTabSz="885825" eaLnBrk="0" fontAlgn="base" hangingPunct="0">
              <a:spcBef>
                <a:spcPct val="0"/>
              </a:spcBef>
              <a:spcAft>
                <a:spcPct val="0"/>
              </a:spcAft>
              <a:defRPr sz="2400">
                <a:solidFill>
                  <a:schemeClr val="tx1"/>
                </a:solidFill>
                <a:latin typeface="Times New Roman" charset="0"/>
              </a:defRPr>
            </a:lvl6pPr>
            <a:lvl7pPr marL="2684463" defTabSz="885825" eaLnBrk="0" fontAlgn="base" hangingPunct="0">
              <a:spcBef>
                <a:spcPct val="0"/>
              </a:spcBef>
              <a:spcAft>
                <a:spcPct val="0"/>
              </a:spcAft>
              <a:defRPr sz="2400">
                <a:solidFill>
                  <a:schemeClr val="tx1"/>
                </a:solidFill>
                <a:latin typeface="Times New Roman" charset="0"/>
              </a:defRPr>
            </a:lvl7pPr>
            <a:lvl8pPr marL="3141663" defTabSz="885825" eaLnBrk="0" fontAlgn="base" hangingPunct="0">
              <a:spcBef>
                <a:spcPct val="0"/>
              </a:spcBef>
              <a:spcAft>
                <a:spcPct val="0"/>
              </a:spcAft>
              <a:defRPr sz="2400">
                <a:solidFill>
                  <a:schemeClr val="tx1"/>
                </a:solidFill>
                <a:latin typeface="Times New Roman" charset="0"/>
              </a:defRPr>
            </a:lvl8pPr>
            <a:lvl9pPr marL="3598863" defTabSz="885825" eaLnBrk="0" fontAlgn="base" hangingPunct="0">
              <a:spcBef>
                <a:spcPct val="0"/>
              </a:spcBef>
              <a:spcAft>
                <a:spcPct val="0"/>
              </a:spcAft>
              <a:defRPr sz="2400">
                <a:solidFill>
                  <a:schemeClr val="tx1"/>
                </a:solidFill>
                <a:latin typeface="Times New Roman" charset="0"/>
              </a:defRPr>
            </a:lvl9pPr>
          </a:lstStyle>
          <a:p>
            <a:r>
              <a:rPr lang="en-US" altLang="en-US" sz="1000" b="1" dirty="0">
                <a:solidFill>
                  <a:schemeClr val="bg1"/>
                </a:solidFill>
                <a:latin typeface="Arial" charset="0"/>
              </a:rPr>
              <a:t>U.S. Department of the Interior</a:t>
            </a:r>
          </a:p>
          <a:p>
            <a:r>
              <a:rPr lang="en-US" altLang="en-US" sz="1000" b="1" dirty="0">
                <a:solidFill>
                  <a:schemeClr val="bg1"/>
                </a:solidFill>
                <a:latin typeface="Arial" charset="0"/>
              </a:rPr>
              <a:t>U.S. Geological Survey</a:t>
            </a:r>
          </a:p>
        </p:txBody>
      </p:sp>
      <p:pic>
        <p:nvPicPr>
          <p:cNvPr id="104457" name="Picture 1033" descr="D:\Vugraph Info\Vugraph Templates\Templates-NEW-NMP and Bureau\ident_4_onscreen_png.png"/>
          <p:cNvPicPr>
            <a:picLocks noChangeAspect="1" noChangeArrowheads="1"/>
          </p:cNvPicPr>
          <p:nvPr userDrawn="1"/>
        </p:nvPicPr>
        <p:blipFill>
          <a:blip r:embed="rId2">
            <a:lum bright="100000"/>
            <a:extLst>
              <a:ext uri="{28A0092B-C50C-407E-A947-70E740481C1C}">
                <a14:useLocalDpi xmlns:a14="http://schemas.microsoft.com/office/drawing/2010/main" val="0"/>
              </a:ext>
            </a:extLst>
          </a:blip>
          <a:srcRect/>
          <a:stretch>
            <a:fillRect/>
          </a:stretch>
        </p:blipFill>
        <p:spPr bwMode="black">
          <a:xfrm>
            <a:off x="457200" y="461963"/>
            <a:ext cx="2057400"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36957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52400"/>
            <a:ext cx="20764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152400"/>
            <a:ext cx="60769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347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5956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val="1299288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71600"/>
            <a:ext cx="40767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371600"/>
            <a:ext cx="40767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28752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5166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0788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8736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1125976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6546674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F4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152400"/>
            <a:ext cx="8305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488" tIns="44450" rIns="90488" bIns="44450" numCol="1" anchor="ctr" anchorCtr="0" compatLnSpc="1">
            <a:prstTxWarp prst="textNoShape">
              <a:avLst/>
            </a:prstTxWarp>
          </a:bodyPr>
          <a:lstStyle/>
          <a:p>
            <a:pPr lvl="0"/>
            <a:r>
              <a:rPr lang="en-US" altLang="en-US"/>
              <a:t>Click to edit Master </a:t>
            </a:r>
          </a:p>
        </p:txBody>
      </p:sp>
      <p:sp>
        <p:nvSpPr>
          <p:cNvPr id="1027" name="Rectangle 3"/>
          <p:cNvSpPr>
            <a:spLocks noGrp="1" noChangeArrowheads="1"/>
          </p:cNvSpPr>
          <p:nvPr>
            <p:ph type="body" idx="1"/>
          </p:nvPr>
        </p:nvSpPr>
        <p:spPr bwMode="auto">
          <a:xfrm>
            <a:off x="381000" y="1371600"/>
            <a:ext cx="83058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488" tIns="44450" rIns="90488" bIns="44450" numCol="1" anchor="t" anchorCtr="0" compatLnSpc="1">
            <a:prstTxWarp prst="textNoShape">
              <a:avLst/>
            </a:prstTxWarp>
          </a:bodyPr>
          <a:lstStyle/>
          <a:p>
            <a:pPr lvl="0"/>
            <a:r>
              <a:rPr lang="en-US" altLang="en-US"/>
              <a:t>First level</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35" name="Picture 11" descr="D:\Vugraph Info\Vugraph Templates\Templates-NEW-NMP and Bureau\ident-small_4_onscreen_png.png"/>
          <p:cNvPicPr>
            <a:picLocks noChangeAspect="1" noChangeArrowheads="1"/>
          </p:cNvPicPr>
          <p:nvPr userDrawn="1"/>
        </p:nvPicPr>
        <p:blipFill>
          <a:blip r:embed="rId13">
            <a:lum bright="100000"/>
            <a:extLst>
              <a:ext uri="{28A0092B-C50C-407E-A947-70E740481C1C}">
                <a14:useLocalDpi xmlns:a14="http://schemas.microsoft.com/office/drawing/2010/main" val="0"/>
              </a:ext>
            </a:extLst>
          </a:blip>
          <a:srcRect/>
          <a:stretch>
            <a:fillRect/>
          </a:stretch>
        </p:blipFill>
        <p:spPr bwMode="black">
          <a:xfrm>
            <a:off x="457200" y="6094413"/>
            <a:ext cx="1143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600" b="1" kern="1200">
          <a:solidFill>
            <a:srgbClr val="FFFF99"/>
          </a:solidFill>
          <a:latin typeface="+mj-lt"/>
          <a:ea typeface="+mj-ea"/>
          <a:cs typeface="+mj-cs"/>
        </a:defRPr>
      </a:lvl1pPr>
      <a:lvl2pPr algn="l" rtl="0" eaLnBrk="0" fontAlgn="base" hangingPunct="0">
        <a:spcBef>
          <a:spcPct val="0"/>
        </a:spcBef>
        <a:spcAft>
          <a:spcPct val="0"/>
        </a:spcAft>
        <a:defRPr sz="3600" b="1">
          <a:solidFill>
            <a:srgbClr val="FFFF99"/>
          </a:solidFill>
          <a:latin typeface="Arial" charset="0"/>
        </a:defRPr>
      </a:lvl2pPr>
      <a:lvl3pPr algn="l" rtl="0" eaLnBrk="0" fontAlgn="base" hangingPunct="0">
        <a:spcBef>
          <a:spcPct val="0"/>
        </a:spcBef>
        <a:spcAft>
          <a:spcPct val="0"/>
        </a:spcAft>
        <a:defRPr sz="3600" b="1">
          <a:solidFill>
            <a:srgbClr val="FFFF99"/>
          </a:solidFill>
          <a:latin typeface="Arial" charset="0"/>
        </a:defRPr>
      </a:lvl3pPr>
      <a:lvl4pPr algn="l" rtl="0" eaLnBrk="0" fontAlgn="base" hangingPunct="0">
        <a:spcBef>
          <a:spcPct val="0"/>
        </a:spcBef>
        <a:spcAft>
          <a:spcPct val="0"/>
        </a:spcAft>
        <a:defRPr sz="3600" b="1">
          <a:solidFill>
            <a:srgbClr val="FFFF99"/>
          </a:solidFill>
          <a:latin typeface="Arial" charset="0"/>
        </a:defRPr>
      </a:lvl4pPr>
      <a:lvl5pPr algn="l" rtl="0" eaLnBrk="0" fontAlgn="base" hangingPunct="0">
        <a:spcBef>
          <a:spcPct val="0"/>
        </a:spcBef>
        <a:spcAft>
          <a:spcPct val="0"/>
        </a:spcAft>
        <a:defRPr sz="3600" b="1">
          <a:solidFill>
            <a:srgbClr val="FFFF99"/>
          </a:solidFill>
          <a:latin typeface="Arial" charset="0"/>
        </a:defRPr>
      </a:lvl5pPr>
      <a:lvl6pPr marL="457200" algn="l" rtl="0" eaLnBrk="0" fontAlgn="base" hangingPunct="0">
        <a:spcBef>
          <a:spcPct val="0"/>
        </a:spcBef>
        <a:spcAft>
          <a:spcPct val="0"/>
        </a:spcAft>
        <a:defRPr sz="3600" b="1">
          <a:solidFill>
            <a:srgbClr val="FFFF99"/>
          </a:solidFill>
          <a:latin typeface="Arial" charset="0"/>
        </a:defRPr>
      </a:lvl6pPr>
      <a:lvl7pPr marL="914400" algn="l" rtl="0" eaLnBrk="0" fontAlgn="base" hangingPunct="0">
        <a:spcBef>
          <a:spcPct val="0"/>
        </a:spcBef>
        <a:spcAft>
          <a:spcPct val="0"/>
        </a:spcAft>
        <a:defRPr sz="3600" b="1">
          <a:solidFill>
            <a:srgbClr val="FFFF99"/>
          </a:solidFill>
          <a:latin typeface="Arial" charset="0"/>
        </a:defRPr>
      </a:lvl7pPr>
      <a:lvl8pPr marL="1371600" algn="l" rtl="0" eaLnBrk="0" fontAlgn="base" hangingPunct="0">
        <a:spcBef>
          <a:spcPct val="0"/>
        </a:spcBef>
        <a:spcAft>
          <a:spcPct val="0"/>
        </a:spcAft>
        <a:defRPr sz="3600" b="1">
          <a:solidFill>
            <a:srgbClr val="FFFF99"/>
          </a:solidFill>
          <a:latin typeface="Arial" charset="0"/>
        </a:defRPr>
      </a:lvl8pPr>
      <a:lvl9pPr marL="1828800" algn="l" rtl="0" eaLnBrk="0" fontAlgn="base" hangingPunct="0">
        <a:spcBef>
          <a:spcPct val="0"/>
        </a:spcBef>
        <a:spcAft>
          <a:spcPct val="0"/>
        </a:spcAft>
        <a:defRPr sz="3600" b="1">
          <a:solidFill>
            <a:srgbClr val="FFFF99"/>
          </a:solidFill>
          <a:latin typeface="Arial" charset="0"/>
        </a:defRPr>
      </a:lvl9pPr>
    </p:titleStyle>
    <p:bodyStyle>
      <a:lvl1pPr marL="342900" indent="-342900" algn="l" rtl="0" eaLnBrk="0" fontAlgn="base" hangingPunct="0">
        <a:spcBef>
          <a:spcPct val="20000"/>
        </a:spcBef>
        <a:spcAft>
          <a:spcPct val="0"/>
        </a:spcAft>
        <a:buClr>
          <a:srgbClr val="FAFD00"/>
        </a:buClr>
        <a:buSzPct val="150000"/>
        <a:buChar char="·"/>
        <a:defRPr sz="2800" b="1" kern="1200">
          <a:solidFill>
            <a:schemeClr val="bg1"/>
          </a:solidFill>
          <a:latin typeface="+mn-lt"/>
          <a:ea typeface="+mn-ea"/>
          <a:cs typeface="+mn-cs"/>
        </a:defRPr>
      </a:lvl1pPr>
      <a:lvl2pPr marL="742950" indent="-285750" algn="l" rtl="0" eaLnBrk="0" fontAlgn="base" hangingPunct="0">
        <a:spcBef>
          <a:spcPct val="20000"/>
        </a:spcBef>
        <a:spcAft>
          <a:spcPct val="0"/>
        </a:spcAft>
        <a:buClr>
          <a:srgbClr val="FAFD00"/>
        </a:buClr>
        <a:buSzPct val="150000"/>
        <a:buChar char="·"/>
        <a:defRPr sz="2400" b="1" kern="1200">
          <a:solidFill>
            <a:schemeClr val="bg1"/>
          </a:solidFill>
          <a:latin typeface="+mn-lt"/>
          <a:ea typeface="+mn-ea"/>
          <a:cs typeface="+mn-cs"/>
        </a:defRPr>
      </a:lvl2pPr>
      <a:lvl3pPr marL="1143000" indent="-228600" algn="l" rtl="0" eaLnBrk="0" fontAlgn="base" hangingPunct="0">
        <a:spcBef>
          <a:spcPct val="20000"/>
        </a:spcBef>
        <a:spcAft>
          <a:spcPct val="0"/>
        </a:spcAft>
        <a:buClr>
          <a:srgbClr val="FAFD00"/>
        </a:buClr>
        <a:buSzPct val="150000"/>
        <a:buChar char="·"/>
        <a:defRPr sz="2000" b="1" kern="1200">
          <a:solidFill>
            <a:schemeClr val="bg1"/>
          </a:solidFill>
          <a:latin typeface="+mn-lt"/>
          <a:ea typeface="+mn-ea"/>
          <a:cs typeface="+mn-cs"/>
        </a:defRPr>
      </a:lvl3pPr>
      <a:lvl4pPr marL="1600200" indent="-228600" algn="l" rtl="0" eaLnBrk="0" fontAlgn="base" hangingPunct="0">
        <a:spcBef>
          <a:spcPct val="20000"/>
        </a:spcBef>
        <a:spcAft>
          <a:spcPct val="0"/>
        </a:spcAft>
        <a:buClr>
          <a:srgbClr val="FAFD00"/>
        </a:buClr>
        <a:buSzPct val="150000"/>
        <a:buChar char="·"/>
        <a:defRPr b="1" kern="1200">
          <a:solidFill>
            <a:schemeClr val="bg1"/>
          </a:solidFill>
          <a:latin typeface="+mn-lt"/>
          <a:ea typeface="+mn-ea"/>
          <a:cs typeface="+mn-cs"/>
        </a:defRPr>
      </a:lvl4pPr>
      <a:lvl5pPr marL="2057400" indent="-228600" algn="l" rtl="0" eaLnBrk="0" fontAlgn="base" hangingPunct="0">
        <a:spcBef>
          <a:spcPct val="20000"/>
        </a:spcBef>
        <a:spcAft>
          <a:spcPct val="0"/>
        </a:spcAft>
        <a:buClr>
          <a:srgbClr val="FAFD00"/>
        </a:buClr>
        <a:buSzPct val="150000"/>
        <a:buChar char="·"/>
        <a:defRPr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bwMode="auto">
          <a:xfrm>
            <a:off x="754566" y="2535459"/>
            <a:ext cx="4888036" cy="1271673"/>
          </a:xfrm>
          <a:prstGeom prst="rect">
            <a:avLst/>
          </a:prstGeom>
          <a:noFill/>
          <a:ln w="12700">
            <a:noFill/>
            <a:miter lim="800000"/>
            <a:headEnd/>
            <a:tailEnd/>
          </a:ln>
          <a:effectLst/>
        </p:spPr>
        <p:txBody>
          <a:bodyPr lIns="50800" tIns="50800" rIns="90488" bIns="50800" anchor="t">
            <a:prstTxWarp prst="textNoShape">
              <a:avLst/>
            </a:prstTxWarp>
          </a:bodyPr>
          <a:lstStyle/>
          <a:p>
            <a:pPr marL="39687">
              <a:spcBef>
                <a:spcPts val="600"/>
              </a:spcBef>
              <a:defRPr/>
            </a:pPr>
            <a:r>
              <a:rPr lang="en-US" sz="2000" b="1" i="1" kern="0" dirty="0" smtClean="0">
                <a:solidFill>
                  <a:schemeClr val="bg1"/>
                </a:solidFill>
                <a:latin typeface="Arial" pitchFamily="34" charset="0"/>
                <a:cs typeface="Arial" pitchFamily="34" charset="0"/>
                <a:sym typeface="Arial Bold" charset="0"/>
              </a:rPr>
              <a:t>John R Evans</a:t>
            </a:r>
          </a:p>
          <a:p>
            <a:pPr marL="39687">
              <a:spcBef>
                <a:spcPts val="600"/>
              </a:spcBef>
              <a:defRPr/>
            </a:pPr>
            <a:r>
              <a:rPr lang="en-US" sz="1600" b="1" kern="0" dirty="0" smtClean="0">
                <a:solidFill>
                  <a:schemeClr val="bg1"/>
                </a:solidFill>
                <a:latin typeface="Arial" pitchFamily="34" charset="0"/>
                <a:cs typeface="Arial" pitchFamily="34" charset="0"/>
                <a:sym typeface="Arial Bold" charset="0"/>
              </a:rPr>
              <a:t>Geophysicist (seismology and seismometry)</a:t>
            </a:r>
          </a:p>
          <a:p>
            <a:pPr marL="39687">
              <a:spcBef>
                <a:spcPts val="600"/>
              </a:spcBef>
              <a:defRPr/>
            </a:pPr>
            <a:r>
              <a:rPr lang="en-US" sz="1600" b="1" kern="0" dirty="0" smtClean="0">
                <a:solidFill>
                  <a:schemeClr val="bg1"/>
                </a:solidFill>
                <a:latin typeface="Arial" pitchFamily="34" charset="0"/>
                <a:cs typeface="Arial" pitchFamily="34" charset="0"/>
                <a:sym typeface="Arial Bold" charset="0"/>
              </a:rPr>
              <a:t>U.S. Geological Survey</a:t>
            </a:r>
          </a:p>
          <a:p>
            <a:pPr marL="39687">
              <a:spcBef>
                <a:spcPts val="600"/>
              </a:spcBef>
              <a:defRPr/>
            </a:pPr>
            <a:r>
              <a:rPr lang="en-US" sz="1600" b="1" kern="0" dirty="0" smtClean="0">
                <a:solidFill>
                  <a:schemeClr val="bg1"/>
                </a:solidFill>
                <a:latin typeface="Arial" pitchFamily="34" charset="0"/>
                <a:cs typeface="Arial" pitchFamily="34" charset="0"/>
                <a:sym typeface="Arial Bold" charset="0"/>
              </a:rPr>
              <a:t>  </a:t>
            </a:r>
            <a:endParaRPr lang="en-US" sz="1600" b="1" kern="0" dirty="0">
              <a:solidFill>
                <a:schemeClr val="bg1"/>
              </a:solidFill>
              <a:latin typeface="Arial" pitchFamily="34" charset="0"/>
              <a:cs typeface="Arial" pitchFamily="34" charset="0"/>
              <a:sym typeface="Arial Bold" charset="0"/>
            </a:endParaRPr>
          </a:p>
        </p:txBody>
      </p:sp>
      <p:sp>
        <p:nvSpPr>
          <p:cNvPr id="7" name="Subtitle 2"/>
          <p:cNvSpPr txBox="1">
            <a:spLocks/>
          </p:cNvSpPr>
          <p:nvPr/>
        </p:nvSpPr>
        <p:spPr bwMode="auto">
          <a:xfrm>
            <a:off x="304800" y="1676400"/>
            <a:ext cx="8168346" cy="615292"/>
          </a:xfrm>
          <a:prstGeom prst="rect">
            <a:avLst/>
          </a:prstGeom>
          <a:noFill/>
          <a:ln w="12700">
            <a:noFill/>
            <a:miter lim="800000"/>
            <a:headEnd/>
            <a:tailEnd/>
          </a:ln>
          <a:effectLst/>
        </p:spPr>
        <p:txBody>
          <a:bodyPr lIns="50800" tIns="50800" rIns="90488" bIns="50800" anchor="t">
            <a:prstTxWarp prst="textNoShape">
              <a:avLst/>
            </a:prstTxWarp>
          </a:bodyPr>
          <a:lstStyle/>
          <a:p>
            <a:pPr marL="39687">
              <a:spcBef>
                <a:spcPts val="600"/>
              </a:spcBef>
              <a:defRPr/>
            </a:pPr>
            <a:r>
              <a:rPr lang="en-US" sz="2800" b="1" i="1" kern="0" dirty="0">
                <a:solidFill>
                  <a:srgbClr val="FFFF7D"/>
                </a:solidFill>
                <a:latin typeface="Arial" pitchFamily="34" charset="0"/>
                <a:cs typeface="Arial" pitchFamily="34" charset="0"/>
                <a:sym typeface="Arial Bold" charset="0"/>
              </a:rPr>
              <a:t>Portable sensors for rotational ground motion</a:t>
            </a:r>
            <a:endParaRPr lang="en-US" sz="2800" b="1" kern="0" dirty="0">
              <a:solidFill>
                <a:srgbClr val="FFFF7D"/>
              </a:solidFill>
              <a:latin typeface="Arial" pitchFamily="34" charset="0"/>
              <a:cs typeface="Arial" pitchFamily="34" charset="0"/>
              <a:sym typeface="Arial Bold" charset="0"/>
            </a:endParaRPr>
          </a:p>
        </p:txBody>
      </p:sp>
      <p:sp>
        <p:nvSpPr>
          <p:cNvPr id="8" name="TextBox 7"/>
          <p:cNvSpPr txBox="1"/>
          <p:nvPr/>
        </p:nvSpPr>
        <p:spPr>
          <a:xfrm>
            <a:off x="381000" y="4267200"/>
            <a:ext cx="8382000" cy="1077218"/>
          </a:xfrm>
          <a:prstGeom prst="rect">
            <a:avLst/>
          </a:prstGeom>
          <a:noFill/>
        </p:spPr>
        <p:txBody>
          <a:bodyPr wrap="square" rtlCol="0">
            <a:spAutoFit/>
          </a:bodyPr>
          <a:lstStyle/>
          <a:p>
            <a:r>
              <a:rPr lang="en-US" sz="1600" dirty="0">
                <a:solidFill>
                  <a:schemeClr val="accent2">
                    <a:lumMod val="60000"/>
                    <a:lumOff val="40000"/>
                  </a:schemeClr>
                </a:solidFill>
                <a:latin typeface="Arial" charset="0"/>
                <a:ea typeface="Arial" charset="0"/>
                <a:cs typeface="Arial" charset="0"/>
              </a:rPr>
              <a:t>All truth passes through three stages.  First, it is ridiculed.  Second, it is violently opposed.  Third, it is accepted as being self-evident</a:t>
            </a:r>
            <a:r>
              <a:rPr lang="en-US" sz="1600" dirty="0" smtClean="0">
                <a:solidFill>
                  <a:schemeClr val="accent2">
                    <a:lumMod val="60000"/>
                    <a:lumOff val="40000"/>
                  </a:schemeClr>
                </a:solidFill>
                <a:latin typeface="Arial" charset="0"/>
                <a:ea typeface="Arial" charset="0"/>
                <a:cs typeface="Arial" charset="0"/>
              </a:rPr>
              <a:t>.  — </a:t>
            </a:r>
            <a:r>
              <a:rPr lang="en-US" sz="1600" dirty="0">
                <a:solidFill>
                  <a:schemeClr val="accent2">
                    <a:lumMod val="60000"/>
                    <a:lumOff val="40000"/>
                  </a:schemeClr>
                </a:solidFill>
                <a:latin typeface="Arial" charset="0"/>
                <a:ea typeface="Arial" charset="0"/>
                <a:cs typeface="Arial" charset="0"/>
              </a:rPr>
              <a:t>Arthur Schopenhauer (1788 </a:t>
            </a:r>
            <a:r>
              <a:rPr lang="en-US" sz="1600" dirty="0">
                <a:solidFill>
                  <a:schemeClr val="accent2">
                    <a:lumMod val="60000"/>
                    <a:lumOff val="40000"/>
                  </a:schemeClr>
                </a:solidFill>
                <a:ea typeface="Arial" charset="0"/>
                <a:cs typeface="Arial" charset="0"/>
              </a:rPr>
              <a:t>– </a:t>
            </a:r>
            <a:r>
              <a:rPr lang="en-US" sz="1600" dirty="0">
                <a:solidFill>
                  <a:schemeClr val="accent2">
                    <a:lumMod val="60000"/>
                    <a:lumOff val="40000"/>
                  </a:schemeClr>
                </a:solidFill>
                <a:latin typeface="Arial" charset="0"/>
                <a:ea typeface="Arial" charset="0"/>
                <a:cs typeface="Arial" charset="0"/>
              </a:rPr>
              <a:t>1860</a:t>
            </a:r>
            <a:r>
              <a:rPr lang="en-US" sz="1600" dirty="0" smtClean="0">
                <a:solidFill>
                  <a:schemeClr val="accent2">
                    <a:lumMod val="60000"/>
                    <a:lumOff val="40000"/>
                  </a:schemeClr>
                </a:solidFill>
                <a:latin typeface="Arial" charset="0"/>
                <a:ea typeface="Arial" charset="0"/>
                <a:cs typeface="Arial" charset="0"/>
              </a:rPr>
              <a:t>)</a:t>
            </a:r>
          </a:p>
          <a:p>
            <a:endParaRPr lang="en-US" sz="1600" dirty="0">
              <a:solidFill>
                <a:schemeClr val="accent2">
                  <a:lumMod val="60000"/>
                  <a:lumOff val="40000"/>
                </a:schemeClr>
              </a:solidFill>
              <a:latin typeface="Arial" charset="0"/>
              <a:ea typeface="Arial" charset="0"/>
              <a:cs typeface="Arial" charset="0"/>
            </a:endParaRPr>
          </a:p>
          <a:p>
            <a:r>
              <a:rPr lang="en-US" sz="1600" dirty="0" smtClean="0">
                <a:solidFill>
                  <a:srgbClr val="FF0000"/>
                </a:solidFill>
                <a:latin typeface="Arial" charset="0"/>
                <a:ea typeface="Arial" charset="0"/>
                <a:cs typeface="Arial" charset="0"/>
              </a:rPr>
              <a:t>Brace yourselves, here comes stage two ...</a:t>
            </a:r>
            <a:endParaRPr lang="en-US" sz="1600" dirty="0">
              <a:solidFill>
                <a:srgbClr val="FF0000"/>
              </a:solidFill>
              <a:latin typeface="Arial" charset="0"/>
              <a:ea typeface="Arial"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bwMode="auto">
          <a:xfrm>
            <a:off x="304800" y="152400"/>
            <a:ext cx="8229600" cy="481041"/>
          </a:xfrm>
          <a:prstGeom prst="rect">
            <a:avLst/>
          </a:prstGeom>
          <a:noFill/>
          <a:ln w="12700">
            <a:noFill/>
            <a:miter lim="800000"/>
            <a:headEnd/>
            <a:tailEnd/>
          </a:ln>
          <a:effectLst/>
        </p:spPr>
        <p:txBody>
          <a:bodyPr lIns="50800" tIns="50800" rIns="90488" bIns="50800" anchor="t">
            <a:prstTxWarp prst="textNoShape">
              <a:avLst/>
            </a:prstTxWarp>
          </a:bodyPr>
          <a:lstStyle/>
          <a:p>
            <a:pPr marL="39687">
              <a:spcBef>
                <a:spcPts val="600"/>
              </a:spcBef>
              <a:defRPr/>
            </a:pPr>
            <a:r>
              <a:rPr lang="en-US" sz="2800" b="1" kern="0" dirty="0" smtClean="0">
                <a:solidFill>
                  <a:srgbClr val="FFFF00"/>
                </a:solidFill>
                <a:latin typeface="Arial" pitchFamily="34" charset="0"/>
                <a:cs typeface="Arial" pitchFamily="34" charset="0"/>
                <a:sym typeface="Arial Bold" charset="0"/>
              </a:rPr>
              <a:t>Good News, Bad News:</a:t>
            </a:r>
            <a:r>
              <a:rPr lang="en-US" sz="2400" b="1" i="1" kern="0" dirty="0" smtClean="0">
                <a:solidFill>
                  <a:srgbClr val="FFFF00"/>
                </a:solidFill>
                <a:latin typeface="Arial" pitchFamily="34" charset="0"/>
                <a:cs typeface="Arial" pitchFamily="34" charset="0"/>
                <a:sym typeface="Arial Bold" charset="0"/>
              </a:rPr>
              <a:t>  Finally hitting the big time</a:t>
            </a:r>
            <a:endParaRPr lang="en-US" sz="2400" b="1" kern="0" dirty="0">
              <a:solidFill>
                <a:srgbClr val="FFFF00"/>
              </a:solidFill>
              <a:latin typeface="Arial" pitchFamily="34" charset="0"/>
              <a:cs typeface="Arial" pitchFamily="34" charset="0"/>
              <a:sym typeface="Arial Bold" charset="0"/>
            </a:endParaRPr>
          </a:p>
        </p:txBody>
      </p:sp>
      <p:sp>
        <p:nvSpPr>
          <p:cNvPr id="7" name="Subtitle 2"/>
          <p:cNvSpPr txBox="1">
            <a:spLocks/>
          </p:cNvSpPr>
          <p:nvPr/>
        </p:nvSpPr>
        <p:spPr bwMode="auto">
          <a:xfrm>
            <a:off x="457200" y="685800"/>
            <a:ext cx="8229600" cy="5257800"/>
          </a:xfrm>
          <a:prstGeom prst="rect">
            <a:avLst/>
          </a:prstGeom>
          <a:noFill/>
          <a:ln w="12700">
            <a:noFill/>
            <a:miter lim="800000"/>
            <a:headEnd/>
            <a:tailEnd/>
          </a:ln>
          <a:effectLst/>
        </p:spPr>
        <p:txBody>
          <a:bodyPr lIns="50800" tIns="50800" rIns="90488" bIns="50800">
            <a:prstTxWarp prst="textNoShape">
              <a:avLst/>
            </a:prstTxWarp>
          </a:bodyPr>
          <a:lstStyle/>
          <a:p>
            <a:pPr marL="39687">
              <a:defRPr/>
            </a:pPr>
            <a:r>
              <a:rPr lang="en-US" sz="2400" b="1" kern="0" dirty="0" smtClean="0">
                <a:solidFill>
                  <a:srgbClr val="FFFF7D"/>
                </a:solidFill>
                <a:latin typeface="Arial" pitchFamily="34" charset="0"/>
                <a:cs typeface="Arial" pitchFamily="34" charset="0"/>
                <a:sym typeface="Arial Bold" charset="0"/>
              </a:rPr>
              <a:t>“Suddenly” we have a plethora of new instruments</a:t>
            </a:r>
            <a:endParaRPr lang="en-US" sz="2400" b="1" kern="0" dirty="0">
              <a:solidFill>
                <a:srgbClr val="FFFF7D"/>
              </a:solidFill>
              <a:latin typeface="Arial" pitchFamily="34" charset="0"/>
              <a:cs typeface="Arial" pitchFamily="34" charset="0"/>
              <a:sym typeface="Arial Bold" charset="0"/>
            </a:endParaRPr>
          </a:p>
          <a:p>
            <a:pPr marL="496876" lvl="1">
              <a:spcBef>
                <a:spcPts val="600"/>
              </a:spcBef>
              <a:buFont typeface="Arial"/>
              <a:buChar char="•"/>
              <a:defRPr/>
            </a:pPr>
            <a:r>
              <a:rPr lang="en-US" sz="14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Either in late-stage development ...</a:t>
            </a:r>
          </a:p>
          <a:p>
            <a:pPr marL="954076" lvl="2">
              <a:spcBef>
                <a:spcPts val="600"/>
              </a:spcBef>
              <a:defRPr/>
            </a:pPr>
            <a:r>
              <a:rPr lang="en-US" sz="1800" b="1" kern="0" dirty="0" smtClean="0">
                <a:solidFill>
                  <a:srgbClr val="FFFF7D"/>
                </a:solidFill>
                <a:latin typeface="Arial" pitchFamily="34" charset="0"/>
                <a:cs typeface="Arial" pitchFamily="34" charset="0"/>
                <a:sym typeface="Arial Bold" charset="0"/>
              </a:rPr>
              <a:t>(maybe available now if you have friends);</a:t>
            </a:r>
            <a:endParaRPr lang="en-US" sz="1800" b="1" kern="0" dirty="0">
              <a:solidFill>
                <a:srgbClr val="FFFF7D"/>
              </a:solidFill>
              <a:latin typeface="Arial" pitchFamily="34" charset="0"/>
              <a:cs typeface="Arial" pitchFamily="34" charset="0"/>
              <a:sym typeface="Arial Bold" charset="0"/>
            </a:endParaRP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In the “production prototype” stage (ditto); or</a:t>
            </a:r>
            <a:endParaRPr lang="en-US" sz="1800" b="1" kern="0" dirty="0">
              <a:solidFill>
                <a:srgbClr val="FFFF7D"/>
              </a:solidFill>
              <a:latin typeface="Arial" pitchFamily="34" charset="0"/>
              <a:cs typeface="Arial" pitchFamily="34" charset="0"/>
              <a:sym typeface="Arial Bold" charset="0"/>
            </a:endParaRP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Fully available within months</a:t>
            </a:r>
          </a:p>
          <a:p>
            <a:pPr marL="39676">
              <a:lnSpc>
                <a:spcPct val="150000"/>
              </a:lnSpc>
              <a:spcBef>
                <a:spcPts val="600"/>
              </a:spcBef>
              <a:defRPr/>
            </a:pPr>
            <a:r>
              <a:rPr lang="en-US" sz="2400" b="1" kern="0" dirty="0" smtClean="0">
                <a:solidFill>
                  <a:srgbClr val="FFFF7D"/>
                </a:solidFill>
                <a:latin typeface="Arial" pitchFamily="34" charset="0"/>
                <a:cs typeface="Arial" pitchFamily="34" charset="0"/>
                <a:sym typeface="Arial Bold" charset="0"/>
              </a:rPr>
              <a:t>You will hear talks about these and others:</a:t>
            </a:r>
          </a:p>
          <a:p>
            <a:pPr marL="496876" lvl="1">
              <a:spcBef>
                <a:spcPts val="600"/>
              </a:spcBef>
              <a:buFont typeface="Arial"/>
              <a:buChar char="•"/>
              <a:defRPr/>
            </a:pPr>
            <a:r>
              <a:rPr lang="en-US" sz="16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Kozák and Jedlička have a clear path to a production prototype</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Brokešová </a:t>
            </a:r>
            <a:r>
              <a:rPr lang="en-US" sz="1800" b="1" kern="0" dirty="0">
                <a:solidFill>
                  <a:srgbClr val="FFFF7D"/>
                </a:solidFill>
                <a:latin typeface="Arial" pitchFamily="34" charset="0"/>
                <a:cs typeface="Arial" pitchFamily="34" charset="0"/>
                <a:sym typeface="Arial Bold" charset="0"/>
              </a:rPr>
              <a:t>and Málek </a:t>
            </a:r>
            <a:r>
              <a:rPr lang="en-US" sz="1800" b="1" kern="0" dirty="0" smtClean="0">
                <a:solidFill>
                  <a:srgbClr val="FFFF7D"/>
                </a:solidFill>
                <a:latin typeface="Arial" pitchFamily="34" charset="0"/>
                <a:cs typeface="Arial" pitchFamily="34" charset="0"/>
                <a:sym typeface="Arial Bold" charset="0"/>
              </a:rPr>
              <a:t>have a production prototype now in use</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Multiple high-precision FOGs available now or soon (iXBlue, Li, ...)</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RLGs coming up fast</a:t>
            </a:r>
          </a:p>
          <a:p>
            <a:pPr marL="496876" lvl="1">
              <a:spcBef>
                <a:spcPts val="600"/>
              </a:spcBef>
              <a:buFont typeface="Arial"/>
              <a:buChar char="•"/>
              <a:defRPr/>
            </a:pPr>
            <a:r>
              <a:rPr lang="en-US" sz="1800" b="1" kern="0" dirty="0" smtClean="0">
                <a:solidFill>
                  <a:srgbClr val="FFFF7D"/>
                </a:solidFill>
                <a:latin typeface="Arial" pitchFamily="34" charset="0"/>
                <a:cs typeface="Arial" pitchFamily="34" charset="0"/>
                <a:sym typeface="Arial Bold" charset="0"/>
              </a:rPr>
              <a:t> Clever new idea and improvements (Barak, Velikoseltsev, ASL, ...)</a:t>
            </a:r>
          </a:p>
          <a:p>
            <a:pPr marL="39676">
              <a:spcBef>
                <a:spcPts val="1800"/>
              </a:spcBef>
              <a:defRPr/>
            </a:pPr>
            <a:r>
              <a:rPr lang="en-US" sz="2400" b="1" kern="0" dirty="0" smtClean="0">
                <a:solidFill>
                  <a:srgbClr val="FFFF00"/>
                </a:solidFill>
                <a:latin typeface="Arial" pitchFamily="34" charset="0"/>
                <a:cs typeface="Arial" pitchFamily="34" charset="0"/>
                <a:sym typeface="Arial Bold" charset="0"/>
              </a:rPr>
              <a:t>Most of today’s talks and some of tomorrow’s are</a:t>
            </a:r>
          </a:p>
          <a:p>
            <a:pPr lvl="1">
              <a:defRPr/>
            </a:pPr>
            <a:r>
              <a:rPr lang="en-US" sz="2400" b="1" kern="0" dirty="0" smtClean="0">
                <a:solidFill>
                  <a:srgbClr val="FFFF00"/>
                </a:solidFill>
                <a:latin typeface="Arial" pitchFamily="34" charset="0"/>
                <a:cs typeface="Arial" pitchFamily="34" charset="0"/>
                <a:sym typeface="Arial Bold" charset="0"/>
              </a:rPr>
              <a:t>about this; </a:t>
            </a:r>
            <a:r>
              <a:rPr lang="en-US" sz="2400" b="1" kern="0" dirty="0" smtClean="0">
                <a:solidFill>
                  <a:srgbClr val="00B0F0"/>
                </a:solidFill>
                <a:latin typeface="Arial" pitchFamily="34" charset="0"/>
                <a:cs typeface="Arial" pitchFamily="34" charset="0"/>
                <a:sym typeface="Arial Bold" charset="0"/>
              </a:rPr>
              <a:t>examples</a:t>
            </a:r>
            <a:r>
              <a:rPr lang="en-US" sz="2400" b="1" kern="0" dirty="0" smtClean="0">
                <a:solidFill>
                  <a:srgbClr val="FFFF00"/>
                </a:solidFill>
                <a:latin typeface="Arial" pitchFamily="34" charset="0"/>
                <a:cs typeface="Arial" pitchFamily="34" charset="0"/>
                <a:sym typeface="Arial Bold" charset="0"/>
              </a:rPr>
              <a:t> follow but listen to the talks:</a:t>
            </a:r>
            <a:endParaRPr lang="en-US" sz="2400" b="1" kern="0" dirty="0">
              <a:solidFill>
                <a:srgbClr val="FFFF00"/>
              </a:solidFill>
              <a:latin typeface="Arial" pitchFamily="34" charset="0"/>
              <a:cs typeface="Arial" pitchFamily="34" charset="0"/>
              <a:sym typeface="Arial Bold" charset="0"/>
            </a:endParaRPr>
          </a:p>
        </p:txBody>
      </p:sp>
      <p:sp>
        <p:nvSpPr>
          <p:cNvPr id="8" name="TextBox 7"/>
          <p:cNvSpPr txBox="1"/>
          <p:nvPr/>
        </p:nvSpPr>
        <p:spPr>
          <a:xfrm>
            <a:off x="8797159" y="3878317"/>
            <a:ext cx="184731" cy="369332"/>
          </a:xfrm>
          <a:prstGeom prst="rect">
            <a:avLst/>
          </a:prstGeom>
          <a:noFill/>
        </p:spPr>
        <p:txBody>
          <a:bodyPr wrap="none" rtlCol="0">
            <a:spAutoFit/>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bwMode="auto">
          <a:xfrm>
            <a:off x="304800" y="228600"/>
            <a:ext cx="3276600" cy="533400"/>
          </a:xfrm>
          <a:prstGeom prst="rect">
            <a:avLst/>
          </a:prstGeom>
          <a:noFill/>
          <a:ln w="12700">
            <a:noFill/>
            <a:miter lim="800000"/>
            <a:headEnd/>
            <a:tailEnd/>
          </a:ln>
          <a:effectLst/>
        </p:spPr>
        <p:txBody>
          <a:bodyPr lIns="50800" tIns="50800" rIns="90488" bIns="50800" anchor="t">
            <a:prstTxWarp prst="textNoShape">
              <a:avLst/>
            </a:prstTxWarp>
          </a:bodyPr>
          <a:lstStyle/>
          <a:p>
            <a:pPr marL="39687">
              <a:spcBef>
                <a:spcPts val="600"/>
              </a:spcBef>
              <a:defRPr/>
            </a:pPr>
            <a:r>
              <a:rPr lang="en-US" sz="2800" b="1" kern="0" dirty="0" smtClean="0">
                <a:solidFill>
                  <a:srgbClr val="FFFF7D"/>
                </a:solidFill>
                <a:latin typeface="Arial" pitchFamily="34" charset="0"/>
                <a:cs typeface="Arial" pitchFamily="34" charset="0"/>
                <a:sym typeface="Arial Bold" charset="0"/>
              </a:rPr>
              <a:t>New iXBlue </a:t>
            </a:r>
            <a:r>
              <a:rPr lang="en-US" sz="2800" b="1" kern="0" dirty="0">
                <a:solidFill>
                  <a:srgbClr val="FFFF7D"/>
                </a:solidFill>
                <a:latin typeface="Arial" pitchFamily="34" charset="0"/>
                <a:cs typeface="Arial" pitchFamily="34" charset="0"/>
                <a:sym typeface="Arial Bold" charset="0"/>
              </a:rPr>
              <a:t>FOG</a:t>
            </a:r>
          </a:p>
        </p:txBody>
      </p:sp>
      <p:sp>
        <p:nvSpPr>
          <p:cNvPr id="7" name="Subtitle 2"/>
          <p:cNvSpPr txBox="1">
            <a:spLocks/>
          </p:cNvSpPr>
          <p:nvPr/>
        </p:nvSpPr>
        <p:spPr bwMode="auto">
          <a:xfrm>
            <a:off x="762000" y="990600"/>
            <a:ext cx="7772400" cy="4800600"/>
          </a:xfrm>
          <a:prstGeom prst="rect">
            <a:avLst/>
          </a:prstGeom>
          <a:noFill/>
          <a:ln w="12700">
            <a:noFill/>
            <a:miter lim="800000"/>
            <a:headEnd/>
            <a:tailEnd/>
          </a:ln>
          <a:effectLst/>
        </p:spPr>
        <p:txBody>
          <a:bodyPr lIns="50800" tIns="50800" rIns="90488" bIns="50800">
            <a:prstTxWarp prst="textNoShape">
              <a:avLst/>
            </a:prstTxWarp>
          </a:bodyPr>
          <a:lstStyle/>
          <a:p>
            <a:pPr marL="39687">
              <a:spcBef>
                <a:spcPts val="600"/>
              </a:spcBef>
              <a:defRPr/>
            </a:pPr>
            <a:r>
              <a:rPr lang="en-US" sz="2400" b="1" kern="0" dirty="0">
                <a:solidFill>
                  <a:srgbClr val="FFFF7D"/>
                </a:solidFill>
                <a:latin typeface="Arial" pitchFamily="34" charset="0"/>
                <a:cs typeface="Arial" pitchFamily="34" charset="0"/>
                <a:sym typeface="Arial Bold" charset="0"/>
              </a:rPr>
              <a:t>BlueSeis-3A manufacturer specifications:</a:t>
            </a:r>
          </a:p>
          <a:p>
            <a:pPr marL="496876" lvl="1">
              <a:spcBef>
                <a:spcPts val="600"/>
              </a:spcBef>
              <a:buFont typeface="Arial"/>
              <a:buChar char="•"/>
              <a:defRPr/>
            </a:pPr>
            <a:r>
              <a:rPr lang="en-US" sz="1400" b="1" kern="0" dirty="0">
                <a:solidFill>
                  <a:srgbClr val="FFFF7D"/>
                </a:solidFill>
                <a:latin typeface="Arial" pitchFamily="34" charset="0"/>
                <a:cs typeface="Arial" pitchFamily="34" charset="0"/>
                <a:sym typeface="Arial Bold" charset="0"/>
              </a:rPr>
              <a:t> </a:t>
            </a:r>
            <a:r>
              <a:rPr lang="en-US" sz="1800" b="1" kern="0" dirty="0">
                <a:solidFill>
                  <a:srgbClr val="FFFF7D"/>
                </a:solidFill>
                <a:latin typeface="Arial" pitchFamily="34" charset="0"/>
                <a:cs typeface="Arial" pitchFamily="34" charset="0"/>
                <a:sym typeface="Arial Bold" charset="0"/>
              </a:rPr>
              <a:t>Interferometric FOG</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Flat from DC to 100 Hz</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Principally broadband weak motion (20 </a:t>
            </a:r>
            <a:r>
              <a:rPr lang="en-US" sz="1800" b="1" kern="0" dirty="0">
                <a:solidFill>
                  <a:srgbClr val="FF0000"/>
                </a:solidFill>
                <a:latin typeface="Arial" pitchFamily="34" charset="0"/>
                <a:cs typeface="Arial" pitchFamily="34" charset="0"/>
                <a:sym typeface="Arial Bold" charset="0"/>
              </a:rPr>
              <a:t>n</a:t>
            </a:r>
            <a:r>
              <a:rPr lang="en-US" sz="1800" b="1" kern="0" dirty="0">
                <a:solidFill>
                  <a:srgbClr val="FFFF7D"/>
                </a:solidFill>
                <a:latin typeface="Arial" pitchFamily="34" charset="0"/>
                <a:cs typeface="Arial" pitchFamily="34" charset="0"/>
                <a:sym typeface="Arial Bold" charset="0"/>
              </a:rPr>
              <a:t>rad/s/√Hz </a:t>
            </a:r>
            <a:r>
              <a:rPr lang="en-US" sz="1800" b="1" kern="0" dirty="0" smtClean="0">
                <a:solidFill>
                  <a:srgbClr val="FFFF7D"/>
                </a:solidFill>
                <a:latin typeface="Arial" pitchFamily="34" charset="0"/>
                <a:cs typeface="Arial" pitchFamily="34" charset="0"/>
                <a:sym typeface="Arial Bold" charset="0"/>
              </a:rPr>
              <a:t>so</a:t>
            </a:r>
          </a:p>
          <a:p>
            <a:pPr marL="954076" lvl="2">
              <a:spcBef>
                <a:spcPts val="600"/>
              </a:spcBef>
              <a:defRPr/>
            </a:pPr>
            <a:r>
              <a:rPr lang="en-US" sz="1800" b="1" kern="0" dirty="0" smtClean="0">
                <a:solidFill>
                  <a:srgbClr val="FFFF7D"/>
                </a:solidFill>
                <a:latin typeface="Arial" pitchFamily="34" charset="0"/>
                <a:cs typeface="Arial" pitchFamily="34" charset="0"/>
                <a:sym typeface="Arial Bold" charset="0"/>
              </a:rPr>
              <a:t>~</a:t>
            </a:r>
            <a:r>
              <a:rPr lang="en-US" sz="1800" b="1" kern="0" dirty="0">
                <a:solidFill>
                  <a:srgbClr val="FFFF7D"/>
                </a:solidFill>
                <a:latin typeface="Arial" pitchFamily="34" charset="0"/>
                <a:cs typeface="Arial" pitchFamily="34" charset="0"/>
                <a:sym typeface="Arial Bold" charset="0"/>
              </a:rPr>
              <a:t>60 </a:t>
            </a:r>
            <a:r>
              <a:rPr lang="en-US" sz="1800" b="1" kern="0" dirty="0" smtClean="0">
                <a:solidFill>
                  <a:srgbClr val="FF0000"/>
                </a:solidFill>
                <a:latin typeface="Arial" pitchFamily="34" charset="0"/>
                <a:cs typeface="Arial" pitchFamily="34" charset="0"/>
                <a:sym typeface="Arial Bold" charset="0"/>
              </a:rPr>
              <a:t>n</a:t>
            </a:r>
            <a:r>
              <a:rPr lang="en-US" sz="1800" b="1" kern="0" dirty="0" smtClean="0">
                <a:solidFill>
                  <a:srgbClr val="FFFF7D"/>
                </a:solidFill>
                <a:latin typeface="Arial" pitchFamily="34" charset="0"/>
                <a:cs typeface="Arial" pitchFamily="34" charset="0"/>
                <a:sym typeface="Arial Bold" charset="0"/>
              </a:rPr>
              <a:t>rad/s over </a:t>
            </a:r>
            <a:r>
              <a:rPr lang="en-US" sz="1800" b="1" kern="0" dirty="0">
                <a:solidFill>
                  <a:srgbClr val="FFFF7D"/>
                </a:solidFill>
                <a:latin typeface="Arial" pitchFamily="34" charset="0"/>
                <a:cs typeface="Arial" pitchFamily="34" charset="0"/>
                <a:sym typeface="Arial Bold" charset="0"/>
              </a:rPr>
              <a:t>100 s to 10 Hz and ~1 </a:t>
            </a:r>
            <a:r>
              <a:rPr lang="el-GR" sz="1800" b="1" kern="0" dirty="0">
                <a:solidFill>
                  <a:srgbClr val="FF0000"/>
                </a:solidFill>
                <a:latin typeface="Arial" pitchFamily="34" charset="0"/>
                <a:cs typeface="Arial" pitchFamily="34" charset="0"/>
                <a:sym typeface="Arial Bold" charset="0"/>
              </a:rPr>
              <a:t>μ</a:t>
            </a:r>
            <a:r>
              <a:rPr lang="en-US" sz="1800" b="1" kern="0" dirty="0">
                <a:solidFill>
                  <a:srgbClr val="FFFF7D"/>
                </a:solidFill>
                <a:latin typeface="Arial" pitchFamily="34" charset="0"/>
                <a:cs typeface="Arial" pitchFamily="34" charset="0"/>
                <a:sym typeface="Arial Bold" charset="0"/>
              </a:rPr>
              <a:t>rad/s </a:t>
            </a:r>
            <a:r>
              <a:rPr lang="en-US" sz="1800" b="1" kern="0" dirty="0" smtClean="0">
                <a:solidFill>
                  <a:srgbClr val="FFFF7D"/>
                </a:solidFill>
                <a:latin typeface="Arial" pitchFamily="34" charset="0"/>
                <a:cs typeface="Arial" pitchFamily="34" charset="0"/>
                <a:sym typeface="Arial Bold" charset="0"/>
              </a:rPr>
              <a:t>from</a:t>
            </a:r>
          </a:p>
          <a:p>
            <a:pPr marL="954076" lvl="2">
              <a:spcBef>
                <a:spcPts val="600"/>
              </a:spcBef>
              <a:defRPr/>
            </a:pPr>
            <a:r>
              <a:rPr lang="en-US" sz="1800" b="1" kern="0" dirty="0" smtClean="0">
                <a:solidFill>
                  <a:srgbClr val="FFFF7D"/>
                </a:solidFill>
                <a:latin typeface="Arial" pitchFamily="34" charset="0"/>
                <a:cs typeface="Arial" pitchFamily="34" charset="0"/>
                <a:sym typeface="Arial Bold" charset="0"/>
              </a:rPr>
              <a:t>10 </a:t>
            </a:r>
            <a:r>
              <a:rPr lang="en-US" sz="1800" b="1" kern="0" dirty="0">
                <a:solidFill>
                  <a:srgbClr val="FFFF7D"/>
                </a:solidFill>
                <a:latin typeface="Arial" pitchFamily="34" charset="0"/>
                <a:cs typeface="Arial" pitchFamily="34" charset="0"/>
                <a:sym typeface="Arial Bold" charset="0"/>
              </a:rPr>
              <a:t>to 100 Hz)</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Covers much </a:t>
            </a:r>
            <a:r>
              <a:rPr lang="en-US" sz="1800" b="1" kern="0" dirty="0">
                <a:solidFill>
                  <a:srgbClr val="FFFF7D"/>
                </a:solidFill>
                <a:latin typeface="Arial" pitchFamily="34" charset="0"/>
                <a:cs typeface="Arial" pitchFamily="34" charset="0"/>
                <a:sym typeface="Arial Bold" charset="0"/>
              </a:rPr>
              <a:t>of the strong-motion range too, </a:t>
            </a:r>
            <a:r>
              <a:rPr lang="en-US" sz="1800" b="1" kern="0" dirty="0" smtClean="0">
                <a:solidFill>
                  <a:srgbClr val="FFFF7D"/>
                </a:solidFill>
                <a:latin typeface="Arial" pitchFamily="34" charset="0"/>
                <a:cs typeface="Arial" pitchFamily="34" charset="0"/>
                <a:sym typeface="Arial Bold" charset="0"/>
              </a:rPr>
              <a:t>though</a:t>
            </a:r>
            <a:endParaRPr lang="en-US" sz="1800" b="1" kern="0" dirty="0">
              <a:solidFill>
                <a:srgbClr val="FFFF7D"/>
              </a:solidFill>
              <a:latin typeface="Arial" pitchFamily="34" charset="0"/>
              <a:cs typeface="Arial" pitchFamily="34" charset="0"/>
              <a:sym typeface="Arial Bold" charset="0"/>
            </a:endParaRPr>
          </a:p>
          <a:p>
            <a:pPr marL="954076" lvl="2">
              <a:spcBef>
                <a:spcPts val="600"/>
              </a:spcBef>
              <a:defRPr/>
            </a:pPr>
            <a:r>
              <a:rPr lang="en-US" sz="1800" b="1" kern="0" dirty="0">
                <a:solidFill>
                  <a:srgbClr val="FFFF7D"/>
                </a:solidFill>
                <a:latin typeface="Arial" pitchFamily="34" charset="0"/>
                <a:cs typeface="Arial" pitchFamily="34" charset="0"/>
                <a:sym typeface="Arial Bold" charset="0"/>
              </a:rPr>
              <a:t>we know the </a:t>
            </a:r>
            <a:r>
              <a:rPr lang="en-US" sz="1800" b="1" kern="0" dirty="0">
                <a:solidFill>
                  <a:srgbClr val="FFFF7D"/>
                </a:solidFill>
                <a:latin typeface="Arial" pitchFamily="34" charset="0"/>
                <a:cs typeface="Arial" pitchFamily="34" charset="0"/>
                <a:sym typeface="Arial Bold" charset="0"/>
              </a:rPr>
              <a:t>Earth limit poorly (100 </a:t>
            </a:r>
            <a:r>
              <a:rPr lang="en-US" sz="1800" b="1" kern="0" dirty="0">
                <a:solidFill>
                  <a:srgbClr val="FF0000"/>
                </a:solidFill>
                <a:latin typeface="Arial" pitchFamily="34" charset="0"/>
                <a:cs typeface="Arial" pitchFamily="34" charset="0"/>
                <a:sym typeface="Arial Bold" charset="0"/>
              </a:rPr>
              <a:t>m</a:t>
            </a:r>
            <a:r>
              <a:rPr lang="en-US" sz="1800" b="1" kern="0" dirty="0">
                <a:solidFill>
                  <a:srgbClr val="FFFF7D"/>
                </a:solidFill>
                <a:latin typeface="Arial" pitchFamily="34" charset="0"/>
                <a:cs typeface="Arial" pitchFamily="34" charset="0"/>
                <a:sym typeface="Arial Bold" charset="0"/>
              </a:rPr>
              <a:t>rad/s clip)</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20 kg; three axes</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IP66 (IP67 ideal, difference is hose </a:t>
            </a:r>
            <a:r>
              <a:rPr lang="en-US" sz="1800" b="1" i="1" kern="0" dirty="0" smtClean="0">
                <a:solidFill>
                  <a:srgbClr val="FFFF7D"/>
                </a:solidFill>
                <a:latin typeface="Arial" pitchFamily="34" charset="0"/>
                <a:cs typeface="Arial" pitchFamily="34" charset="0"/>
                <a:sym typeface="Arial Bold" charset="0"/>
              </a:rPr>
              <a:t>versus</a:t>
            </a:r>
            <a:r>
              <a:rPr lang="en-US" sz="1800" b="1" kern="0" dirty="0" smtClean="0">
                <a:solidFill>
                  <a:srgbClr val="FFFF7D"/>
                </a:solidFill>
                <a:latin typeface="Arial" pitchFamily="34" charset="0"/>
                <a:cs typeface="Arial" pitchFamily="34" charset="0"/>
                <a:sym typeface="Arial Bold" charset="0"/>
              </a:rPr>
              <a:t> 1-m immersion)</a:t>
            </a:r>
            <a:endParaRPr lang="en-US" sz="1800" b="1" kern="0" dirty="0">
              <a:solidFill>
                <a:srgbClr val="FFFF7D"/>
              </a:solidFill>
              <a:latin typeface="Arial" pitchFamily="34" charset="0"/>
              <a:cs typeface="Arial" pitchFamily="34" charset="0"/>
              <a:sym typeface="Arial Bold" charset="0"/>
            </a:endParaRP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miniSEED output </a:t>
            </a:r>
            <a:r>
              <a:rPr lang="en-US" sz="1800" b="1" i="1" kern="0" dirty="0">
                <a:solidFill>
                  <a:srgbClr val="FFFF7D"/>
                </a:solidFill>
                <a:latin typeface="Arial" pitchFamily="34" charset="0"/>
                <a:cs typeface="Arial" pitchFamily="34" charset="0"/>
                <a:sym typeface="Arial Bold" charset="0"/>
              </a:rPr>
              <a:t>via</a:t>
            </a:r>
            <a:r>
              <a:rPr lang="en-US" sz="1800" b="1" kern="0" dirty="0">
                <a:solidFill>
                  <a:srgbClr val="FFFF7D"/>
                </a:solidFill>
                <a:latin typeface="Arial" pitchFamily="34" charset="0"/>
                <a:cs typeface="Arial" pitchFamily="34" charset="0"/>
                <a:sym typeface="Arial Bold" charset="0"/>
              </a:rPr>
              <a:t> Internet at up to 200 sps</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However, 20 W at 24 V and fairly costly (but </a:t>
            </a:r>
            <a:r>
              <a:rPr lang="en-US" sz="1800" b="1" kern="0" dirty="0" smtClean="0">
                <a:solidFill>
                  <a:srgbClr val="FFFF7D"/>
                </a:solidFill>
                <a:latin typeface="Arial" pitchFamily="34" charset="0"/>
                <a:cs typeface="Arial" pitchFamily="34" charset="0"/>
                <a:sym typeface="Arial Bold" charset="0"/>
              </a:rPr>
              <a:t>not</a:t>
            </a:r>
            <a:r>
              <a:rPr lang="en-US" sz="1800" b="1" kern="0" dirty="0">
                <a:solidFill>
                  <a:srgbClr val="FFFF7D"/>
                </a:solidFill>
                <a:latin typeface="Arial" pitchFamily="34" charset="0"/>
                <a:cs typeface="Arial" pitchFamily="34" charset="0"/>
                <a:sym typeface="Arial Bold" charset="0"/>
              </a:rPr>
              <a:t> too bad </a:t>
            </a:r>
          </a:p>
          <a:p>
            <a:pPr marL="954076" lvl="2">
              <a:spcBef>
                <a:spcPts val="600"/>
              </a:spcBef>
              <a:defRPr/>
            </a:pPr>
            <a:r>
              <a:rPr lang="en-US" sz="1800" b="1" kern="0" dirty="0" smtClean="0">
                <a:solidFill>
                  <a:srgbClr val="FFFF7D"/>
                </a:solidFill>
                <a:latin typeface="Arial" pitchFamily="34" charset="0"/>
                <a:cs typeface="Arial" pitchFamily="34" charset="0"/>
                <a:sym typeface="Arial Bold" charset="0"/>
              </a:rPr>
              <a:t>for </a:t>
            </a:r>
            <a:r>
              <a:rPr lang="en-US" sz="1800" b="1" kern="0" dirty="0">
                <a:solidFill>
                  <a:srgbClr val="FFFF7D"/>
                </a:solidFill>
                <a:latin typeface="Arial" pitchFamily="34" charset="0"/>
                <a:cs typeface="Arial" pitchFamily="34" charset="0"/>
                <a:sym typeface="Arial Bold" charset="0"/>
              </a:rPr>
              <a:t>broadband; cf., </a:t>
            </a:r>
            <a:r>
              <a:rPr lang="en-US" sz="1800" b="1" kern="0" dirty="0" smtClean="0">
                <a:solidFill>
                  <a:srgbClr val="FFFF7D"/>
                </a:solidFill>
                <a:latin typeface="Arial" pitchFamily="34" charset="0"/>
                <a:cs typeface="Arial" pitchFamily="34" charset="0"/>
                <a:sym typeface="Arial Bold" charset="0"/>
              </a:rPr>
              <a:t>G-ring)</a:t>
            </a:r>
            <a:endParaRPr lang="en-US" sz="1800" b="1" kern="0" dirty="0">
              <a:solidFill>
                <a:srgbClr val="FFFF00"/>
              </a:solidFill>
              <a:latin typeface="Arial" pitchFamily="34" charset="0"/>
              <a:cs typeface="Arial" pitchFamily="34" charset="0"/>
              <a:sym typeface="Arial Bold" charset="0"/>
            </a:endParaRPr>
          </a:p>
        </p:txBody>
      </p:sp>
      <p:sp>
        <p:nvSpPr>
          <p:cNvPr id="8" name="TextBox 7"/>
          <p:cNvSpPr txBox="1"/>
          <p:nvPr/>
        </p:nvSpPr>
        <p:spPr>
          <a:xfrm>
            <a:off x="8797159" y="387831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17678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bwMode="auto">
          <a:xfrm>
            <a:off x="381000" y="304800"/>
            <a:ext cx="5257800" cy="609600"/>
          </a:xfrm>
          <a:prstGeom prst="rect">
            <a:avLst/>
          </a:prstGeom>
          <a:noFill/>
          <a:ln w="12700">
            <a:noFill/>
            <a:miter lim="800000"/>
            <a:headEnd/>
            <a:tailEnd/>
          </a:ln>
          <a:effectLst/>
        </p:spPr>
        <p:txBody>
          <a:bodyPr lIns="50800" tIns="50800" rIns="90488" bIns="50800" anchor="t">
            <a:prstTxWarp prst="textNoShape">
              <a:avLst/>
            </a:prstTxWarp>
          </a:bodyPr>
          <a:lstStyle/>
          <a:p>
            <a:pPr marL="39687">
              <a:spcBef>
                <a:spcPts val="600"/>
              </a:spcBef>
              <a:defRPr/>
            </a:pPr>
            <a:r>
              <a:rPr lang="en-US" sz="2800" b="1" kern="0" dirty="0">
                <a:solidFill>
                  <a:srgbClr val="FFFF7D"/>
                </a:solidFill>
                <a:latin typeface="Arial" pitchFamily="34" charset="0"/>
                <a:cs typeface="Arial" pitchFamily="34" charset="0"/>
                <a:sym typeface="Arial Bold" charset="0"/>
              </a:rPr>
              <a:t>Rotaphone:  </a:t>
            </a:r>
            <a:r>
              <a:rPr lang="en-US" sz="2400" b="1" i="1" kern="0" dirty="0">
                <a:solidFill>
                  <a:srgbClr val="FFFF7D"/>
                </a:solidFill>
                <a:latin typeface="Arial" pitchFamily="34" charset="0"/>
                <a:cs typeface="Arial" pitchFamily="34" charset="0"/>
                <a:sym typeface="Arial Bold" charset="0"/>
              </a:rPr>
              <a:t>Ready to </a:t>
            </a:r>
            <a:r>
              <a:rPr lang="en-US" sz="2400" b="1" i="1" kern="0" dirty="0" smtClean="0">
                <a:solidFill>
                  <a:srgbClr val="FFFF7D"/>
                </a:solidFill>
                <a:latin typeface="Arial" pitchFamily="34" charset="0"/>
                <a:cs typeface="Arial" pitchFamily="34" charset="0"/>
                <a:sym typeface="Arial Bold" charset="0"/>
              </a:rPr>
              <a:t>go</a:t>
            </a:r>
            <a:endParaRPr lang="en-US" sz="2400" b="1" i="1" kern="0" dirty="0">
              <a:solidFill>
                <a:srgbClr val="FFFF7D"/>
              </a:solidFill>
              <a:latin typeface="Arial" pitchFamily="34" charset="0"/>
              <a:cs typeface="Arial" pitchFamily="34" charset="0"/>
              <a:sym typeface="Arial Bold" charset="0"/>
            </a:endParaRPr>
          </a:p>
        </p:txBody>
      </p:sp>
      <p:sp>
        <p:nvSpPr>
          <p:cNvPr id="7" name="Subtitle 2"/>
          <p:cNvSpPr txBox="1">
            <a:spLocks/>
          </p:cNvSpPr>
          <p:nvPr/>
        </p:nvSpPr>
        <p:spPr bwMode="auto">
          <a:xfrm>
            <a:off x="886012" y="1219200"/>
            <a:ext cx="7391400" cy="3962400"/>
          </a:xfrm>
          <a:prstGeom prst="rect">
            <a:avLst/>
          </a:prstGeom>
          <a:noFill/>
          <a:ln w="12700">
            <a:noFill/>
            <a:miter lim="800000"/>
            <a:headEnd/>
            <a:tailEnd/>
          </a:ln>
          <a:effectLst/>
        </p:spPr>
        <p:txBody>
          <a:bodyPr lIns="50800" tIns="50800" rIns="90488" bIns="50800">
            <a:prstTxWarp prst="textNoShape">
              <a:avLst/>
            </a:prstTxWarp>
          </a:bodyPr>
          <a:lstStyle/>
          <a:p>
            <a:pPr marL="39687">
              <a:spcBef>
                <a:spcPts val="600"/>
              </a:spcBef>
              <a:defRPr/>
            </a:pPr>
            <a:r>
              <a:rPr lang="en-US" sz="2400" b="1" kern="0" dirty="0">
                <a:solidFill>
                  <a:srgbClr val="FFFF7D"/>
                </a:solidFill>
                <a:latin typeface="Arial" pitchFamily="34" charset="0"/>
                <a:cs typeface="Arial" pitchFamily="34" charset="0"/>
                <a:sym typeface="Arial Bold" charset="0"/>
              </a:rPr>
              <a:t>Three “Model D” now vaulted in Long Valley</a:t>
            </a:r>
          </a:p>
          <a:p>
            <a:pPr marL="496876" lvl="1">
              <a:spcBef>
                <a:spcPts val="600"/>
              </a:spcBef>
              <a:buFont typeface="Arial"/>
              <a:buChar char="•"/>
              <a:defRPr/>
            </a:pPr>
            <a:r>
              <a:rPr lang="en-US" sz="1400" b="1" kern="0" dirty="0" smtClean="0">
                <a:solidFill>
                  <a:srgbClr val="FFFF7D"/>
                </a:solidFill>
                <a:latin typeface="Arial" pitchFamily="34" charset="0"/>
                <a:cs typeface="Arial" pitchFamily="34" charset="0"/>
                <a:sym typeface="Arial Bold" charset="0"/>
              </a:rPr>
              <a:t> </a:t>
            </a:r>
            <a:r>
              <a:rPr lang="en-US" sz="1800" b="1" kern="0" dirty="0">
                <a:solidFill>
                  <a:srgbClr val="FFFF7D"/>
                </a:solidFill>
                <a:latin typeface="Arial" pitchFamily="34" charset="0"/>
                <a:cs typeface="Arial" pitchFamily="34" charset="0"/>
                <a:sym typeface="Arial Bold" charset="0"/>
              </a:rPr>
              <a:t>Data from The Geysers in a later talk</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Looking at source effects, site nonlinearity, </a:t>
            </a:r>
            <a:r>
              <a:rPr lang="en-US" sz="1800" b="1" kern="0" dirty="0" smtClean="0">
                <a:solidFill>
                  <a:srgbClr val="FFFF7D"/>
                </a:solidFill>
                <a:latin typeface="Arial" pitchFamily="34" charset="0"/>
                <a:cs typeface="Arial" pitchFamily="34" charset="0"/>
                <a:sym typeface="Arial Bold" charset="0"/>
              </a:rPr>
              <a:t>site</a:t>
            </a:r>
          </a:p>
          <a:p>
            <a:pPr marL="954076" lvl="2">
              <a:spcBef>
                <a:spcPts val="600"/>
              </a:spcBef>
              <a:defRPr/>
            </a:pPr>
            <a:r>
              <a:rPr lang="en-US" sz="1800" b="1" kern="0" dirty="0" smtClean="0">
                <a:solidFill>
                  <a:srgbClr val="FFFF7D"/>
                </a:solidFill>
                <a:latin typeface="Arial" pitchFamily="34" charset="0"/>
                <a:cs typeface="Arial" pitchFamily="34" charset="0"/>
                <a:sym typeface="Arial Bold" charset="0"/>
              </a:rPr>
              <a:t>characterization</a:t>
            </a:r>
            <a:r>
              <a:rPr lang="en-US" sz="1800" b="1" kern="0" dirty="0">
                <a:solidFill>
                  <a:srgbClr val="FFFF7D"/>
                </a:solidFill>
                <a:latin typeface="Arial" pitchFamily="34" charset="0"/>
                <a:cs typeface="Arial" pitchFamily="34" charset="0"/>
                <a:sym typeface="Arial Bold" charset="0"/>
              </a:rPr>
              <a:t>, etc.</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Based on 4.5-Hz geophones (Netherlands); </a:t>
            </a:r>
            <a:r>
              <a:rPr lang="en-US" sz="1800" b="1" kern="0" dirty="0" smtClean="0">
                <a:solidFill>
                  <a:srgbClr val="FFFF7D"/>
                </a:solidFill>
                <a:latin typeface="Arial" pitchFamily="34" charset="0"/>
                <a:cs typeface="Arial" pitchFamily="34" charset="0"/>
                <a:sym typeface="Arial Bold" charset="0"/>
              </a:rPr>
              <a:t>lower</a:t>
            </a:r>
          </a:p>
          <a:p>
            <a:pPr marL="954076" lvl="2">
              <a:spcBef>
                <a:spcPts val="600"/>
              </a:spcBef>
              <a:defRPr/>
            </a:pPr>
            <a:r>
              <a:rPr lang="en-US" sz="1800" b="1" kern="0" dirty="0">
                <a:solidFill>
                  <a:srgbClr val="FFFF7D"/>
                </a:solidFill>
                <a:latin typeface="Arial" pitchFamily="34" charset="0"/>
                <a:cs typeface="Arial" pitchFamily="34" charset="0"/>
                <a:sym typeface="Arial Bold" charset="0"/>
              </a:rPr>
              <a:t>useful </a:t>
            </a:r>
            <a:r>
              <a:rPr lang="en-US" sz="1800" b="1" kern="0" dirty="0" smtClean="0">
                <a:solidFill>
                  <a:srgbClr val="FFFF7D"/>
                </a:solidFill>
                <a:latin typeface="Arial" pitchFamily="34" charset="0"/>
                <a:cs typeface="Arial" pitchFamily="34" charset="0"/>
                <a:sym typeface="Arial Bold" charset="0"/>
              </a:rPr>
              <a:t>corner ~2 </a:t>
            </a:r>
            <a:r>
              <a:rPr lang="en-US" sz="1800" b="1" kern="0" dirty="0">
                <a:solidFill>
                  <a:srgbClr val="FFFF7D"/>
                </a:solidFill>
                <a:latin typeface="Arial" pitchFamily="34" charset="0"/>
                <a:cs typeface="Arial" pitchFamily="34" charset="0"/>
                <a:sym typeface="Arial Bold" charset="0"/>
              </a:rPr>
              <a:t>Hz</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Power (mainly the Linux box portion) is to be </a:t>
            </a:r>
            <a:r>
              <a:rPr lang="en-US" sz="1800" b="1" kern="0" dirty="0" smtClean="0">
                <a:solidFill>
                  <a:srgbClr val="FFFF7D"/>
                </a:solidFill>
                <a:latin typeface="Arial" pitchFamily="34" charset="0"/>
                <a:cs typeface="Arial" pitchFamily="34" charset="0"/>
                <a:sym typeface="Arial Bold" charset="0"/>
              </a:rPr>
              <a:t>lowered</a:t>
            </a:r>
            <a:r>
              <a:rPr lang="en-US" sz="1800" b="1" kern="0" dirty="0">
                <a:solidFill>
                  <a:srgbClr val="FFFF7D"/>
                </a:solidFill>
                <a:latin typeface="Arial" pitchFamily="34" charset="0"/>
                <a:cs typeface="Arial" pitchFamily="34" charset="0"/>
                <a:sym typeface="Arial Bold" charset="0"/>
              </a:rPr>
              <a:t> soon </a:t>
            </a:r>
            <a:endParaRPr lang="en-US" sz="1800" b="1" kern="0" dirty="0" smtClean="0">
              <a:solidFill>
                <a:srgbClr val="FFFF7D"/>
              </a:solidFill>
              <a:latin typeface="Arial" pitchFamily="34" charset="0"/>
              <a:cs typeface="Arial" pitchFamily="34" charset="0"/>
              <a:sym typeface="Arial Bold" charset="0"/>
            </a:endParaRPr>
          </a:p>
          <a:p>
            <a:pPr marL="954076" lvl="2">
              <a:spcBef>
                <a:spcPts val="600"/>
              </a:spcBef>
              <a:defRPr/>
            </a:pPr>
            <a:r>
              <a:rPr lang="en-US" sz="1800" b="1" kern="0" dirty="0" smtClean="0">
                <a:solidFill>
                  <a:srgbClr val="FFFF7D"/>
                </a:solidFill>
                <a:latin typeface="Arial" pitchFamily="34" charset="0"/>
                <a:cs typeface="Arial" pitchFamily="34" charset="0"/>
                <a:sym typeface="Arial Bold" charset="0"/>
              </a:rPr>
              <a:t>for reduced </a:t>
            </a:r>
            <a:r>
              <a:rPr lang="en-US" sz="1800" b="1" kern="0" dirty="0">
                <a:solidFill>
                  <a:srgbClr val="FFFF7D"/>
                </a:solidFill>
                <a:latin typeface="Arial" pitchFamily="34" charset="0"/>
                <a:cs typeface="Arial" pitchFamily="34" charset="0"/>
                <a:sym typeface="Arial Bold" charset="0"/>
              </a:rPr>
              <a:t>heat and easier </a:t>
            </a:r>
            <a:r>
              <a:rPr lang="en-US" sz="1800" b="1" kern="0" dirty="0" smtClean="0">
                <a:solidFill>
                  <a:srgbClr val="FFFF7D"/>
                </a:solidFill>
                <a:latin typeface="Arial" pitchFamily="34" charset="0"/>
                <a:cs typeface="Arial" pitchFamily="34" charset="0"/>
                <a:sym typeface="Arial Bold" charset="0"/>
              </a:rPr>
              <a:t>deployment (i.e., batteries)</a:t>
            </a:r>
            <a:endParaRPr lang="en-US" sz="1800" b="1" kern="0" dirty="0">
              <a:solidFill>
                <a:srgbClr val="FFFF7D"/>
              </a:solidFill>
              <a:latin typeface="Arial" pitchFamily="34" charset="0"/>
              <a:cs typeface="Arial" pitchFamily="34" charset="0"/>
              <a:sym typeface="Arial Bold" charset="0"/>
            </a:endParaRP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Parts cost about </a:t>
            </a:r>
            <a:r>
              <a:rPr lang="en-US" sz="1800" b="1" kern="0" dirty="0" smtClean="0">
                <a:solidFill>
                  <a:srgbClr val="FFFF7D"/>
                </a:solidFill>
                <a:latin typeface="Arial" pitchFamily="34" charset="0"/>
                <a:cs typeface="Arial" pitchFamily="34" charset="0"/>
                <a:sym typeface="Arial Bold" charset="0"/>
              </a:rPr>
              <a:t>8000 </a:t>
            </a:r>
            <a:r>
              <a:rPr lang="en-US" sz="1800" b="1" kern="0" dirty="0">
                <a:solidFill>
                  <a:srgbClr val="FFFF7D"/>
                </a:solidFill>
                <a:latin typeface="Arial" pitchFamily="34" charset="0"/>
                <a:cs typeface="Arial" pitchFamily="34" charset="0"/>
                <a:sym typeface="Arial Bold" charset="0"/>
              </a:rPr>
              <a:t>USD</a:t>
            </a:r>
          </a:p>
          <a:p>
            <a:pPr marL="496876" lvl="1">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Talk and poster coming</a:t>
            </a:r>
          </a:p>
        </p:txBody>
      </p:sp>
      <p:sp>
        <p:nvSpPr>
          <p:cNvPr id="8" name="TextBox 7"/>
          <p:cNvSpPr txBox="1"/>
          <p:nvPr/>
        </p:nvSpPr>
        <p:spPr>
          <a:xfrm>
            <a:off x="8797159" y="387831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887307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bwMode="auto">
          <a:xfrm>
            <a:off x="304800" y="304800"/>
            <a:ext cx="8458200" cy="609600"/>
          </a:xfrm>
          <a:prstGeom prst="rect">
            <a:avLst/>
          </a:prstGeom>
          <a:noFill/>
          <a:ln w="12700">
            <a:noFill/>
            <a:miter lim="800000"/>
            <a:headEnd/>
            <a:tailEnd/>
          </a:ln>
          <a:effectLst/>
        </p:spPr>
        <p:txBody>
          <a:bodyPr lIns="50800" tIns="50800" rIns="90488" bIns="50800" anchor="t">
            <a:prstTxWarp prst="textNoShape">
              <a:avLst/>
            </a:prstTxWarp>
          </a:bodyPr>
          <a:lstStyle/>
          <a:p>
            <a:pPr marL="39687">
              <a:spcBef>
                <a:spcPts val="600"/>
              </a:spcBef>
              <a:defRPr/>
            </a:pPr>
            <a:r>
              <a:rPr lang="en-US" sz="2800" b="1" kern="0" dirty="0">
                <a:solidFill>
                  <a:srgbClr val="FFFF7D"/>
                </a:solidFill>
                <a:latin typeface="Arial" pitchFamily="34" charset="0"/>
                <a:cs typeface="Arial" pitchFamily="34" charset="0"/>
                <a:sym typeface="Arial Bold" charset="0"/>
              </a:rPr>
              <a:t>Fluid Torus of </a:t>
            </a:r>
            <a:r>
              <a:rPr lang="en-US" sz="2800" b="1" kern="0" dirty="0">
                <a:solidFill>
                  <a:srgbClr val="FFFF7D"/>
                </a:solidFill>
                <a:latin typeface="Arial" pitchFamily="34" charset="0"/>
                <a:cs typeface="Arial" pitchFamily="34" charset="0"/>
                <a:sym typeface="Arial Bold" charset="0"/>
              </a:rPr>
              <a:t>Kozák and </a:t>
            </a:r>
            <a:r>
              <a:rPr lang="en-US" sz="2800" b="1" kern="0" dirty="0" smtClean="0">
                <a:solidFill>
                  <a:srgbClr val="FFFF7D"/>
                </a:solidFill>
                <a:latin typeface="Arial" pitchFamily="34" charset="0"/>
                <a:cs typeface="Arial" pitchFamily="34" charset="0"/>
                <a:sym typeface="Arial Bold" charset="0"/>
              </a:rPr>
              <a:t>Jedlička </a:t>
            </a:r>
            <a:r>
              <a:rPr lang="en-US" sz="2800" b="1" kern="0" dirty="0">
                <a:solidFill>
                  <a:srgbClr val="FFFF7D"/>
                </a:solidFill>
                <a:latin typeface="Arial" pitchFamily="34" charset="0"/>
                <a:cs typeface="Arial" pitchFamily="34" charset="0"/>
                <a:sym typeface="Arial Bold" charset="0"/>
              </a:rPr>
              <a:t>(and Evans</a:t>
            </a:r>
            <a:r>
              <a:rPr lang="en-US" sz="2800" b="1" kern="0" dirty="0" smtClean="0">
                <a:solidFill>
                  <a:srgbClr val="FFFF7D"/>
                </a:solidFill>
                <a:latin typeface="Arial" pitchFamily="34" charset="0"/>
                <a:cs typeface="Arial" pitchFamily="34" charset="0"/>
                <a:sym typeface="Arial Bold" charset="0"/>
              </a:rPr>
              <a:t>):</a:t>
            </a:r>
            <a:endParaRPr lang="en-US" sz="2800" b="1" i="1" kern="0" dirty="0" smtClean="0">
              <a:solidFill>
                <a:srgbClr val="FFFF7D"/>
              </a:solidFill>
              <a:latin typeface="Arial" pitchFamily="34" charset="0"/>
              <a:cs typeface="Arial" pitchFamily="34" charset="0"/>
              <a:sym typeface="Arial Bold" charset="0"/>
            </a:endParaRPr>
          </a:p>
          <a:p>
            <a:pPr marL="39687">
              <a:spcBef>
                <a:spcPts val="0"/>
              </a:spcBef>
              <a:defRPr/>
            </a:pPr>
            <a:r>
              <a:rPr lang="en-US" sz="2400" b="1" i="1" kern="0" dirty="0" smtClean="0">
                <a:solidFill>
                  <a:srgbClr val="FFFF7D"/>
                </a:solidFill>
                <a:latin typeface="Arial" pitchFamily="34" charset="0"/>
                <a:cs typeface="Arial" pitchFamily="34" charset="0"/>
                <a:sym typeface="Arial Bold" charset="0"/>
              </a:rPr>
              <a:t>	Almost </a:t>
            </a:r>
            <a:r>
              <a:rPr lang="en-US" sz="2400" b="1" i="1" kern="0" dirty="0">
                <a:solidFill>
                  <a:srgbClr val="FFFF7D"/>
                </a:solidFill>
                <a:latin typeface="Arial" pitchFamily="34" charset="0"/>
                <a:cs typeface="Arial" pitchFamily="34" charset="0"/>
                <a:sym typeface="Arial Bold" charset="0"/>
              </a:rPr>
              <a:t>ready</a:t>
            </a:r>
          </a:p>
          <a:p>
            <a:pPr marL="39687">
              <a:spcBef>
                <a:spcPts val="600"/>
              </a:spcBef>
              <a:defRPr/>
            </a:pPr>
            <a:endParaRPr lang="en-US" sz="2800" b="1" kern="0" dirty="0">
              <a:solidFill>
                <a:srgbClr val="FFFF7D"/>
              </a:solidFill>
              <a:latin typeface="Arial" pitchFamily="34" charset="0"/>
              <a:cs typeface="Arial" pitchFamily="34" charset="0"/>
              <a:sym typeface="Arial Bold" charset="0"/>
            </a:endParaRPr>
          </a:p>
        </p:txBody>
      </p:sp>
      <p:sp>
        <p:nvSpPr>
          <p:cNvPr id="7" name="Subtitle 2"/>
          <p:cNvSpPr txBox="1">
            <a:spLocks/>
          </p:cNvSpPr>
          <p:nvPr/>
        </p:nvSpPr>
        <p:spPr bwMode="auto">
          <a:xfrm>
            <a:off x="762000" y="1524000"/>
            <a:ext cx="7772400" cy="3276600"/>
          </a:xfrm>
          <a:prstGeom prst="rect">
            <a:avLst/>
          </a:prstGeom>
          <a:noFill/>
          <a:ln w="12700">
            <a:noFill/>
            <a:miter lim="800000"/>
            <a:headEnd/>
            <a:tailEnd/>
          </a:ln>
          <a:effectLst/>
        </p:spPr>
        <p:txBody>
          <a:bodyPr lIns="50800" tIns="50800" rIns="90488" bIns="50800">
            <a:prstTxWarp prst="textNoShape">
              <a:avLst/>
            </a:prstTxWarp>
          </a:bodyPr>
          <a:lstStyle/>
          <a:p>
            <a:pPr marL="39687">
              <a:spcBef>
                <a:spcPts val="600"/>
              </a:spcBef>
              <a:defRPr/>
            </a:pPr>
            <a:r>
              <a:rPr lang="en-US" sz="2400" b="1" kern="0" dirty="0" smtClean="0">
                <a:solidFill>
                  <a:srgbClr val="FFFF7D"/>
                </a:solidFill>
                <a:latin typeface="Arial" pitchFamily="34" charset="0"/>
                <a:cs typeface="Arial" pitchFamily="34" charset="0"/>
                <a:sym typeface="Arial Bold" charset="0"/>
              </a:rPr>
              <a:t>Paper is </a:t>
            </a:r>
            <a:r>
              <a:rPr lang="en-US" sz="2400" b="1" kern="0" dirty="0">
                <a:solidFill>
                  <a:srgbClr val="FFFF7D"/>
                </a:solidFill>
                <a:latin typeface="Arial" pitchFamily="34" charset="0"/>
                <a:cs typeface="Arial" pitchFamily="34" charset="0"/>
                <a:sym typeface="Arial Bold" charset="0"/>
              </a:rPr>
              <a:t>back to </a:t>
            </a:r>
            <a:r>
              <a:rPr lang="en-US" sz="2400" b="1" i="1" kern="0" dirty="0">
                <a:solidFill>
                  <a:srgbClr val="FFFF7D"/>
                </a:solidFill>
                <a:latin typeface="Arial" pitchFamily="34" charset="0"/>
                <a:cs typeface="Arial" pitchFamily="34" charset="0"/>
                <a:sym typeface="Arial Bold" charset="0"/>
              </a:rPr>
              <a:t>BSSA</a:t>
            </a:r>
            <a:r>
              <a:rPr lang="en-US" sz="2400" b="1" kern="0" dirty="0">
                <a:solidFill>
                  <a:srgbClr val="FFFF7D"/>
                </a:solidFill>
                <a:latin typeface="Arial" pitchFamily="34" charset="0"/>
                <a:cs typeface="Arial" pitchFamily="34" charset="0"/>
                <a:sym typeface="Arial Bold" charset="0"/>
              </a:rPr>
              <a:t> one week </a:t>
            </a:r>
            <a:r>
              <a:rPr lang="en-US" sz="2400" b="1" kern="0" dirty="0" smtClean="0">
                <a:solidFill>
                  <a:srgbClr val="FFFF7D"/>
                </a:solidFill>
                <a:latin typeface="Arial" pitchFamily="34" charset="0"/>
                <a:cs typeface="Arial" pitchFamily="34" charset="0"/>
                <a:sym typeface="Arial Bold" charset="0"/>
              </a:rPr>
              <a:t>ago</a:t>
            </a:r>
            <a:endParaRPr lang="en-US" sz="2400" b="1" kern="0" dirty="0">
              <a:solidFill>
                <a:srgbClr val="FFFF7D"/>
              </a:solidFill>
              <a:latin typeface="Arial" pitchFamily="34" charset="0"/>
              <a:cs typeface="Arial" pitchFamily="34" charset="0"/>
              <a:sym typeface="Arial Bold" charset="0"/>
            </a:endParaRPr>
          </a:p>
          <a:p>
            <a:pPr marL="496876" lvl="1">
              <a:spcBef>
                <a:spcPts val="600"/>
              </a:spcBef>
              <a:buFont typeface="Arial"/>
              <a:buChar char="•"/>
              <a:defRPr/>
            </a:pPr>
            <a:r>
              <a:rPr lang="en-US" sz="1400" b="1" kern="0" dirty="0" smtClean="0">
                <a:solidFill>
                  <a:srgbClr val="FFFF7D"/>
                </a:solidFill>
                <a:latin typeface="Arial" pitchFamily="34" charset="0"/>
                <a:cs typeface="Arial" pitchFamily="34" charset="0"/>
                <a:sym typeface="Arial Bold" charset="0"/>
              </a:rPr>
              <a:t> </a:t>
            </a:r>
            <a:r>
              <a:rPr lang="en-US" sz="1800" b="1" kern="0" dirty="0">
                <a:solidFill>
                  <a:srgbClr val="FFFF7D"/>
                </a:solidFill>
                <a:latin typeface="Arial" pitchFamily="34" charset="0"/>
                <a:cs typeface="Arial" pitchFamily="34" charset="0"/>
                <a:sym typeface="Arial Bold" charset="0"/>
              </a:rPr>
              <a:t>Describes results for existing </a:t>
            </a:r>
            <a:r>
              <a:rPr lang="en-US" sz="1800" b="1" kern="0" dirty="0" smtClean="0">
                <a:solidFill>
                  <a:srgbClr val="FFFF7D"/>
                </a:solidFill>
                <a:latin typeface="Arial" pitchFamily="34" charset="0"/>
                <a:cs typeface="Arial" pitchFamily="34" charset="0"/>
                <a:sym typeface="Arial Bold" charset="0"/>
              </a:rPr>
              <a:t>prototypes</a:t>
            </a:r>
          </a:p>
          <a:p>
            <a:pPr marL="39687">
              <a:spcBef>
                <a:spcPts val="600"/>
              </a:spcBef>
              <a:defRPr/>
            </a:pPr>
            <a:r>
              <a:rPr lang="en-US" sz="2400" b="1" kern="0" dirty="0">
                <a:solidFill>
                  <a:srgbClr val="FFFF7D"/>
                </a:solidFill>
                <a:latin typeface="Arial" pitchFamily="34" charset="0"/>
                <a:cs typeface="Arial" pitchFamily="34" charset="0"/>
                <a:sym typeface="Arial Bold" charset="0"/>
              </a:rPr>
              <a:t>Production-prototype design </a:t>
            </a:r>
            <a:r>
              <a:rPr lang="en-US" sz="2400" b="1" kern="0" dirty="0" smtClean="0">
                <a:solidFill>
                  <a:srgbClr val="FFFF7D"/>
                </a:solidFill>
                <a:latin typeface="Arial" pitchFamily="34" charset="0"/>
                <a:cs typeface="Arial" pitchFamily="34" charset="0"/>
                <a:sym typeface="Arial Bold" charset="0"/>
              </a:rPr>
              <a:t>identified</a:t>
            </a:r>
            <a:endParaRPr lang="en-US" sz="2400" b="1" kern="0" dirty="0">
              <a:solidFill>
                <a:srgbClr val="FFFF7D"/>
              </a:solidFill>
              <a:latin typeface="Arial" pitchFamily="34" charset="0"/>
              <a:cs typeface="Arial" pitchFamily="34" charset="0"/>
              <a:sym typeface="Arial Bold" charset="0"/>
            </a:endParaRPr>
          </a:p>
          <a:p>
            <a:pPr marL="496876" lvl="1">
              <a:spcBef>
                <a:spcPts val="600"/>
              </a:spcBef>
              <a:buFont typeface="Arial"/>
              <a:buChar char="•"/>
              <a:defRPr/>
            </a:pPr>
            <a:r>
              <a:rPr lang="en-US" sz="1400" b="1" kern="0" dirty="0">
                <a:solidFill>
                  <a:srgbClr val="FFFF7D"/>
                </a:solidFill>
                <a:latin typeface="Arial" pitchFamily="34" charset="0"/>
                <a:cs typeface="Arial" pitchFamily="34" charset="0"/>
                <a:sym typeface="Arial Bold" charset="0"/>
              </a:rPr>
              <a:t> </a:t>
            </a:r>
            <a:r>
              <a:rPr lang="en-US" sz="1800" b="1" kern="0" dirty="0" smtClean="0">
                <a:solidFill>
                  <a:schemeClr val="accent6">
                    <a:lumMod val="60000"/>
                    <a:lumOff val="40000"/>
                  </a:schemeClr>
                </a:solidFill>
                <a:latin typeface="Arial" pitchFamily="34" charset="0"/>
                <a:cs typeface="Arial" pitchFamily="34" charset="0"/>
                <a:sym typeface="Arial Bold" charset="0"/>
              </a:rPr>
              <a:t>Within a year </a:t>
            </a:r>
            <a:r>
              <a:rPr lang="en-US" sz="1800" b="1" kern="0" dirty="0" smtClean="0">
                <a:solidFill>
                  <a:srgbClr val="FFFF7D"/>
                </a:solidFill>
                <a:latin typeface="Arial" pitchFamily="34" charset="0"/>
                <a:cs typeface="Arial" pitchFamily="34" charset="0"/>
                <a:sym typeface="Arial Bold" charset="0"/>
              </a:rPr>
              <a:t>will </a:t>
            </a:r>
            <a:r>
              <a:rPr lang="en-US" sz="1800" b="1" kern="0" dirty="0">
                <a:solidFill>
                  <a:srgbClr val="FFFF7D"/>
                </a:solidFill>
                <a:latin typeface="Arial" pitchFamily="34" charset="0"/>
                <a:cs typeface="Arial" pitchFamily="34" charset="0"/>
                <a:sym typeface="Arial Bold" charset="0"/>
              </a:rPr>
              <a:t>construct in Prague and fully </a:t>
            </a:r>
            <a:r>
              <a:rPr lang="en-US" sz="1800" b="1" kern="0" dirty="0" smtClean="0">
                <a:solidFill>
                  <a:srgbClr val="FFFF7D"/>
                </a:solidFill>
                <a:latin typeface="Arial" pitchFamily="34" charset="0"/>
                <a:cs typeface="Arial" pitchFamily="34" charset="0"/>
                <a:sym typeface="Arial Bold" charset="0"/>
              </a:rPr>
              <a:t>test</a:t>
            </a:r>
            <a:endParaRPr lang="en-US" sz="1800" b="1" kern="0" dirty="0">
              <a:solidFill>
                <a:srgbClr val="FFFF7D"/>
              </a:solidFill>
              <a:latin typeface="Arial" pitchFamily="34" charset="0"/>
              <a:cs typeface="Arial" pitchFamily="34" charset="0"/>
              <a:sym typeface="Arial Bold" charset="0"/>
            </a:endParaRPr>
          </a:p>
          <a:p>
            <a:pPr marL="954076" lvl="2">
              <a:spcBef>
                <a:spcPts val="0"/>
              </a:spcBef>
              <a:defRPr/>
            </a:pPr>
            <a:r>
              <a:rPr lang="en-US" sz="1800" b="1" kern="0" dirty="0" smtClean="0">
                <a:solidFill>
                  <a:srgbClr val="FFFF7D"/>
                </a:solidFill>
                <a:latin typeface="Arial" pitchFamily="34" charset="0"/>
                <a:cs typeface="Arial" pitchFamily="34" charset="0"/>
                <a:sym typeface="Arial Bold" charset="0"/>
              </a:rPr>
              <a:t>at ASL against both rotation and translation</a:t>
            </a:r>
          </a:p>
          <a:p>
            <a:pPr marL="39687">
              <a:spcBef>
                <a:spcPts val="600"/>
              </a:spcBef>
              <a:defRPr/>
            </a:pPr>
            <a:endParaRPr lang="en-US" sz="2400" b="1" kern="0" dirty="0">
              <a:solidFill>
                <a:srgbClr val="FFFF7D"/>
              </a:solidFill>
              <a:latin typeface="Arial" pitchFamily="34" charset="0"/>
              <a:cs typeface="Arial" pitchFamily="34" charset="0"/>
              <a:sym typeface="Arial Bold" charset="0"/>
            </a:endParaRPr>
          </a:p>
          <a:p>
            <a:pPr marL="39687">
              <a:spcBef>
                <a:spcPts val="600"/>
              </a:spcBef>
              <a:defRPr/>
            </a:pPr>
            <a:r>
              <a:rPr lang="en-US" sz="2000" b="1" kern="0" dirty="0">
                <a:solidFill>
                  <a:schemeClr val="accent6">
                    <a:lumMod val="60000"/>
                    <a:lumOff val="40000"/>
                  </a:schemeClr>
                </a:solidFill>
                <a:latin typeface="Arial" pitchFamily="34" charset="0"/>
                <a:cs typeface="Arial" pitchFamily="34" charset="0"/>
                <a:sym typeface="Arial Bold" charset="0"/>
              </a:rPr>
              <a:t>Unfortunately Jan and Petr cannot be </a:t>
            </a:r>
            <a:r>
              <a:rPr lang="en-US" sz="2000" b="1" kern="0" dirty="0" smtClean="0">
                <a:solidFill>
                  <a:schemeClr val="accent6">
                    <a:lumMod val="60000"/>
                    <a:lumOff val="40000"/>
                  </a:schemeClr>
                </a:solidFill>
                <a:latin typeface="Arial" pitchFamily="34" charset="0"/>
                <a:cs typeface="Arial" pitchFamily="34" charset="0"/>
                <a:sym typeface="Arial Bold" charset="0"/>
              </a:rPr>
              <a:t>here</a:t>
            </a:r>
          </a:p>
          <a:p>
            <a:pPr marL="496887" lvl="1">
              <a:spcBef>
                <a:spcPts val="0"/>
              </a:spcBef>
              <a:defRPr/>
            </a:pPr>
            <a:r>
              <a:rPr lang="en-US" sz="2000" b="1" kern="0" dirty="0" smtClean="0">
                <a:solidFill>
                  <a:schemeClr val="accent6">
                    <a:lumMod val="60000"/>
                    <a:lumOff val="40000"/>
                  </a:schemeClr>
                </a:solidFill>
                <a:latin typeface="Arial" pitchFamily="34" charset="0"/>
                <a:cs typeface="Arial" pitchFamily="34" charset="0"/>
                <a:sym typeface="Arial Bold" charset="0"/>
              </a:rPr>
              <a:t>so I will give their talk</a:t>
            </a:r>
            <a:endParaRPr lang="en-US" sz="2000" b="1" kern="0" dirty="0">
              <a:solidFill>
                <a:schemeClr val="accent6">
                  <a:lumMod val="60000"/>
                  <a:lumOff val="40000"/>
                </a:schemeClr>
              </a:solidFill>
              <a:latin typeface="Arial" pitchFamily="34" charset="0"/>
              <a:cs typeface="Arial" pitchFamily="34" charset="0"/>
              <a:sym typeface="Arial Bold" charset="0"/>
            </a:endParaRPr>
          </a:p>
        </p:txBody>
      </p:sp>
      <p:sp>
        <p:nvSpPr>
          <p:cNvPr id="8" name="TextBox 7"/>
          <p:cNvSpPr txBox="1"/>
          <p:nvPr/>
        </p:nvSpPr>
        <p:spPr>
          <a:xfrm>
            <a:off x="8797159" y="387831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96654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685800" y="762000"/>
            <a:ext cx="7772400" cy="4267200"/>
          </a:xfrm>
          <a:prstGeom prst="rect">
            <a:avLst/>
          </a:prstGeom>
          <a:noFill/>
          <a:ln w="12700">
            <a:noFill/>
            <a:miter lim="800000"/>
            <a:headEnd/>
            <a:tailEnd/>
          </a:ln>
          <a:effectLst/>
        </p:spPr>
        <p:txBody>
          <a:bodyPr lIns="50800" tIns="50800" rIns="90488" bIns="50800">
            <a:prstTxWarp prst="textNoShape">
              <a:avLst/>
            </a:prstTxWarp>
          </a:bodyPr>
          <a:lstStyle/>
          <a:p>
            <a:pPr marL="39687">
              <a:spcBef>
                <a:spcPts val="600"/>
              </a:spcBef>
              <a:defRPr/>
            </a:pPr>
            <a:r>
              <a:rPr lang="en-US" sz="2400" b="1" kern="0" dirty="0">
                <a:solidFill>
                  <a:srgbClr val="FFFF7D"/>
                </a:solidFill>
                <a:latin typeface="Arial" pitchFamily="34" charset="0"/>
                <a:cs typeface="Arial" pitchFamily="34" charset="0"/>
                <a:sym typeface="Arial Bold" charset="0"/>
              </a:rPr>
              <a:t>FOGs </a:t>
            </a:r>
            <a:r>
              <a:rPr lang="en-US" sz="2400" b="1" kern="0" dirty="0" smtClean="0">
                <a:solidFill>
                  <a:srgbClr val="FFFF7D"/>
                </a:solidFill>
                <a:latin typeface="Arial" pitchFamily="34" charset="0"/>
                <a:cs typeface="Arial" pitchFamily="34" charset="0"/>
                <a:sym typeface="Arial Bold" charset="0"/>
              </a:rPr>
              <a:t>have hit </a:t>
            </a:r>
            <a:r>
              <a:rPr lang="en-US" sz="2400" b="1" kern="0" dirty="0">
                <a:solidFill>
                  <a:srgbClr val="FFFF7D"/>
                </a:solidFill>
                <a:latin typeface="Arial" pitchFamily="34" charset="0"/>
                <a:cs typeface="Arial" pitchFamily="34" charset="0"/>
                <a:sym typeface="Arial Bold" charset="0"/>
              </a:rPr>
              <a:t>the big time</a:t>
            </a:r>
          </a:p>
          <a:p>
            <a:pPr marL="39687">
              <a:spcBef>
                <a:spcPts val="600"/>
              </a:spcBef>
              <a:defRPr/>
            </a:pPr>
            <a:r>
              <a:rPr lang="en-US" sz="2400" b="1" kern="0" dirty="0" smtClean="0">
                <a:solidFill>
                  <a:srgbClr val="FFFF7D"/>
                </a:solidFill>
                <a:latin typeface="Arial" pitchFamily="34" charset="0"/>
                <a:cs typeface="Arial" pitchFamily="34" charset="0"/>
                <a:sym typeface="Arial Bold" charset="0"/>
              </a:rPr>
              <a:t>RLGs are making progress</a:t>
            </a:r>
            <a:endParaRPr lang="en-US" sz="2400" b="1" kern="0" dirty="0">
              <a:solidFill>
                <a:srgbClr val="FFFF7D"/>
              </a:solidFill>
              <a:latin typeface="Arial" pitchFamily="34" charset="0"/>
              <a:cs typeface="Arial" pitchFamily="34" charset="0"/>
              <a:sym typeface="Arial Bold" charset="0"/>
            </a:endParaRPr>
          </a:p>
          <a:p>
            <a:pPr marL="39687">
              <a:spcBef>
                <a:spcPts val="600"/>
              </a:spcBef>
              <a:defRPr/>
            </a:pPr>
            <a:r>
              <a:rPr lang="en-US" sz="2400" b="1" kern="0" dirty="0" smtClean="0">
                <a:solidFill>
                  <a:srgbClr val="FFFF7D"/>
                </a:solidFill>
                <a:latin typeface="Arial" pitchFamily="34" charset="0"/>
                <a:cs typeface="Arial" pitchFamily="34" charset="0"/>
                <a:sym typeface="Arial Bold" charset="0"/>
              </a:rPr>
              <a:t>Magnetometers?</a:t>
            </a:r>
            <a:endParaRPr lang="en-US" sz="2400" b="1" kern="0" dirty="0">
              <a:solidFill>
                <a:srgbClr val="FFFF7D"/>
              </a:solidFill>
              <a:latin typeface="Arial" pitchFamily="34" charset="0"/>
              <a:cs typeface="Arial" pitchFamily="34" charset="0"/>
              <a:sym typeface="Arial Bold" charset="0"/>
            </a:endParaRPr>
          </a:p>
          <a:p>
            <a:pPr marL="39687">
              <a:spcBef>
                <a:spcPts val="600"/>
              </a:spcBef>
              <a:defRPr/>
            </a:pPr>
            <a:r>
              <a:rPr lang="en-US" sz="2400" b="1" kern="0" dirty="0">
                <a:solidFill>
                  <a:srgbClr val="FFFF7D"/>
                </a:solidFill>
                <a:latin typeface="Arial" pitchFamily="34" charset="0"/>
                <a:cs typeface="Arial" pitchFamily="34" charset="0"/>
                <a:sym typeface="Arial Bold" charset="0"/>
              </a:rPr>
              <a:t>Far better MEMS in sight</a:t>
            </a:r>
          </a:p>
          <a:p>
            <a:pPr marL="39687">
              <a:spcBef>
                <a:spcPts val="600"/>
              </a:spcBef>
              <a:defRPr/>
            </a:pPr>
            <a:r>
              <a:rPr lang="en-US" sz="2400" b="1" kern="0" dirty="0">
                <a:solidFill>
                  <a:srgbClr val="FFFF7D"/>
                </a:solidFill>
                <a:latin typeface="Arial" pitchFamily="34" charset="0"/>
                <a:cs typeface="Arial" pitchFamily="34" charset="0"/>
                <a:sym typeface="Arial Bold" charset="0"/>
              </a:rPr>
              <a:t>ATA high-frequency sensor (no Hg)</a:t>
            </a:r>
          </a:p>
          <a:p>
            <a:pPr marL="39687">
              <a:spcBef>
                <a:spcPts val="600"/>
              </a:spcBef>
              <a:defRPr/>
            </a:pPr>
            <a:r>
              <a:rPr lang="en-US" sz="2400" b="1" kern="0" dirty="0">
                <a:solidFill>
                  <a:srgbClr val="FFFF7D"/>
                </a:solidFill>
                <a:latin typeface="Arial" pitchFamily="34" charset="0"/>
                <a:cs typeface="Arial" pitchFamily="34" charset="0"/>
                <a:sym typeface="Arial Bold" charset="0"/>
              </a:rPr>
              <a:t>Translational-sensor </a:t>
            </a:r>
            <a:r>
              <a:rPr lang="en-US" sz="2400" b="1" kern="0" dirty="0" smtClean="0">
                <a:solidFill>
                  <a:srgbClr val="FFFF7D"/>
                </a:solidFill>
                <a:latin typeface="Arial" pitchFamily="34" charset="0"/>
                <a:cs typeface="Arial" pitchFamily="34" charset="0"/>
                <a:sym typeface="Arial Bold" charset="0"/>
              </a:rPr>
              <a:t>arrays are perfecting</a:t>
            </a:r>
            <a:endParaRPr lang="en-US" sz="2400" b="1" kern="0" dirty="0">
              <a:solidFill>
                <a:srgbClr val="FFFF7D"/>
              </a:solidFill>
              <a:latin typeface="Arial" pitchFamily="34" charset="0"/>
              <a:cs typeface="Arial" pitchFamily="34" charset="0"/>
              <a:sym typeface="Arial Bold" charset="0"/>
            </a:endParaRPr>
          </a:p>
          <a:p>
            <a:pPr marL="39687">
              <a:spcBef>
                <a:spcPts val="600"/>
              </a:spcBef>
              <a:defRPr/>
            </a:pPr>
            <a:r>
              <a:rPr lang="en-US" sz="2400" b="1" kern="0" dirty="0">
                <a:solidFill>
                  <a:srgbClr val="FFFF7D"/>
                </a:solidFill>
                <a:latin typeface="Arial" pitchFamily="34" charset="0"/>
                <a:cs typeface="Arial" pitchFamily="34" charset="0"/>
                <a:sym typeface="Arial Bold" charset="0"/>
              </a:rPr>
              <a:t>Better testing </a:t>
            </a:r>
            <a:r>
              <a:rPr lang="en-US" sz="2400" b="1" kern="0" dirty="0" smtClean="0">
                <a:solidFill>
                  <a:srgbClr val="FFFF7D"/>
                </a:solidFill>
                <a:latin typeface="Arial" pitchFamily="34" charset="0"/>
                <a:cs typeface="Arial" pitchFamily="34" charset="0"/>
                <a:sym typeface="Arial Bold" charset="0"/>
              </a:rPr>
              <a:t>facilities in several places</a:t>
            </a:r>
            <a:endParaRPr lang="en-US" sz="2400" b="1" kern="0" dirty="0">
              <a:solidFill>
                <a:srgbClr val="FFFF7D"/>
              </a:solidFill>
              <a:latin typeface="Arial" pitchFamily="34" charset="0"/>
              <a:cs typeface="Arial" pitchFamily="34" charset="0"/>
              <a:sym typeface="Arial Bold" charset="0"/>
            </a:endParaRPr>
          </a:p>
          <a:p>
            <a:pPr marL="39687">
              <a:spcBef>
                <a:spcPts val="1800"/>
              </a:spcBef>
              <a:defRPr/>
            </a:pPr>
            <a:r>
              <a:rPr lang="en-US" sz="2400" b="1" kern="0" dirty="0">
                <a:solidFill>
                  <a:srgbClr val="FFC000"/>
                </a:solidFill>
                <a:latin typeface="Arial" pitchFamily="34" charset="0"/>
                <a:cs typeface="Arial" pitchFamily="34" charset="0"/>
                <a:sym typeface="Arial Bold" charset="0"/>
              </a:rPr>
              <a:t>So now it is time for lots of applications ...</a:t>
            </a:r>
          </a:p>
          <a:p>
            <a:pPr marL="496887" lvl="1">
              <a:defRPr/>
            </a:pPr>
            <a:r>
              <a:rPr lang="en-US" sz="2400" b="1" kern="0" dirty="0">
                <a:solidFill>
                  <a:srgbClr val="FFC000"/>
                </a:solidFill>
                <a:latin typeface="Arial" pitchFamily="34" charset="0"/>
                <a:cs typeface="Arial" pitchFamily="34" charset="0"/>
                <a:sym typeface="Arial Bold" charset="0"/>
              </a:rPr>
              <a:t>and for naysayers to get aboard</a:t>
            </a:r>
          </a:p>
        </p:txBody>
      </p:sp>
      <p:sp>
        <p:nvSpPr>
          <p:cNvPr id="8" name="TextBox 7"/>
          <p:cNvSpPr txBox="1"/>
          <p:nvPr/>
        </p:nvSpPr>
        <p:spPr>
          <a:xfrm>
            <a:off x="8797159" y="387831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153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bwMode="auto">
          <a:xfrm>
            <a:off x="1066800" y="3962400"/>
            <a:ext cx="6577275" cy="635509"/>
          </a:xfrm>
          <a:prstGeom prst="rect">
            <a:avLst/>
          </a:prstGeom>
          <a:noFill/>
          <a:ln w="12700">
            <a:noFill/>
            <a:miter lim="800000"/>
            <a:headEnd/>
            <a:tailEnd/>
          </a:ln>
          <a:effectLst/>
        </p:spPr>
        <p:txBody>
          <a:bodyPr lIns="50800" tIns="50800" rIns="90488" bIns="50800" anchor="t">
            <a:prstTxWarp prst="textNoShape">
              <a:avLst/>
            </a:prstTxWarp>
          </a:bodyPr>
          <a:lstStyle/>
          <a:p>
            <a:pPr marL="39687">
              <a:spcBef>
                <a:spcPts val="600"/>
              </a:spcBef>
              <a:defRPr/>
            </a:pPr>
            <a:r>
              <a:rPr lang="en-US" sz="3600" b="1" kern="0" dirty="0" smtClean="0">
                <a:solidFill>
                  <a:srgbClr val="FF0000"/>
                </a:solidFill>
                <a:latin typeface="Arial" pitchFamily="34" charset="0"/>
                <a:cs typeface="Arial" pitchFamily="34" charset="0"/>
                <a:sym typeface="Arial Bold" charset="0"/>
              </a:rPr>
              <a:t>... so let the good times roll !</a:t>
            </a:r>
            <a:endParaRPr lang="en-US" sz="3600" b="1" kern="0" dirty="0">
              <a:solidFill>
                <a:srgbClr val="FF0000"/>
              </a:solidFill>
              <a:latin typeface="Arial" pitchFamily="34" charset="0"/>
              <a:cs typeface="Arial" pitchFamily="34" charset="0"/>
              <a:sym typeface="Arial Bold" charset="0"/>
            </a:endParaRPr>
          </a:p>
        </p:txBody>
      </p:sp>
      <p:sp>
        <p:nvSpPr>
          <p:cNvPr id="5" name="Rectangle 4"/>
          <p:cNvSpPr/>
          <p:nvPr/>
        </p:nvSpPr>
        <p:spPr>
          <a:xfrm>
            <a:off x="429377" y="685800"/>
            <a:ext cx="6329034" cy="2139047"/>
          </a:xfrm>
          <a:prstGeom prst="rect">
            <a:avLst/>
          </a:prstGeom>
        </p:spPr>
        <p:txBody>
          <a:bodyPr wrap="square">
            <a:spAutoFit/>
          </a:bodyPr>
          <a:lstStyle/>
          <a:p>
            <a:pPr marL="39676">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Wider availability of instruments</a:t>
            </a:r>
          </a:p>
          <a:p>
            <a:pPr marL="39676">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More opportunities to deploy</a:t>
            </a:r>
          </a:p>
          <a:p>
            <a:pPr marL="39676">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More opportunities to demonstrate efficacy</a:t>
            </a:r>
          </a:p>
          <a:p>
            <a:pPr marL="39676">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More chances to develop and prove applications</a:t>
            </a:r>
          </a:p>
          <a:p>
            <a:pPr marL="39676">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Better test facilities</a:t>
            </a:r>
          </a:p>
          <a:p>
            <a:pPr marL="39676">
              <a:spcBef>
                <a:spcPts val="600"/>
              </a:spcBef>
              <a:buFont typeface="Arial"/>
              <a:buChar char="•"/>
              <a:defRPr/>
            </a:pPr>
            <a:r>
              <a:rPr lang="en-US" sz="1800" b="1" kern="0" dirty="0">
                <a:solidFill>
                  <a:srgbClr val="FFFF7D"/>
                </a:solidFill>
                <a:latin typeface="Arial" pitchFamily="34" charset="0"/>
                <a:cs typeface="Arial" pitchFamily="34" charset="0"/>
                <a:sym typeface="Arial Bold" charset="0"/>
              </a:rPr>
              <a:t> </a:t>
            </a:r>
            <a:r>
              <a:rPr lang="en-US" sz="1800" b="1" kern="0" dirty="0" smtClean="0">
                <a:solidFill>
                  <a:srgbClr val="FFFF7D"/>
                </a:solidFill>
                <a:latin typeface="Arial" pitchFamily="34" charset="0"/>
                <a:cs typeface="Arial" pitchFamily="34" charset="0"/>
                <a:sym typeface="Arial Bold" charset="0"/>
              </a:rPr>
              <a:t>More fun ...</a:t>
            </a:r>
            <a:endParaRPr lang="en-US" sz="1800" b="1" kern="0" dirty="0">
              <a:solidFill>
                <a:srgbClr val="FFFF7D"/>
              </a:solidFill>
              <a:latin typeface="Arial" pitchFamily="34" charset="0"/>
              <a:cs typeface="Arial" pitchFamily="34" charset="0"/>
              <a:sym typeface="Arial Bold" charset="0"/>
            </a:endParaRPr>
          </a:p>
        </p:txBody>
      </p:sp>
    </p:spTree>
    <p:extLst>
      <p:ext uri="{BB962C8B-B14F-4D97-AF65-F5344CB8AC3E}">
        <p14:creationId xmlns:p14="http://schemas.microsoft.com/office/powerpoint/2010/main" val="229698322"/>
      </p:ext>
    </p:extLst>
  </p:cSld>
  <p:clrMapOvr>
    <a:masterClrMapping/>
  </p:clrMapOvr>
</p:sld>
</file>

<file path=ppt/theme/theme1.xml><?xml version="1.0" encoding="utf-8"?>
<a:theme xmlns:a="http://schemas.openxmlformats.org/drawingml/2006/main" name="Desktop">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sk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40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4000" b="0" i="0" u="none" strike="noStrike" cap="none" normalizeH="0" baseline="0">
            <a:ln>
              <a:noFill/>
            </a:ln>
            <a:solidFill>
              <a:schemeClr val="tx1"/>
            </a:solidFill>
            <a:effectLst/>
            <a:latin typeface="Arial" charset="0"/>
          </a:defRPr>
        </a:defPPr>
      </a:lstStyle>
    </a:lnDef>
  </a:objectDefaults>
  <a:extraClrSchemeLst>
    <a:extraClrScheme>
      <a:clrScheme name="Deskto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sktop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sktop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sktop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sktop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sktop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sktop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5494</TotalTime>
  <Pages>4</Pages>
  <Words>561</Words>
  <Application>Microsoft Macintosh PowerPoint</Application>
  <PresentationFormat>On-screen Show (4:3)</PresentationFormat>
  <Paragraphs>73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 Bold</vt:lpstr>
      <vt:lpstr>Times New Roman</vt:lpstr>
      <vt:lpstr>Arial</vt:lpstr>
      <vt:lpstr>Desktop</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USGS</Company>
  <LinksUpToDate>false</LinksUpToDate>
  <SharedDoc>false</SharedDoc>
  <HyperlinkBase>http://www.usgs.gov/visual-id/specs/slides/slide.html</HyperlinkBase>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Template for Slide Presentations</dc:title>
  <dc:subject>Presentation format with USGS Visual Identity</dc:subject>
  <dc:creator>VIScom</dc:creator>
  <cp:keywords/>
  <dc:description>Updated to incorporate revised Visual Identity (VID)System guidelines on fonts.  An exception to using the VID fonts is allowed for presentation materials.   The font Arial should be substituted for the VID fonts Univers Condensed Bold and Times Roman</dc:description>
  <cp:lastModifiedBy>John R Evans</cp:lastModifiedBy>
  <cp:revision>144</cp:revision>
  <cp:lastPrinted>1998-03-23T17:09:44Z</cp:lastPrinted>
  <dcterms:created xsi:type="dcterms:W3CDTF">1998-01-16T15:44:57Z</dcterms:created>
  <dcterms:modified xsi:type="dcterms:W3CDTF">2016-06-16T00:46:24Z</dcterms:modified>
</cp:coreProperties>
</file>