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
  </p:notesMasterIdLst>
  <p:handoutMasterIdLst>
    <p:handoutMasterId r:id="rId8"/>
  </p:handoutMasterIdLst>
  <p:sldIdLst>
    <p:sldId id="300" r:id="rId2"/>
    <p:sldId id="302" r:id="rId3"/>
    <p:sldId id="303" r:id="rId4"/>
    <p:sldId id="304" r:id="rId5"/>
    <p:sldId id="301" r:id="rId6"/>
  </p:sldIdLst>
  <p:sldSz cx="9144000" cy="6858000" type="screen4x3"/>
  <p:notesSz cx="6950075" cy="92360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charset="0"/>
        <a:ea typeface="+mn-ea"/>
        <a:cs typeface="+mn-cs"/>
      </a:defRPr>
    </a:lvl1pPr>
    <a:lvl2pPr marL="457200" algn="l" rtl="0" eaLnBrk="0" fontAlgn="base" hangingPunct="0">
      <a:spcBef>
        <a:spcPct val="0"/>
      </a:spcBef>
      <a:spcAft>
        <a:spcPct val="0"/>
      </a:spcAft>
      <a:defRPr sz="4000" kern="1200">
        <a:solidFill>
          <a:schemeClr val="tx1"/>
        </a:solidFill>
        <a:latin typeface="Arial" charset="0"/>
        <a:ea typeface="+mn-ea"/>
        <a:cs typeface="+mn-cs"/>
      </a:defRPr>
    </a:lvl2pPr>
    <a:lvl3pPr marL="914400" algn="l" rtl="0" eaLnBrk="0" fontAlgn="base" hangingPunct="0">
      <a:spcBef>
        <a:spcPct val="0"/>
      </a:spcBef>
      <a:spcAft>
        <a:spcPct val="0"/>
      </a:spcAft>
      <a:defRPr sz="4000" kern="1200">
        <a:solidFill>
          <a:schemeClr val="tx1"/>
        </a:solidFill>
        <a:latin typeface="Arial" charset="0"/>
        <a:ea typeface="+mn-ea"/>
        <a:cs typeface="+mn-cs"/>
      </a:defRPr>
    </a:lvl3pPr>
    <a:lvl4pPr marL="1371600" algn="l" rtl="0" eaLnBrk="0" fontAlgn="base" hangingPunct="0">
      <a:spcBef>
        <a:spcPct val="0"/>
      </a:spcBef>
      <a:spcAft>
        <a:spcPct val="0"/>
      </a:spcAft>
      <a:defRPr sz="4000" kern="1200">
        <a:solidFill>
          <a:schemeClr val="tx1"/>
        </a:solidFill>
        <a:latin typeface="Arial" charset="0"/>
        <a:ea typeface="+mn-ea"/>
        <a:cs typeface="+mn-cs"/>
      </a:defRPr>
    </a:lvl4pPr>
    <a:lvl5pPr marL="1828800" algn="l" rtl="0" eaLnBrk="0" fontAlgn="base" hangingPunct="0">
      <a:spcBef>
        <a:spcPct val="0"/>
      </a:spcBef>
      <a:spcAft>
        <a:spcPct val="0"/>
      </a:spcAft>
      <a:defRPr sz="4000" kern="1200">
        <a:solidFill>
          <a:schemeClr val="tx1"/>
        </a:solidFill>
        <a:latin typeface="Arial" charset="0"/>
        <a:ea typeface="+mn-ea"/>
        <a:cs typeface="+mn-cs"/>
      </a:defRPr>
    </a:lvl5pPr>
    <a:lvl6pPr marL="2286000" algn="l" defTabSz="914400" rtl="0" eaLnBrk="1" latinLnBrk="0" hangingPunct="1">
      <a:defRPr sz="4000" kern="1200">
        <a:solidFill>
          <a:schemeClr val="tx1"/>
        </a:solidFill>
        <a:latin typeface="Arial" charset="0"/>
        <a:ea typeface="+mn-ea"/>
        <a:cs typeface="+mn-cs"/>
      </a:defRPr>
    </a:lvl6pPr>
    <a:lvl7pPr marL="2743200" algn="l" defTabSz="914400" rtl="0" eaLnBrk="1" latinLnBrk="0" hangingPunct="1">
      <a:defRPr sz="4000" kern="1200">
        <a:solidFill>
          <a:schemeClr val="tx1"/>
        </a:solidFill>
        <a:latin typeface="Arial" charset="0"/>
        <a:ea typeface="+mn-ea"/>
        <a:cs typeface="+mn-cs"/>
      </a:defRPr>
    </a:lvl7pPr>
    <a:lvl8pPr marL="3200400" algn="l" defTabSz="914400" rtl="0" eaLnBrk="1" latinLnBrk="0" hangingPunct="1">
      <a:defRPr sz="4000" kern="1200">
        <a:solidFill>
          <a:schemeClr val="tx1"/>
        </a:solidFill>
        <a:latin typeface="Arial" charset="0"/>
        <a:ea typeface="+mn-ea"/>
        <a:cs typeface="+mn-cs"/>
      </a:defRPr>
    </a:lvl8pPr>
    <a:lvl9pPr marL="3657600" algn="l" defTabSz="914400" rtl="0" eaLnBrk="1" latinLnBrk="0" hangingPunct="1">
      <a:defRPr sz="4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032">
          <p15:clr>
            <a:srgbClr val="A4A3A4"/>
          </p15:clr>
        </p15:guide>
        <p15:guide id="2" orient="horz" pos="768">
          <p15:clr>
            <a:srgbClr val="A4A3A4"/>
          </p15:clr>
        </p15:guide>
        <p15:guide id="3" pos="288">
          <p15:clr>
            <a:srgbClr val="A4A3A4"/>
          </p15:clr>
        </p15:guide>
        <p15:guide id="4" pos="54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EBEBEB"/>
    <a:srgbClr val="D6D6D6"/>
    <a:srgbClr val="DDDDDD"/>
    <a:srgbClr val="180F9B"/>
    <a:srgbClr val="007B71"/>
    <a:srgbClr val="FFFF99"/>
    <a:srgbClr val="006F41"/>
    <a:srgbClr val="66A48B"/>
    <a:srgbClr val="EAEAEA"/>
    <a:srgbClr val="91B0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5"/>
    <p:restoredTop sz="94716"/>
  </p:normalViewPr>
  <p:slideViewPr>
    <p:cSldViewPr>
      <p:cViewPr varScale="1">
        <p:scale>
          <a:sx n="175" d="100"/>
          <a:sy n="175" d="100"/>
        </p:scale>
        <p:origin x="160" y="1024"/>
      </p:cViewPr>
      <p:guideLst>
        <p:guide orient="horz" pos="4032"/>
        <p:guide orient="horz" pos="768"/>
        <p:guide pos="288"/>
        <p:guide pos="5472"/>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handoutMaster" Target="handoutMasters/handoutMaster1.xml"/><Relationship Id="rId9" Type="http://schemas.openxmlformats.org/officeDocument/2006/relationships/presProps" Target="presProps.xml"/><Relationship Id="rId1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9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5513" y="4387850"/>
            <a:ext cx="509905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746" tIns="45068" rIns="91746" bIns="4506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1" name="Rectangle 3"/>
          <p:cNvSpPr>
            <a:spLocks noGrp="1" noRot="1" noChangeAspect="1" noChangeArrowheads="1" noTextEdit="1"/>
          </p:cNvSpPr>
          <p:nvPr>
            <p:ph type="sldImg" idx="2"/>
          </p:nvPr>
        </p:nvSpPr>
        <p:spPr bwMode="auto">
          <a:xfrm>
            <a:off x="1166813" y="692150"/>
            <a:ext cx="4618037" cy="346392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10399658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450" name="Rectangle 1026"/>
          <p:cNvSpPr>
            <a:spLocks noGrp="1" noChangeArrowheads="1"/>
          </p:cNvSpPr>
          <p:nvPr>
            <p:ph type="ctrTitle"/>
          </p:nvPr>
        </p:nvSpPr>
        <p:spPr>
          <a:xfrm>
            <a:off x="381000" y="2286000"/>
            <a:ext cx="8305800" cy="1143000"/>
          </a:xfrm>
        </p:spPr>
        <p:txBody>
          <a:bodyPr/>
          <a:lstStyle>
            <a:lvl1pPr>
              <a:defRPr sz="4400"/>
            </a:lvl1pPr>
          </a:lstStyle>
          <a:p>
            <a:pPr lvl="0"/>
            <a:r>
              <a:rPr lang="en-US" altLang="en-US" noProof="0" smtClean="0"/>
              <a:t>Click to edit Master title style</a:t>
            </a:r>
          </a:p>
        </p:txBody>
      </p:sp>
      <p:sp>
        <p:nvSpPr>
          <p:cNvPr id="104451" name="Rectangle 1027"/>
          <p:cNvSpPr>
            <a:spLocks noGrp="1" noChangeArrowheads="1"/>
          </p:cNvSpPr>
          <p:nvPr>
            <p:ph type="subTitle" idx="1"/>
          </p:nvPr>
        </p:nvSpPr>
        <p:spPr>
          <a:xfrm>
            <a:off x="381000" y="3886200"/>
            <a:ext cx="8305800" cy="1752600"/>
          </a:xfrm>
        </p:spPr>
        <p:txBody>
          <a:bodyPr/>
          <a:lstStyle>
            <a:lvl1pPr marL="0" indent="0">
              <a:buFontTx/>
              <a:buNone/>
              <a:defRPr/>
            </a:lvl1pPr>
          </a:lstStyle>
          <a:p>
            <a:pPr lvl="0"/>
            <a:r>
              <a:rPr lang="en-US" altLang="en-US" noProof="0" smtClean="0"/>
              <a:t>Click to edit Master subtitle style</a:t>
            </a:r>
          </a:p>
        </p:txBody>
      </p:sp>
      <p:sp>
        <p:nvSpPr>
          <p:cNvPr id="104455" name="Rectangle 1031"/>
          <p:cNvSpPr>
            <a:spLocks noChangeArrowheads="1"/>
          </p:cNvSpPr>
          <p:nvPr userDrawn="1"/>
        </p:nvSpPr>
        <p:spPr bwMode="auto">
          <a:xfrm>
            <a:off x="404813" y="6083300"/>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885825">
              <a:defRPr sz="2400">
                <a:solidFill>
                  <a:schemeClr val="tx1"/>
                </a:solidFill>
                <a:latin typeface="Times New Roman" charset="0"/>
              </a:defRPr>
            </a:lvl1pPr>
            <a:lvl2pPr marL="442913" defTabSz="885825">
              <a:defRPr sz="2400">
                <a:solidFill>
                  <a:schemeClr val="tx1"/>
                </a:solidFill>
                <a:latin typeface="Times New Roman" charset="0"/>
              </a:defRPr>
            </a:lvl2pPr>
            <a:lvl3pPr marL="885825" defTabSz="885825">
              <a:defRPr sz="2400">
                <a:solidFill>
                  <a:schemeClr val="tx1"/>
                </a:solidFill>
                <a:latin typeface="Times New Roman" charset="0"/>
              </a:defRPr>
            </a:lvl3pPr>
            <a:lvl4pPr marL="1327150" defTabSz="885825">
              <a:defRPr sz="2400">
                <a:solidFill>
                  <a:schemeClr val="tx1"/>
                </a:solidFill>
                <a:latin typeface="Times New Roman" charset="0"/>
              </a:defRPr>
            </a:lvl4pPr>
            <a:lvl5pPr marL="1770063" defTabSz="885825">
              <a:defRPr sz="2400">
                <a:solidFill>
                  <a:schemeClr val="tx1"/>
                </a:solidFill>
                <a:latin typeface="Times New Roman" charset="0"/>
              </a:defRPr>
            </a:lvl5pPr>
            <a:lvl6pPr marL="2227263" defTabSz="885825" eaLnBrk="0" fontAlgn="base" hangingPunct="0">
              <a:spcBef>
                <a:spcPct val="0"/>
              </a:spcBef>
              <a:spcAft>
                <a:spcPct val="0"/>
              </a:spcAft>
              <a:defRPr sz="2400">
                <a:solidFill>
                  <a:schemeClr val="tx1"/>
                </a:solidFill>
                <a:latin typeface="Times New Roman" charset="0"/>
              </a:defRPr>
            </a:lvl6pPr>
            <a:lvl7pPr marL="2684463" defTabSz="885825" eaLnBrk="0" fontAlgn="base" hangingPunct="0">
              <a:spcBef>
                <a:spcPct val="0"/>
              </a:spcBef>
              <a:spcAft>
                <a:spcPct val="0"/>
              </a:spcAft>
              <a:defRPr sz="2400">
                <a:solidFill>
                  <a:schemeClr val="tx1"/>
                </a:solidFill>
                <a:latin typeface="Times New Roman" charset="0"/>
              </a:defRPr>
            </a:lvl7pPr>
            <a:lvl8pPr marL="3141663" defTabSz="885825" eaLnBrk="0" fontAlgn="base" hangingPunct="0">
              <a:spcBef>
                <a:spcPct val="0"/>
              </a:spcBef>
              <a:spcAft>
                <a:spcPct val="0"/>
              </a:spcAft>
              <a:defRPr sz="2400">
                <a:solidFill>
                  <a:schemeClr val="tx1"/>
                </a:solidFill>
                <a:latin typeface="Times New Roman" charset="0"/>
              </a:defRPr>
            </a:lvl8pPr>
            <a:lvl9pPr marL="3598863" defTabSz="885825" eaLnBrk="0" fontAlgn="base" hangingPunct="0">
              <a:spcBef>
                <a:spcPct val="0"/>
              </a:spcBef>
              <a:spcAft>
                <a:spcPct val="0"/>
              </a:spcAft>
              <a:defRPr sz="2400">
                <a:solidFill>
                  <a:schemeClr val="tx1"/>
                </a:solidFill>
                <a:latin typeface="Times New Roman" charset="0"/>
              </a:defRPr>
            </a:lvl9pPr>
          </a:lstStyle>
          <a:p>
            <a:r>
              <a:rPr lang="en-US" altLang="en-US" sz="1000" b="1">
                <a:solidFill>
                  <a:schemeClr val="bg1"/>
                </a:solidFill>
                <a:latin typeface="Arial" charset="0"/>
              </a:rPr>
              <a:t>U.S. Department of the Interior</a:t>
            </a:r>
          </a:p>
          <a:p>
            <a:r>
              <a:rPr lang="en-US" altLang="en-US" sz="1000" b="1">
                <a:solidFill>
                  <a:schemeClr val="bg1"/>
                </a:solidFill>
                <a:latin typeface="Arial" charset="0"/>
              </a:rPr>
              <a:t>U.S. Geological Survey</a:t>
            </a:r>
          </a:p>
        </p:txBody>
      </p:sp>
      <p:pic>
        <p:nvPicPr>
          <p:cNvPr id="104457" name="Picture 1033" descr="D:\Vugraph Info\Vugraph Templates\Templates-NEW-NMP and Bureau\ident_4_onscreen_png.png"/>
          <p:cNvPicPr>
            <a:picLocks noChangeAspect="1" noChangeArrowheads="1"/>
          </p:cNvPicPr>
          <p:nvPr userDrawn="1"/>
        </p:nvPicPr>
        <p:blipFill>
          <a:blip r:embed="rId2">
            <a:lum bright="100000"/>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5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347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5956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29928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752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5166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78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736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2597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546674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en-US"/>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5" name="Picture 11" descr="D:\Vugraph Info\Vugraph Templates\Templates-NEW-NMP and Bureau\ident-small_4_onscreen_png.png"/>
          <p:cNvPicPr>
            <a:picLocks noChangeAspect="1" noChangeArrowheads="1"/>
          </p:cNvPicPr>
          <p:nvPr userDrawn="1"/>
        </p:nvPicPr>
        <p:blipFill>
          <a:blip r:embed="rId13">
            <a:lum bright="100000"/>
            <a:extLst>
              <a:ext uri="{28A0092B-C50C-407E-A947-70E740481C1C}">
                <a14:useLocalDpi xmlns:a14="http://schemas.microsoft.com/office/drawing/2010/main" val="0"/>
              </a:ext>
            </a:extLst>
          </a:blip>
          <a:srcRect/>
          <a:stretch>
            <a:fillRect/>
          </a:stretch>
        </p:blipFill>
        <p:spPr bwMode="black">
          <a:xfrm>
            <a:off x="457200" y="60944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b="1" kern="1200">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p:titleStyle>
    <p:bodyStyle>
      <a:lvl1pPr marL="342900" indent="-342900" algn="l" rtl="0" eaLnBrk="0" fontAlgn="base" hangingPunct="0">
        <a:spcBef>
          <a:spcPct val="20000"/>
        </a:spcBef>
        <a:spcAft>
          <a:spcPct val="0"/>
        </a:spcAft>
        <a:buClr>
          <a:srgbClr val="FAFD00"/>
        </a:buClr>
        <a:buSzPct val="150000"/>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AFD00"/>
        </a:buClr>
        <a:buSzPct val="150000"/>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AFD00"/>
        </a:buClr>
        <a:buSzPct val="150000"/>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AFD00"/>
        </a:buClr>
        <a:buSzPct val="150000"/>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AFD00"/>
        </a:buClr>
        <a:buSzPct val="150000"/>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nvSpPr>
        <p:spPr bwMode="auto">
          <a:xfrm>
            <a:off x="381000" y="1752600"/>
            <a:ext cx="8305800" cy="1066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44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ea typeface="ＭＳ Ｐゴシック" charset="0"/>
              </a:defRPr>
            </a:lvl2pPr>
            <a:lvl3pPr algn="l" rtl="0" eaLnBrk="0" fontAlgn="base" hangingPunct="0">
              <a:spcBef>
                <a:spcPct val="0"/>
              </a:spcBef>
              <a:spcAft>
                <a:spcPct val="0"/>
              </a:spcAft>
              <a:defRPr sz="3600" b="1">
                <a:solidFill>
                  <a:srgbClr val="FFFF99"/>
                </a:solidFill>
                <a:latin typeface="Arial" charset="0"/>
                <a:ea typeface="ＭＳ Ｐゴシック" charset="0"/>
              </a:defRPr>
            </a:lvl3pPr>
            <a:lvl4pPr algn="l" rtl="0" eaLnBrk="0" fontAlgn="base" hangingPunct="0">
              <a:spcBef>
                <a:spcPct val="0"/>
              </a:spcBef>
              <a:spcAft>
                <a:spcPct val="0"/>
              </a:spcAft>
              <a:defRPr sz="3600" b="1">
                <a:solidFill>
                  <a:srgbClr val="FFFF99"/>
                </a:solidFill>
                <a:latin typeface="Arial" charset="0"/>
                <a:ea typeface="ＭＳ Ｐゴシック" charset="0"/>
              </a:defRPr>
            </a:lvl4pPr>
            <a:lvl5pPr algn="l" rtl="0" eaLnBrk="0" fontAlgn="base" hangingPunct="0">
              <a:spcBef>
                <a:spcPct val="0"/>
              </a:spcBef>
              <a:spcAft>
                <a:spcPct val="0"/>
              </a:spcAft>
              <a:defRPr sz="3600" b="1">
                <a:solidFill>
                  <a:srgbClr val="FFFF99"/>
                </a:solidFill>
                <a:latin typeface="Arial" charset="0"/>
                <a:ea typeface="ＭＳ Ｐゴシック" charset="0"/>
              </a:defRPr>
            </a:lvl5pPr>
            <a:lvl6pPr marL="457200" algn="l" rtl="0" eaLnBrk="0" fontAlgn="base" hangingPunct="0">
              <a:spcBef>
                <a:spcPct val="0"/>
              </a:spcBef>
              <a:spcAft>
                <a:spcPct val="0"/>
              </a:spcAft>
              <a:defRPr sz="3600" b="1">
                <a:solidFill>
                  <a:srgbClr val="FFFF99"/>
                </a:solidFill>
                <a:latin typeface="Arial" charset="0"/>
                <a:ea typeface="ＭＳ Ｐゴシック" charset="0"/>
              </a:defRPr>
            </a:lvl6pPr>
            <a:lvl7pPr marL="914400" algn="l" rtl="0" eaLnBrk="0" fontAlgn="base" hangingPunct="0">
              <a:spcBef>
                <a:spcPct val="0"/>
              </a:spcBef>
              <a:spcAft>
                <a:spcPct val="0"/>
              </a:spcAft>
              <a:defRPr sz="3600" b="1">
                <a:solidFill>
                  <a:srgbClr val="FFFF99"/>
                </a:solidFill>
                <a:latin typeface="Arial" charset="0"/>
                <a:ea typeface="ＭＳ Ｐゴシック" charset="0"/>
              </a:defRPr>
            </a:lvl7pPr>
            <a:lvl8pPr marL="1371600" algn="l" rtl="0" eaLnBrk="0" fontAlgn="base" hangingPunct="0">
              <a:spcBef>
                <a:spcPct val="0"/>
              </a:spcBef>
              <a:spcAft>
                <a:spcPct val="0"/>
              </a:spcAft>
              <a:defRPr sz="3600" b="1">
                <a:solidFill>
                  <a:srgbClr val="FFFF99"/>
                </a:solidFill>
                <a:latin typeface="Arial" charset="0"/>
                <a:ea typeface="ＭＳ Ｐゴシック" charset="0"/>
              </a:defRPr>
            </a:lvl8pPr>
            <a:lvl9pPr marL="1828800" algn="l" rtl="0" eaLnBrk="0" fontAlgn="base" hangingPunct="0">
              <a:spcBef>
                <a:spcPct val="0"/>
              </a:spcBef>
              <a:spcAft>
                <a:spcPct val="0"/>
              </a:spcAft>
              <a:defRPr sz="3600" b="1">
                <a:solidFill>
                  <a:srgbClr val="FFFF99"/>
                </a:solidFill>
                <a:latin typeface="Arial" charset="0"/>
                <a:ea typeface="ＭＳ Ｐゴシック" charset="0"/>
              </a:defRPr>
            </a:lvl9pPr>
          </a:lstStyle>
          <a:p>
            <a:r>
              <a:rPr lang="en-US" altLang="en-US" sz="3200" dirty="0"/>
              <a:t>New model of ring liquid </a:t>
            </a:r>
            <a:r>
              <a:rPr lang="en-US" altLang="en-US" sz="3200" dirty="0" smtClean="0"/>
              <a:t>sensor</a:t>
            </a:r>
          </a:p>
          <a:p>
            <a:r>
              <a:rPr lang="en-US" altLang="en-US" sz="3200" dirty="0" smtClean="0"/>
              <a:t>for </a:t>
            </a:r>
            <a:r>
              <a:rPr lang="en-US" altLang="en-US" sz="3200" dirty="0"/>
              <a:t>rotational ground </a:t>
            </a:r>
            <a:r>
              <a:rPr lang="en-US" altLang="en-US" sz="3200" dirty="0" smtClean="0"/>
              <a:t>displacement</a:t>
            </a:r>
            <a:endParaRPr lang="en-US" altLang="en-US" sz="3200" dirty="0"/>
          </a:p>
        </p:txBody>
      </p:sp>
      <p:sp>
        <p:nvSpPr>
          <p:cNvPr id="7" name="Rectangle 6"/>
          <p:cNvSpPr>
            <a:spLocks noGrp="1" noChangeArrowheads="1"/>
          </p:cNvSpPr>
          <p:nvPr/>
        </p:nvSpPr>
        <p:spPr bwMode="auto">
          <a:xfrm>
            <a:off x="457200" y="3429000"/>
            <a:ext cx="8229600" cy="9906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0" indent="0" algn="l" rtl="0" eaLnBrk="0" fontAlgn="base" hangingPunct="0">
              <a:spcBef>
                <a:spcPct val="20000"/>
              </a:spcBef>
              <a:spcAft>
                <a:spcPct val="0"/>
              </a:spcAft>
              <a:buClr>
                <a:srgbClr val="FAFD00"/>
              </a:buClr>
              <a:buSzPct val="150000"/>
              <a:buFontTx/>
              <a:buNone/>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AFD00"/>
              </a:buClr>
              <a:buSzPct val="150000"/>
              <a:buChar char="·"/>
              <a:defRPr sz="2400" b="1">
                <a:solidFill>
                  <a:schemeClr val="bg1"/>
                </a:solidFill>
                <a:latin typeface="+mn-lt"/>
                <a:ea typeface="+mn-ea"/>
              </a:defRPr>
            </a:lvl2pPr>
            <a:lvl3pPr marL="1143000" indent="-228600" algn="l" rtl="0" eaLnBrk="0" fontAlgn="base" hangingPunct="0">
              <a:spcBef>
                <a:spcPct val="20000"/>
              </a:spcBef>
              <a:spcAft>
                <a:spcPct val="0"/>
              </a:spcAft>
              <a:buClr>
                <a:srgbClr val="FAFD00"/>
              </a:buClr>
              <a:buSzPct val="150000"/>
              <a:buChar char="·"/>
              <a:defRPr sz="2000" b="1">
                <a:solidFill>
                  <a:schemeClr val="bg1"/>
                </a:solidFill>
                <a:latin typeface="+mn-lt"/>
                <a:ea typeface="+mn-ea"/>
              </a:defRPr>
            </a:lvl3pPr>
            <a:lvl4pPr marL="1600200" indent="-228600" algn="l" rtl="0" eaLnBrk="0" fontAlgn="base" hangingPunct="0">
              <a:spcBef>
                <a:spcPct val="20000"/>
              </a:spcBef>
              <a:spcAft>
                <a:spcPct val="0"/>
              </a:spcAft>
              <a:buClr>
                <a:srgbClr val="FAFD00"/>
              </a:buClr>
              <a:buSzPct val="150000"/>
              <a:buChar char="·"/>
              <a:defRPr b="1">
                <a:solidFill>
                  <a:schemeClr val="bg1"/>
                </a:solidFill>
                <a:latin typeface="+mn-lt"/>
                <a:ea typeface="+mn-ea"/>
              </a:defRPr>
            </a:lvl4pPr>
            <a:lvl5pPr marL="2057400" indent="-228600" algn="l" rtl="0" eaLnBrk="0" fontAlgn="base" hangingPunct="0">
              <a:spcBef>
                <a:spcPct val="20000"/>
              </a:spcBef>
              <a:spcAft>
                <a:spcPct val="0"/>
              </a:spcAft>
              <a:buClr>
                <a:srgbClr val="FAFD00"/>
              </a:buClr>
              <a:buSzPct val="150000"/>
              <a:buChar char="·"/>
              <a:defRPr b="1">
                <a:solidFill>
                  <a:schemeClr val="bg1"/>
                </a:solidFill>
                <a:latin typeface="+mn-lt"/>
                <a:ea typeface="+mn-ea"/>
              </a:defRPr>
            </a:lvl5pPr>
            <a:lvl6pPr marL="2514600" indent="-228600" algn="l" rtl="0" eaLnBrk="0" fontAlgn="base" hangingPunct="0">
              <a:spcBef>
                <a:spcPct val="20000"/>
              </a:spcBef>
              <a:spcAft>
                <a:spcPct val="0"/>
              </a:spcAft>
              <a:buClr>
                <a:srgbClr val="FAFD00"/>
              </a:buClr>
              <a:buSzPct val="150000"/>
              <a:buChar char="·"/>
              <a:defRPr b="1">
                <a:solidFill>
                  <a:schemeClr val="bg1"/>
                </a:solidFill>
                <a:latin typeface="+mn-lt"/>
                <a:ea typeface="+mn-ea"/>
              </a:defRPr>
            </a:lvl6pPr>
            <a:lvl7pPr marL="2971800" indent="-228600" algn="l" rtl="0" eaLnBrk="0" fontAlgn="base" hangingPunct="0">
              <a:spcBef>
                <a:spcPct val="20000"/>
              </a:spcBef>
              <a:spcAft>
                <a:spcPct val="0"/>
              </a:spcAft>
              <a:buClr>
                <a:srgbClr val="FAFD00"/>
              </a:buClr>
              <a:buSzPct val="150000"/>
              <a:buChar char="·"/>
              <a:defRPr b="1">
                <a:solidFill>
                  <a:schemeClr val="bg1"/>
                </a:solidFill>
                <a:latin typeface="+mn-lt"/>
                <a:ea typeface="+mn-ea"/>
              </a:defRPr>
            </a:lvl7pPr>
            <a:lvl8pPr marL="3429000" indent="-228600" algn="l" rtl="0" eaLnBrk="0" fontAlgn="base" hangingPunct="0">
              <a:spcBef>
                <a:spcPct val="20000"/>
              </a:spcBef>
              <a:spcAft>
                <a:spcPct val="0"/>
              </a:spcAft>
              <a:buClr>
                <a:srgbClr val="FAFD00"/>
              </a:buClr>
              <a:buSzPct val="150000"/>
              <a:buChar char="·"/>
              <a:defRPr b="1">
                <a:solidFill>
                  <a:schemeClr val="bg1"/>
                </a:solidFill>
                <a:latin typeface="+mn-lt"/>
                <a:ea typeface="+mn-ea"/>
              </a:defRPr>
            </a:lvl8pPr>
            <a:lvl9pPr marL="3886200" indent="-228600" algn="l" rtl="0" eaLnBrk="0" fontAlgn="base" hangingPunct="0">
              <a:spcBef>
                <a:spcPct val="20000"/>
              </a:spcBef>
              <a:spcAft>
                <a:spcPct val="0"/>
              </a:spcAft>
              <a:buClr>
                <a:srgbClr val="FAFD00"/>
              </a:buClr>
              <a:buSzPct val="150000"/>
              <a:buChar char="·"/>
              <a:defRPr b="1">
                <a:solidFill>
                  <a:schemeClr val="bg1"/>
                </a:solidFill>
                <a:latin typeface="+mn-lt"/>
                <a:ea typeface="+mn-ea"/>
              </a:defRPr>
            </a:lvl9pPr>
          </a:lstStyle>
          <a:p>
            <a:r>
              <a:rPr lang="en-US" altLang="en-US" b="0" i="1" dirty="0" smtClean="0"/>
              <a:t>Jan T</a:t>
            </a:r>
            <a:r>
              <a:rPr lang="en-US" altLang="en-US" b="0" i="1" dirty="0"/>
              <a:t>. </a:t>
            </a:r>
            <a:r>
              <a:rPr lang="en-US" altLang="en-US" b="0" i="1" dirty="0" err="1" smtClean="0"/>
              <a:t>Kozák</a:t>
            </a:r>
            <a:r>
              <a:rPr lang="en-US" altLang="en-US" b="0" i="1" dirty="0"/>
              <a:t> and Petr </a:t>
            </a:r>
            <a:r>
              <a:rPr lang="en-US" altLang="en-US" b="0" i="1" dirty="0" err="1" smtClean="0"/>
              <a:t>Jedlička</a:t>
            </a:r>
            <a:endParaRPr lang="en-US" altLang="en-US" b="0" i="1" dirty="0" smtClean="0"/>
          </a:p>
          <a:p>
            <a:pPr>
              <a:spcBef>
                <a:spcPts val="0"/>
              </a:spcBef>
            </a:pPr>
            <a:r>
              <a:rPr lang="en-US" altLang="en-US" b="0" i="1" dirty="0"/>
              <a:t>	</a:t>
            </a:r>
            <a:r>
              <a:rPr lang="en-US" altLang="en-US" b="0" i="1" dirty="0" smtClean="0"/>
              <a:t>(presented by </a:t>
            </a:r>
            <a:r>
              <a:rPr lang="en-US" altLang="en-US" b="0" i="1" dirty="0" smtClean="0"/>
              <a:t>John R. Evans)</a:t>
            </a:r>
            <a:endParaRPr lang="en-US" altLang="en-US" b="0" i="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bwMode="auto">
          <a:xfrm>
            <a:off x="304800" y="152400"/>
            <a:ext cx="3886200" cy="609600"/>
          </a:xfrm>
          <a:prstGeom prst="rect">
            <a:avLst/>
          </a:prstGeom>
          <a:noFill/>
          <a:ln w="12700">
            <a:noFill/>
            <a:miter lim="800000"/>
            <a:headEnd/>
            <a:tailEnd/>
          </a:ln>
          <a:effectLst/>
        </p:spPr>
        <p:txBody>
          <a:bodyPr lIns="50800" tIns="50800" rIns="90488" bIns="50800" anchor="t">
            <a:prstTxWarp prst="textNoShape">
              <a:avLst/>
            </a:prstTxWarp>
          </a:bodyPr>
          <a:lstStyle/>
          <a:p>
            <a:pPr marL="39687">
              <a:spcBef>
                <a:spcPts val="600"/>
              </a:spcBef>
              <a:defRPr/>
            </a:pPr>
            <a:r>
              <a:rPr lang="en-US" sz="2800" b="1" kern="0" dirty="0" smtClean="0">
                <a:solidFill>
                  <a:srgbClr val="FFFF00"/>
                </a:solidFill>
                <a:latin typeface="Arial" pitchFamily="34" charset="0"/>
                <a:cs typeface="Arial" pitchFamily="34" charset="0"/>
                <a:sym typeface="Arial Bold" charset="0"/>
              </a:rPr>
              <a:t>Most Recent Results</a:t>
            </a:r>
            <a:endParaRPr lang="en-US" sz="2400" b="1" kern="0" dirty="0">
              <a:solidFill>
                <a:srgbClr val="FFFF00"/>
              </a:solidFill>
              <a:latin typeface="Arial" pitchFamily="34" charset="0"/>
              <a:cs typeface="Arial" pitchFamily="34" charset="0"/>
              <a:sym typeface="Arial Bold" charset="0"/>
            </a:endParaRPr>
          </a:p>
        </p:txBody>
      </p:sp>
      <p:sp>
        <p:nvSpPr>
          <p:cNvPr id="7" name="Subtitle 2"/>
          <p:cNvSpPr txBox="1">
            <a:spLocks/>
          </p:cNvSpPr>
          <p:nvPr/>
        </p:nvSpPr>
        <p:spPr bwMode="auto">
          <a:xfrm>
            <a:off x="685800" y="685800"/>
            <a:ext cx="5513770" cy="1066800"/>
          </a:xfrm>
          <a:prstGeom prst="rect">
            <a:avLst/>
          </a:prstGeom>
          <a:noFill/>
          <a:ln w="12700">
            <a:noFill/>
            <a:miter lim="800000"/>
            <a:headEnd/>
            <a:tailEnd/>
          </a:ln>
          <a:effectLst/>
        </p:spPr>
        <p:txBody>
          <a:bodyPr lIns="50800" tIns="50800" rIns="90488" bIns="50800">
            <a:prstTxWarp prst="textNoShape">
              <a:avLst/>
            </a:prstTxWarp>
          </a:bodyPr>
          <a:lstStyle/>
          <a:p>
            <a:pPr marL="39687">
              <a:spcBef>
                <a:spcPts val="600"/>
              </a:spcBef>
              <a:defRPr/>
            </a:pPr>
            <a:r>
              <a:rPr lang="en-US" sz="2400" b="1" i="1" kern="0" dirty="0" err="1" smtClean="0">
                <a:solidFill>
                  <a:srgbClr val="FFFF7D"/>
                </a:solidFill>
                <a:latin typeface="Arial" pitchFamily="34" charset="0"/>
                <a:cs typeface="Arial" pitchFamily="34" charset="0"/>
                <a:sym typeface="Arial Bold" charset="0"/>
              </a:rPr>
              <a:t>BSSA</a:t>
            </a:r>
            <a:r>
              <a:rPr lang="en-US" sz="2400" b="1" kern="0" dirty="0" smtClean="0">
                <a:solidFill>
                  <a:srgbClr val="FFFF7D"/>
                </a:solidFill>
                <a:latin typeface="Arial" pitchFamily="34" charset="0"/>
                <a:cs typeface="Arial" pitchFamily="34" charset="0"/>
                <a:sym typeface="Arial Bold" charset="0"/>
              </a:rPr>
              <a:t> paper resubmitted last week</a:t>
            </a:r>
            <a:endParaRPr lang="en-US" sz="2400" b="1" kern="0" dirty="0">
              <a:solidFill>
                <a:srgbClr val="FFFF7D"/>
              </a:solidFill>
              <a:latin typeface="Arial" pitchFamily="34" charset="0"/>
              <a:cs typeface="Arial" pitchFamily="34" charset="0"/>
              <a:sym typeface="Arial Bold" charset="0"/>
            </a:endParaRPr>
          </a:p>
          <a:p>
            <a:pPr marL="496876" lvl="1">
              <a:spcBef>
                <a:spcPts val="600"/>
              </a:spcBef>
              <a:buFont typeface="Arial"/>
              <a:buChar char="•"/>
              <a:defRPr/>
            </a:pPr>
            <a:r>
              <a:rPr lang="en-US" sz="1400" b="1" kern="0" dirty="0">
                <a:solidFill>
                  <a:srgbClr val="FFFF7D"/>
                </a:solidFill>
                <a:latin typeface="Arial" pitchFamily="34" charset="0"/>
                <a:cs typeface="Arial" pitchFamily="34" charset="0"/>
                <a:sym typeface="Arial Bold" charset="0"/>
              </a:rPr>
              <a:t> </a:t>
            </a:r>
            <a:r>
              <a:rPr lang="en-US" sz="1800" b="1" kern="0" dirty="0" smtClean="0">
                <a:solidFill>
                  <a:srgbClr val="FFFF7D"/>
                </a:solidFill>
                <a:latin typeface="Arial" pitchFamily="34" charset="0"/>
                <a:cs typeface="Arial" pitchFamily="34" charset="0"/>
                <a:sym typeface="Arial Bold" charset="0"/>
              </a:rPr>
              <a:t>Results summarized here</a:t>
            </a:r>
            <a:endParaRPr lang="en-US" sz="2400" b="1" kern="0" dirty="0">
              <a:solidFill>
                <a:srgbClr val="FFFF00"/>
              </a:solidFill>
              <a:latin typeface="Arial" pitchFamily="34" charset="0"/>
              <a:cs typeface="Arial" pitchFamily="34" charset="0"/>
              <a:sym typeface="Arial Bold"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676400"/>
            <a:ext cx="6583008" cy="4876800"/>
          </a:xfrm>
          <a:prstGeom prst="rect">
            <a:avLst/>
          </a:prstGeom>
          <a:solidFill>
            <a:schemeClr val="accent6">
              <a:lumMod val="20000"/>
              <a:lumOff val="80000"/>
            </a:schemeClr>
          </a:solidFill>
        </p:spPr>
      </p:pic>
    </p:spTree>
    <p:extLst>
      <p:ext uri="{BB962C8B-B14F-4D97-AF65-F5344CB8AC3E}">
        <p14:creationId xmlns:p14="http://schemas.microsoft.com/office/powerpoint/2010/main" val="1595958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bwMode="auto">
          <a:xfrm>
            <a:off x="228600" y="152400"/>
            <a:ext cx="3048000" cy="609600"/>
          </a:xfrm>
          <a:prstGeom prst="rect">
            <a:avLst/>
          </a:prstGeom>
          <a:noFill/>
          <a:ln w="12700">
            <a:noFill/>
            <a:miter lim="800000"/>
            <a:headEnd/>
            <a:tailEnd/>
          </a:ln>
          <a:effectLst/>
        </p:spPr>
        <p:txBody>
          <a:bodyPr lIns="50800" tIns="50800" rIns="90488" bIns="50800" anchor="t">
            <a:prstTxWarp prst="textNoShape">
              <a:avLst/>
            </a:prstTxWarp>
          </a:bodyPr>
          <a:lstStyle/>
          <a:p>
            <a:pPr marL="39687">
              <a:spcBef>
                <a:spcPts val="600"/>
              </a:spcBef>
              <a:defRPr/>
            </a:pPr>
            <a:r>
              <a:rPr lang="en-US" sz="2800" b="1" kern="0" dirty="0" smtClean="0">
                <a:solidFill>
                  <a:srgbClr val="FFFF00"/>
                </a:solidFill>
                <a:latin typeface="Arial" pitchFamily="34" charset="0"/>
                <a:cs typeface="Arial" pitchFamily="34" charset="0"/>
                <a:sym typeface="Arial Bold" charset="0"/>
              </a:rPr>
              <a:t>Type Examples</a:t>
            </a:r>
            <a:endParaRPr lang="en-US" sz="2400" b="1" kern="0" dirty="0">
              <a:solidFill>
                <a:srgbClr val="FFFF00"/>
              </a:solidFill>
              <a:latin typeface="Arial" pitchFamily="34" charset="0"/>
              <a:cs typeface="Arial" pitchFamily="34" charset="0"/>
              <a:sym typeface="Arial Bold" charset="0"/>
            </a:endParaRPr>
          </a:p>
        </p:txBody>
      </p:sp>
      <p:sp>
        <p:nvSpPr>
          <p:cNvPr id="7" name="Subtitle 2"/>
          <p:cNvSpPr txBox="1">
            <a:spLocks/>
          </p:cNvSpPr>
          <p:nvPr/>
        </p:nvSpPr>
        <p:spPr bwMode="auto">
          <a:xfrm>
            <a:off x="685800" y="685800"/>
            <a:ext cx="7113970" cy="1752600"/>
          </a:xfrm>
          <a:prstGeom prst="rect">
            <a:avLst/>
          </a:prstGeom>
          <a:noFill/>
          <a:ln w="12700">
            <a:noFill/>
            <a:miter lim="800000"/>
            <a:headEnd/>
            <a:tailEnd/>
          </a:ln>
          <a:effectLst/>
        </p:spPr>
        <p:txBody>
          <a:bodyPr lIns="50800" tIns="50800" rIns="90488" bIns="50800">
            <a:prstTxWarp prst="textNoShape">
              <a:avLst/>
            </a:prstTxWarp>
          </a:bodyPr>
          <a:lstStyle/>
          <a:p>
            <a:pPr marL="39687">
              <a:spcBef>
                <a:spcPts val="600"/>
              </a:spcBef>
              <a:defRPr/>
            </a:pPr>
            <a:r>
              <a:rPr lang="en-US" sz="2400" b="1" kern="0" dirty="0" smtClean="0">
                <a:solidFill>
                  <a:srgbClr val="FFFF7D"/>
                </a:solidFill>
                <a:latin typeface="Arial" pitchFamily="34" charset="0"/>
                <a:cs typeface="Arial" pitchFamily="34" charset="0"/>
                <a:sym typeface="Arial Bold" charset="0"/>
              </a:rPr>
              <a:t>Acceleration-proportional</a:t>
            </a:r>
          </a:p>
          <a:p>
            <a:pPr marL="39687">
              <a:spcBef>
                <a:spcPts val="600"/>
              </a:spcBef>
              <a:defRPr/>
            </a:pPr>
            <a:r>
              <a:rPr lang="en-US" sz="2400" b="1" kern="0" dirty="0" smtClean="0">
                <a:solidFill>
                  <a:srgbClr val="FFFF7D"/>
                </a:solidFill>
                <a:latin typeface="Arial" pitchFamily="34" charset="0"/>
                <a:cs typeface="Arial" pitchFamily="34" charset="0"/>
                <a:sym typeface="Arial Bold" charset="0"/>
              </a:rPr>
              <a:t>Displacement proportional</a:t>
            </a:r>
          </a:p>
          <a:p>
            <a:pPr marL="39687">
              <a:spcBef>
                <a:spcPts val="600"/>
              </a:spcBef>
              <a:defRPr/>
            </a:pPr>
            <a:r>
              <a:rPr lang="en-US" sz="2400" b="1" kern="0" dirty="0">
                <a:solidFill>
                  <a:srgbClr val="FFFF7D"/>
                </a:solidFill>
                <a:latin typeface="Arial" pitchFamily="34" charset="0"/>
                <a:cs typeface="Arial" pitchFamily="34" charset="0"/>
                <a:sym typeface="Arial Bold" charset="0"/>
              </a:rPr>
              <a:t>M</a:t>
            </a:r>
            <a:r>
              <a:rPr lang="en-US" sz="2400" b="1" kern="0" dirty="0" smtClean="0">
                <a:solidFill>
                  <a:srgbClr val="FFFF7D"/>
                </a:solidFill>
                <a:latin typeface="Arial" pitchFamily="34" charset="0"/>
                <a:cs typeface="Arial" pitchFamily="34" charset="0"/>
                <a:sym typeface="Arial Bold" charset="0"/>
              </a:rPr>
              <a:t>ixed </a:t>
            </a:r>
            <a:r>
              <a:rPr lang="en-US" sz="2400" b="1" kern="0" dirty="0">
                <a:solidFill>
                  <a:srgbClr val="FFFF7D"/>
                </a:solidFill>
                <a:latin typeface="Arial" pitchFamily="34" charset="0"/>
                <a:cs typeface="Arial" pitchFamily="34" charset="0"/>
                <a:sym typeface="Arial Bold" charset="0"/>
              </a:rPr>
              <a:t>response</a:t>
            </a:r>
          </a:p>
          <a:p>
            <a:pPr marL="496876" lvl="1">
              <a:spcBef>
                <a:spcPts val="600"/>
              </a:spcBef>
              <a:buFont typeface="Arial"/>
              <a:buChar char="•"/>
              <a:defRPr/>
            </a:pPr>
            <a:r>
              <a:rPr lang="en-US" sz="1400" b="1" kern="0" dirty="0">
                <a:solidFill>
                  <a:srgbClr val="FFFF7D"/>
                </a:solidFill>
                <a:latin typeface="Arial" pitchFamily="34" charset="0"/>
                <a:cs typeface="Arial" pitchFamily="34" charset="0"/>
                <a:sym typeface="Arial Bold" charset="0"/>
              </a:rPr>
              <a:t> </a:t>
            </a:r>
            <a:r>
              <a:rPr lang="en-US" sz="1800" b="1" kern="0" dirty="0" smtClean="0">
                <a:solidFill>
                  <a:srgbClr val="FFFF7D"/>
                </a:solidFill>
                <a:latin typeface="Arial" pitchFamily="34" charset="0"/>
                <a:cs typeface="Arial" pitchFamily="34" charset="0"/>
                <a:sym typeface="Arial Bold" charset="0"/>
              </a:rPr>
              <a:t>Displacement proportionality eliminates integrations</a:t>
            </a:r>
            <a:endParaRPr lang="en-US" sz="2400" b="1" kern="0" dirty="0">
              <a:solidFill>
                <a:srgbClr val="FFFF00"/>
              </a:solidFill>
              <a:latin typeface="Arial" pitchFamily="34" charset="0"/>
              <a:cs typeface="Arial" pitchFamily="34" charset="0"/>
              <a:sym typeface="Arial Bold" charset="0"/>
            </a:endParaRPr>
          </a:p>
          <a:p>
            <a:pPr marL="39687">
              <a:spcBef>
                <a:spcPts val="600"/>
              </a:spcBef>
              <a:defRPr/>
            </a:pPr>
            <a:endParaRPr lang="en-US" sz="2400" b="1" kern="0" dirty="0">
              <a:solidFill>
                <a:srgbClr val="FFFF00"/>
              </a:solidFill>
              <a:latin typeface="Arial" pitchFamily="34" charset="0"/>
              <a:cs typeface="Arial" pitchFamily="34" charset="0"/>
              <a:sym typeface="Arial Bold"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514600"/>
            <a:ext cx="8813719" cy="3505200"/>
          </a:xfrm>
          <a:prstGeom prst="rect">
            <a:avLst/>
          </a:prstGeom>
          <a:solidFill>
            <a:schemeClr val="accent6">
              <a:lumMod val="20000"/>
              <a:lumOff val="80000"/>
            </a:schemeClr>
          </a:solidFill>
        </p:spPr>
      </p:pic>
    </p:spTree>
    <p:extLst>
      <p:ext uri="{BB962C8B-B14F-4D97-AF65-F5344CB8AC3E}">
        <p14:creationId xmlns:p14="http://schemas.microsoft.com/office/powerpoint/2010/main" val="1333059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bwMode="auto">
          <a:xfrm>
            <a:off x="228600" y="152400"/>
            <a:ext cx="2133600" cy="527062"/>
          </a:xfrm>
          <a:prstGeom prst="rect">
            <a:avLst/>
          </a:prstGeom>
          <a:noFill/>
          <a:ln w="12700">
            <a:noFill/>
            <a:miter lim="800000"/>
            <a:headEnd/>
            <a:tailEnd/>
          </a:ln>
          <a:effectLst/>
        </p:spPr>
        <p:txBody>
          <a:bodyPr lIns="50800" tIns="50800" rIns="90488" bIns="50800" anchor="t">
            <a:prstTxWarp prst="textNoShape">
              <a:avLst/>
            </a:prstTxWarp>
          </a:bodyPr>
          <a:lstStyle/>
          <a:p>
            <a:pPr marL="39687">
              <a:spcBef>
                <a:spcPts val="600"/>
              </a:spcBef>
              <a:defRPr/>
            </a:pPr>
            <a:r>
              <a:rPr lang="en-US" sz="2800" b="1" kern="0" dirty="0" smtClean="0">
                <a:solidFill>
                  <a:srgbClr val="FFFF00"/>
                </a:solidFill>
                <a:latin typeface="Arial" pitchFamily="34" charset="0"/>
                <a:cs typeface="Arial" pitchFamily="34" charset="0"/>
                <a:sym typeface="Arial Bold" charset="0"/>
              </a:rPr>
              <a:t>Linearity</a:t>
            </a:r>
            <a:endParaRPr lang="en-US" sz="2400" b="1" kern="0" dirty="0">
              <a:solidFill>
                <a:srgbClr val="FFFF00"/>
              </a:solidFill>
              <a:latin typeface="Arial" pitchFamily="34" charset="0"/>
              <a:cs typeface="Arial" pitchFamily="34" charset="0"/>
              <a:sym typeface="Arial Bold" charset="0"/>
            </a:endParaRPr>
          </a:p>
        </p:txBody>
      </p:sp>
      <p:sp>
        <p:nvSpPr>
          <p:cNvPr id="7" name="Subtitle 2"/>
          <p:cNvSpPr txBox="1">
            <a:spLocks/>
          </p:cNvSpPr>
          <p:nvPr/>
        </p:nvSpPr>
        <p:spPr bwMode="auto">
          <a:xfrm>
            <a:off x="483583" y="685800"/>
            <a:ext cx="8180770" cy="539738"/>
          </a:xfrm>
          <a:prstGeom prst="rect">
            <a:avLst/>
          </a:prstGeom>
          <a:noFill/>
          <a:ln w="12700">
            <a:noFill/>
            <a:miter lim="800000"/>
            <a:headEnd/>
            <a:tailEnd/>
          </a:ln>
          <a:effectLst/>
        </p:spPr>
        <p:txBody>
          <a:bodyPr lIns="50800" tIns="50800" rIns="90488" bIns="50800">
            <a:prstTxWarp prst="textNoShape">
              <a:avLst/>
            </a:prstTxWarp>
          </a:bodyPr>
          <a:lstStyle/>
          <a:p>
            <a:pPr marL="39687">
              <a:spcBef>
                <a:spcPts val="600"/>
              </a:spcBef>
              <a:defRPr/>
            </a:pPr>
            <a:r>
              <a:rPr lang="en-US" sz="2400" b="1" kern="0" dirty="0" smtClean="0">
                <a:solidFill>
                  <a:srgbClr val="FFFF7D"/>
                </a:solidFill>
                <a:latin typeface="Arial" pitchFamily="34" charset="0"/>
                <a:cs typeface="Arial" pitchFamily="34" charset="0"/>
                <a:sym typeface="Arial Bold" charset="0"/>
              </a:rPr>
              <a:t>Note linearity of C, the displacement-proportional one</a:t>
            </a:r>
            <a:endParaRPr lang="en-US" sz="2400" b="1" kern="0" dirty="0">
              <a:solidFill>
                <a:srgbClr val="FFFF00"/>
              </a:solidFill>
              <a:latin typeface="Arial" pitchFamily="34" charset="0"/>
              <a:cs typeface="Arial" pitchFamily="34" charset="0"/>
              <a:sym typeface="Arial Bold"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95400"/>
            <a:ext cx="8995536" cy="4684716"/>
          </a:xfrm>
          <a:prstGeom prst="rect">
            <a:avLst/>
          </a:prstGeom>
          <a:solidFill>
            <a:schemeClr val="accent6">
              <a:lumMod val="20000"/>
              <a:lumOff val="80000"/>
            </a:schemeClr>
          </a:solidFill>
        </p:spPr>
      </p:pic>
    </p:spTree>
    <p:extLst>
      <p:ext uri="{BB962C8B-B14F-4D97-AF65-F5344CB8AC3E}">
        <p14:creationId xmlns:p14="http://schemas.microsoft.com/office/powerpoint/2010/main" val="2044337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bwMode="auto">
          <a:xfrm>
            <a:off x="304800" y="152400"/>
            <a:ext cx="6400800" cy="609600"/>
          </a:xfrm>
          <a:prstGeom prst="rect">
            <a:avLst/>
          </a:prstGeom>
          <a:noFill/>
          <a:ln w="12700">
            <a:noFill/>
            <a:miter lim="800000"/>
            <a:headEnd/>
            <a:tailEnd/>
          </a:ln>
          <a:effectLst/>
        </p:spPr>
        <p:txBody>
          <a:bodyPr lIns="50800" tIns="50800" rIns="90488" bIns="50800" anchor="t">
            <a:prstTxWarp prst="textNoShape">
              <a:avLst/>
            </a:prstTxWarp>
          </a:bodyPr>
          <a:lstStyle/>
          <a:p>
            <a:pPr marL="39687">
              <a:spcBef>
                <a:spcPts val="600"/>
              </a:spcBef>
              <a:defRPr/>
            </a:pPr>
            <a:r>
              <a:rPr lang="en-US" sz="2800" b="1" kern="0" dirty="0" smtClean="0">
                <a:solidFill>
                  <a:srgbClr val="FFFF00"/>
                </a:solidFill>
                <a:latin typeface="Arial" pitchFamily="34" charset="0"/>
                <a:cs typeface="Arial" pitchFamily="34" charset="0"/>
                <a:sym typeface="Arial Bold" charset="0"/>
              </a:rPr>
              <a:t>We Have </a:t>
            </a:r>
            <a:r>
              <a:rPr lang="en-US" sz="2800" b="1" kern="0" smtClean="0">
                <a:solidFill>
                  <a:srgbClr val="FFFF00"/>
                </a:solidFill>
                <a:latin typeface="Arial" pitchFamily="34" charset="0"/>
                <a:cs typeface="Arial" pitchFamily="34" charset="0"/>
                <a:sym typeface="Arial Bold" charset="0"/>
              </a:rPr>
              <a:t>a “Final” Design</a:t>
            </a:r>
            <a:endParaRPr lang="en-US" sz="2400" b="1" kern="0" dirty="0">
              <a:solidFill>
                <a:srgbClr val="FFFF00"/>
              </a:solidFill>
              <a:latin typeface="Arial" pitchFamily="34" charset="0"/>
              <a:cs typeface="Arial" pitchFamily="34" charset="0"/>
              <a:sym typeface="Arial Bold"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0"/>
            <a:ext cx="8809856" cy="5232400"/>
          </a:xfrm>
          <a:prstGeom prst="rect">
            <a:avLst/>
          </a:prstGeom>
          <a:solidFill>
            <a:schemeClr val="accent6">
              <a:lumMod val="20000"/>
              <a:lumOff val="80000"/>
            </a:schemeClr>
          </a:solidFill>
        </p:spPr>
      </p:pic>
    </p:spTree>
  </p:cSld>
  <p:clrMapOvr>
    <a:masterClrMapping/>
  </p:clrMapOvr>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a:ln>
              <a:noFill/>
            </a:ln>
            <a:solidFill>
              <a:schemeClr val="tx1"/>
            </a:solidFill>
            <a:effectLst/>
            <a:latin typeface="Arial"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5457</TotalTime>
  <Pages>4</Pages>
  <Words>57</Words>
  <Application>Microsoft Macintosh PowerPoint</Application>
  <PresentationFormat>On-screen Show (4:3)</PresentationFormat>
  <Paragraphs>15</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 Bold</vt:lpstr>
      <vt:lpstr>Times New Roman</vt:lpstr>
      <vt:lpstr>Arial</vt:lpstr>
      <vt:lpstr>Desktop</vt:lpstr>
      <vt:lpstr>PowerPoint Presentation</vt:lpstr>
      <vt:lpstr>PowerPoint Presentation</vt:lpstr>
      <vt:lpstr>PowerPoint Presentation</vt:lpstr>
      <vt:lpstr>PowerPoint Presentation</vt:lpstr>
      <vt:lpstr>PowerPoint Presentation</vt:lpstr>
    </vt:vector>
  </TitlesOfParts>
  <Company>USGS</Company>
  <LinksUpToDate>false</LinksUpToDate>
  <SharedDoc>false</SharedDoc>
  <HyperlinkBase>http://www.usgs.gov/visual-id/specs/slides/slide.html</HyperlinkBase>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Template for Slide Presentations</dc:title>
  <dc:subject>Presentation format with USGS Visual Identity</dc:subject>
  <dc:creator>VIScom</dc:creator>
  <cp:keywords/>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John R Evans</cp:lastModifiedBy>
  <cp:revision>132</cp:revision>
  <cp:lastPrinted>1998-03-23T17:09:44Z</cp:lastPrinted>
  <dcterms:created xsi:type="dcterms:W3CDTF">1998-01-16T15:44:57Z</dcterms:created>
  <dcterms:modified xsi:type="dcterms:W3CDTF">2016-06-16T00:13:39Z</dcterms:modified>
</cp:coreProperties>
</file>