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4"/>
  </p:notesMasterIdLst>
  <p:handoutMasterIdLst>
    <p:handoutMasterId r:id="rId25"/>
  </p:handoutMasterIdLst>
  <p:sldIdLst>
    <p:sldId id="1080" r:id="rId2"/>
    <p:sldId id="1083" r:id="rId3"/>
    <p:sldId id="1082" r:id="rId4"/>
    <p:sldId id="1084" r:id="rId5"/>
    <p:sldId id="1085" r:id="rId6"/>
    <p:sldId id="1086" r:id="rId7"/>
    <p:sldId id="1052" r:id="rId8"/>
    <p:sldId id="1087" r:id="rId9"/>
    <p:sldId id="1014" r:id="rId10"/>
    <p:sldId id="1105" r:id="rId11"/>
    <p:sldId id="1093" r:id="rId12"/>
    <p:sldId id="1095" r:id="rId13"/>
    <p:sldId id="1096" r:id="rId14"/>
    <p:sldId id="1103" r:id="rId15"/>
    <p:sldId id="1053" r:id="rId16"/>
    <p:sldId id="1065" r:id="rId17"/>
    <p:sldId id="1106" r:id="rId18"/>
    <p:sldId id="1021" r:id="rId19"/>
    <p:sldId id="1109" r:id="rId20"/>
    <p:sldId id="1108" r:id="rId21"/>
    <p:sldId id="1110" r:id="rId22"/>
    <p:sldId id="1111" r:id="rId23"/>
  </p:sldIdLst>
  <p:sldSz cx="10801350" cy="7561263"/>
  <p:notesSz cx="9979025" cy="6834188"/>
  <p:defaultTextStyle>
    <a:defPPr>
      <a:defRPr lang="zh-CN"/>
    </a:defPPr>
    <a:lvl1pPr algn="l" rtl="0" eaLnBrk="0" fontAlgn="base" hangingPunct="0">
      <a:spcBef>
        <a:spcPct val="0"/>
      </a:spcBef>
      <a:spcAft>
        <a:spcPct val="0"/>
      </a:spcAft>
      <a:defRPr sz="2800" b="1" kern="1200">
        <a:solidFill>
          <a:schemeClr val="tx1"/>
        </a:solidFill>
        <a:latin typeface="Arial" panose="020B0604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sz="2800" b="1" kern="1200">
        <a:solidFill>
          <a:schemeClr val="tx1"/>
        </a:solidFill>
        <a:latin typeface="Arial" panose="020B0604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sz="2800" b="1" kern="1200">
        <a:solidFill>
          <a:schemeClr val="tx1"/>
        </a:solidFill>
        <a:latin typeface="Arial" panose="020B0604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sz="2800" b="1" kern="1200">
        <a:solidFill>
          <a:schemeClr val="tx1"/>
        </a:solidFill>
        <a:latin typeface="Arial" panose="020B0604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sz="2800" b="1"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sz="2800" b="1"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sz="2800" b="1"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sz="2800" b="1"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sz="2800" b="1" kern="1200">
        <a:solidFill>
          <a:schemeClr val="tx1"/>
        </a:solidFill>
        <a:latin typeface="Arial" panose="020B0604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15:guide id="1" orient="horz" pos="2382">
          <p15:clr>
            <a:srgbClr val="A4A3A4"/>
          </p15:clr>
        </p15:guide>
        <p15:guide id="2" pos="340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74F3"/>
    <a:srgbClr val="00A74C"/>
    <a:srgbClr val="00A84C"/>
    <a:srgbClr val="5A74F5"/>
    <a:srgbClr val="5A74F7"/>
    <a:srgbClr val="5A74F8"/>
    <a:srgbClr val="4764F7"/>
    <a:srgbClr val="5028C8"/>
    <a:srgbClr val="F6BB00"/>
    <a:srgbClr val="D09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9939" autoAdjust="0"/>
  </p:normalViewPr>
  <p:slideViewPr>
    <p:cSldViewPr snapToGrid="0">
      <p:cViewPr varScale="1">
        <p:scale>
          <a:sx n="73" d="100"/>
          <a:sy n="73" d="100"/>
        </p:scale>
        <p:origin x="1267" y="48"/>
      </p:cViewPr>
      <p:guideLst>
        <p:guide orient="horz" pos="2382"/>
        <p:guide pos="3403"/>
      </p:guideLst>
    </p:cSldViewPr>
  </p:slideViewPr>
  <p:notesTextViewPr>
    <p:cViewPr>
      <p:scale>
        <a:sx n="100" d="100"/>
        <a:sy n="100" d="100"/>
      </p:scale>
      <p:origin x="0" y="0"/>
    </p:cViewPr>
  </p:notesTextViewPr>
  <p:gridSpacing cx="45003" cy="4500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325938" cy="341313"/>
          </a:xfrm>
          <a:prstGeom prst="rect">
            <a:avLst/>
          </a:prstGeom>
        </p:spPr>
        <p:txBody>
          <a:bodyPr vert="horz" lIns="91440" tIns="45720" rIns="91440" bIns="45720" rtlCol="0"/>
          <a:lstStyle>
            <a:lvl1pPr algn="l" eaLnBrk="1" hangingPunct="1">
              <a:buFont typeface="Arial" panose="020B0604020202020204" pitchFamily="34" charset="0"/>
              <a:buNone/>
              <a:defRPr sz="1200"/>
            </a:lvl1pPr>
          </a:lstStyle>
          <a:p>
            <a:pPr>
              <a:defRPr/>
            </a:pPr>
            <a:endParaRPr lang="zh-CN" altLang="en-US"/>
          </a:p>
        </p:txBody>
      </p:sp>
      <p:sp>
        <p:nvSpPr>
          <p:cNvPr id="3" name="日期占位符 2"/>
          <p:cNvSpPr>
            <a:spLocks noGrp="1"/>
          </p:cNvSpPr>
          <p:nvPr>
            <p:ph type="dt" sz="quarter" idx="1"/>
          </p:nvPr>
        </p:nvSpPr>
        <p:spPr>
          <a:xfrm>
            <a:off x="5653088" y="0"/>
            <a:ext cx="4324350" cy="341313"/>
          </a:xfrm>
          <a:prstGeom prst="rect">
            <a:avLst/>
          </a:prstGeom>
        </p:spPr>
        <p:txBody>
          <a:bodyPr vert="horz" lIns="91440" tIns="45720" rIns="91440" bIns="45720" rtlCol="0"/>
          <a:lstStyle>
            <a:lvl1pPr algn="r" eaLnBrk="1" hangingPunct="1">
              <a:buFont typeface="Arial" panose="020B0604020202020204" pitchFamily="34" charset="0"/>
              <a:buNone/>
              <a:defRPr sz="1200"/>
            </a:lvl1pPr>
          </a:lstStyle>
          <a:p>
            <a:pPr>
              <a:defRPr/>
            </a:pPr>
            <a:fld id="{A6392AE5-A257-4256-B89E-E4215B2D0E83}" type="datetimeFigureOut">
              <a:rPr lang="zh-CN" altLang="en-US"/>
              <a:pPr>
                <a:defRPr/>
              </a:pPr>
              <a:t>2016/6/18</a:t>
            </a:fld>
            <a:endParaRPr lang="zh-CN" altLang="en-US"/>
          </a:p>
        </p:txBody>
      </p:sp>
      <p:sp>
        <p:nvSpPr>
          <p:cNvPr id="4" name="页脚占位符 3"/>
          <p:cNvSpPr>
            <a:spLocks noGrp="1"/>
          </p:cNvSpPr>
          <p:nvPr>
            <p:ph type="ftr" sz="quarter" idx="2"/>
          </p:nvPr>
        </p:nvSpPr>
        <p:spPr>
          <a:xfrm>
            <a:off x="0" y="6491288"/>
            <a:ext cx="4325938" cy="341312"/>
          </a:xfrm>
          <a:prstGeom prst="rect">
            <a:avLst/>
          </a:prstGeom>
        </p:spPr>
        <p:txBody>
          <a:bodyPr vert="horz" lIns="91440" tIns="45720" rIns="91440" bIns="45720" rtlCol="0" anchor="b"/>
          <a:lstStyle>
            <a:lvl1pPr algn="l" eaLnBrk="1" hangingPunct="1">
              <a:buFont typeface="Arial" panose="020B0604020202020204" pitchFamily="34" charset="0"/>
              <a:buNone/>
              <a:defRPr sz="1200"/>
            </a:lvl1pPr>
          </a:lstStyle>
          <a:p>
            <a:pPr>
              <a:defRPr/>
            </a:pPr>
            <a:endParaRPr lang="zh-CN" altLang="en-US"/>
          </a:p>
        </p:txBody>
      </p:sp>
      <p:sp>
        <p:nvSpPr>
          <p:cNvPr id="5" name="灯片编号占位符 4"/>
          <p:cNvSpPr>
            <a:spLocks noGrp="1"/>
          </p:cNvSpPr>
          <p:nvPr>
            <p:ph type="sldNum" sz="quarter" idx="3"/>
          </p:nvPr>
        </p:nvSpPr>
        <p:spPr>
          <a:xfrm>
            <a:off x="5653088" y="6491288"/>
            <a:ext cx="4324350" cy="341312"/>
          </a:xfrm>
          <a:prstGeom prst="rect">
            <a:avLst/>
          </a:prstGeom>
        </p:spPr>
        <p:txBody>
          <a:bodyPr vert="horz" wrap="square" lIns="91440" tIns="45720" rIns="91440" bIns="45720" numCol="1" anchor="b" anchorCtr="0" compatLnSpc="1">
            <a:prstTxWarp prst="textNoShape">
              <a:avLst/>
            </a:prstTxWarp>
          </a:bodyPr>
          <a:lstStyle>
            <a:lvl1pPr algn="r" eaLnBrk="1" hangingPunct="1">
              <a:buFont typeface="Arial" panose="020B0604020202020204" pitchFamily="34" charset="0"/>
              <a:buNone/>
              <a:defRPr sz="1200"/>
            </a:lvl1pPr>
          </a:lstStyle>
          <a:p>
            <a:pPr>
              <a:defRPr/>
            </a:pPr>
            <a:fld id="{31A6E6D0-CD56-4672-BA67-DCEAC385331B}" type="slidenum">
              <a:rPr lang="zh-CN" altLang="en-US"/>
              <a:pPr>
                <a:defRPr/>
              </a:pPr>
              <a:t>‹#›</a:t>
            </a:fld>
            <a:endParaRPr lang="zh-CN" altLang="en-US"/>
          </a:p>
        </p:txBody>
      </p:sp>
    </p:spTree>
    <p:extLst>
      <p:ext uri="{BB962C8B-B14F-4D97-AF65-F5344CB8AC3E}">
        <p14:creationId xmlns:p14="http://schemas.microsoft.com/office/powerpoint/2010/main" val="3254976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32593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67" tIns="48033" rIns="96067" bIns="48033" numCol="1" anchor="t" anchorCtr="0" compatLnSpc="1">
            <a:prstTxWarp prst="textNoShape">
              <a:avLst/>
            </a:prstTxWarp>
          </a:bodyPr>
          <a:lstStyle>
            <a:lvl1pPr defTabSz="960438" eaLnBrk="1" hangingPunct="1">
              <a:buFont typeface="Arial" panose="020B0604020202020204" pitchFamily="34" charset="0"/>
              <a:buNone/>
              <a:defRPr sz="1300" b="0">
                <a:ea typeface="宋体" pitchFamily="2" charset="-122"/>
              </a:defRPr>
            </a:lvl1pPr>
          </a:lstStyle>
          <a:p>
            <a:pPr>
              <a:defRPr/>
            </a:pPr>
            <a:endParaRPr lang="en-US"/>
          </a:p>
        </p:txBody>
      </p:sp>
      <p:sp>
        <p:nvSpPr>
          <p:cNvPr id="2051" name="Rectangle 3"/>
          <p:cNvSpPr>
            <a:spLocks noGrp="1" noChangeArrowheads="1"/>
          </p:cNvSpPr>
          <p:nvPr>
            <p:ph type="dt" idx="1"/>
          </p:nvPr>
        </p:nvSpPr>
        <p:spPr bwMode="auto">
          <a:xfrm>
            <a:off x="5651500" y="0"/>
            <a:ext cx="432593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67" tIns="48033" rIns="96067" bIns="48033" numCol="1" anchor="t" anchorCtr="0" compatLnSpc="1">
            <a:prstTxWarp prst="textNoShape">
              <a:avLst/>
            </a:prstTxWarp>
          </a:bodyPr>
          <a:lstStyle>
            <a:lvl1pPr algn="r" defTabSz="960438" eaLnBrk="1" hangingPunct="1">
              <a:buFont typeface="Arial" panose="020B0604020202020204" pitchFamily="34" charset="0"/>
              <a:buNone/>
              <a:defRPr sz="1300" b="0">
                <a:ea typeface="宋体" pitchFamily="2" charset="-122"/>
              </a:defRPr>
            </a:lvl1pPr>
          </a:lstStyle>
          <a:p>
            <a:pPr>
              <a:defRPr/>
            </a:pPr>
            <a:endParaRPr lang="en-US"/>
          </a:p>
        </p:txBody>
      </p:sp>
      <p:sp>
        <p:nvSpPr>
          <p:cNvPr id="2052" name="Rectangle 4"/>
          <p:cNvSpPr>
            <a:spLocks noGrp="1" noRot="1" noChangeAspect="1" noChangeArrowheads="1"/>
          </p:cNvSpPr>
          <p:nvPr>
            <p:ph type="sldImg" idx="2"/>
          </p:nvPr>
        </p:nvSpPr>
        <p:spPr bwMode="auto">
          <a:xfrm>
            <a:off x="3159125" y="512763"/>
            <a:ext cx="3660775"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Rectangle 5"/>
          <p:cNvSpPr>
            <a:spLocks noGrp="1" noChangeArrowheads="1"/>
          </p:cNvSpPr>
          <p:nvPr>
            <p:ph type="body" sz="quarter" idx="3"/>
          </p:nvPr>
        </p:nvSpPr>
        <p:spPr bwMode="auto">
          <a:xfrm>
            <a:off x="996950" y="3246438"/>
            <a:ext cx="7985125"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67" tIns="48033" rIns="96067" bIns="48033"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2054" name="Rectangle 6"/>
          <p:cNvSpPr>
            <a:spLocks noGrp="1" noChangeArrowheads="1"/>
          </p:cNvSpPr>
          <p:nvPr>
            <p:ph type="ftr" sz="quarter" idx="4"/>
          </p:nvPr>
        </p:nvSpPr>
        <p:spPr bwMode="auto">
          <a:xfrm>
            <a:off x="0" y="6491288"/>
            <a:ext cx="43259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67" tIns="48033" rIns="96067" bIns="48033" numCol="1" anchor="b" anchorCtr="0" compatLnSpc="1">
            <a:prstTxWarp prst="textNoShape">
              <a:avLst/>
            </a:prstTxWarp>
          </a:bodyPr>
          <a:lstStyle>
            <a:lvl1pPr defTabSz="960438" eaLnBrk="1" hangingPunct="1">
              <a:buFont typeface="Arial" panose="020B0604020202020204" pitchFamily="34" charset="0"/>
              <a:buNone/>
              <a:defRPr sz="1300" b="0">
                <a:ea typeface="宋体" pitchFamily="2" charset="-122"/>
              </a:defRPr>
            </a:lvl1pPr>
          </a:lstStyle>
          <a:p>
            <a:pPr>
              <a:defRPr/>
            </a:pPr>
            <a:endParaRPr lang="en-US"/>
          </a:p>
        </p:txBody>
      </p:sp>
      <p:sp>
        <p:nvSpPr>
          <p:cNvPr id="2055" name="Rectangle 7"/>
          <p:cNvSpPr>
            <a:spLocks noGrp="1" noChangeArrowheads="1"/>
          </p:cNvSpPr>
          <p:nvPr>
            <p:ph type="sldNum" sz="quarter" idx="5"/>
          </p:nvPr>
        </p:nvSpPr>
        <p:spPr bwMode="auto">
          <a:xfrm>
            <a:off x="5651500" y="6491288"/>
            <a:ext cx="43259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6067" tIns="48033" rIns="96067" bIns="48033" numCol="1" anchor="b" anchorCtr="0" compatLnSpc="1">
            <a:prstTxWarp prst="textNoShape">
              <a:avLst/>
            </a:prstTxWarp>
          </a:bodyPr>
          <a:lstStyle>
            <a:lvl1pPr algn="r" defTabSz="960438" eaLnBrk="1" hangingPunct="1">
              <a:buFont typeface="Arial" panose="020B0604020202020204" pitchFamily="34" charset="0"/>
              <a:buNone/>
              <a:defRPr sz="1300" b="0">
                <a:ea typeface="宋体" panose="02010600030101010101" pitchFamily="2" charset="-122"/>
              </a:defRPr>
            </a:lvl1pPr>
          </a:lstStyle>
          <a:p>
            <a:pPr>
              <a:defRPr/>
            </a:pPr>
            <a:fld id="{16982F12-D184-4032-946F-F420A5C71105}" type="slidenum">
              <a:rPr lang="en-US" altLang="zh-CN"/>
              <a:pPr>
                <a:defRPr/>
              </a:pPr>
              <a:t>‹#›</a:t>
            </a:fld>
            <a:endParaRPr lang="en-US" altLang="zh-CN"/>
          </a:p>
        </p:txBody>
      </p:sp>
    </p:spTree>
    <p:extLst>
      <p:ext uri="{BB962C8B-B14F-4D97-AF65-F5344CB8AC3E}">
        <p14:creationId xmlns:p14="http://schemas.microsoft.com/office/powerpoint/2010/main" val="20166163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1225" y="4740275"/>
            <a:ext cx="5011738" cy="448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Arial" pitchFamily="34" charset="0"/>
                <a:ea typeface="宋体" pitchFamily="2" charset="-122"/>
                <a:cs typeface="+mn-cs"/>
              </a:rPr>
              <a:t>Good afternoon, my name is Liu </a:t>
            </a:r>
            <a:r>
              <a:rPr lang="en-US" altLang="zh-CN" sz="1200" kern="1200" dirty="0" err="1" smtClean="0">
                <a:solidFill>
                  <a:schemeClr val="tx1"/>
                </a:solidFill>
                <a:effectLst/>
                <a:latin typeface="Arial" pitchFamily="34" charset="0"/>
                <a:ea typeface="宋体" pitchFamily="2" charset="-122"/>
                <a:cs typeface="+mn-cs"/>
              </a:rPr>
              <a:t>Kui</a:t>
            </a:r>
            <a:r>
              <a:rPr lang="en-US" altLang="zh-CN" sz="1200" kern="1200" dirty="0" smtClean="0">
                <a:solidFill>
                  <a:schemeClr val="tx1"/>
                </a:solidFill>
                <a:effectLst/>
                <a:latin typeface="Arial" pitchFamily="34" charset="0"/>
                <a:ea typeface="宋体" pitchFamily="2" charset="-122"/>
                <a:cs typeface="+mn-cs"/>
              </a:rPr>
              <a:t>, my presentation is about A large-scale passive laser gyroscope based on ultra-stable lasers. And I am a Ph. D student from Center for Gravitational Experiments, School of Physics, </a:t>
            </a:r>
            <a:r>
              <a:rPr lang="en-US" altLang="zh-CN" sz="1200" kern="1200" dirty="0" err="1" smtClean="0">
                <a:solidFill>
                  <a:schemeClr val="tx1"/>
                </a:solidFill>
                <a:effectLst/>
                <a:latin typeface="Arial" pitchFamily="34" charset="0"/>
                <a:ea typeface="宋体" pitchFamily="2" charset="-122"/>
                <a:cs typeface="+mn-cs"/>
              </a:rPr>
              <a:t>Huazhong</a:t>
            </a:r>
            <a:r>
              <a:rPr lang="en-US" altLang="zh-CN" sz="1200" kern="1200" dirty="0" smtClean="0">
                <a:solidFill>
                  <a:schemeClr val="tx1"/>
                </a:solidFill>
                <a:effectLst/>
                <a:latin typeface="Arial" pitchFamily="34" charset="0"/>
                <a:ea typeface="宋体" pitchFamily="2" charset="-122"/>
                <a:cs typeface="+mn-cs"/>
              </a:rPr>
              <a:t> University of Science and Technology.</a:t>
            </a:r>
            <a:endParaRPr lang="zh-CN" altLang="zh-CN" sz="1200" kern="1200" dirty="0" smtClean="0">
              <a:solidFill>
                <a:schemeClr val="tx1"/>
              </a:solidFill>
              <a:effectLst/>
              <a:latin typeface="Arial" pitchFamily="34" charset="0"/>
              <a:ea typeface="宋体" pitchFamily="2" charset="-122"/>
              <a:cs typeface="+mn-cs"/>
            </a:endParaRPr>
          </a:p>
        </p:txBody>
      </p:sp>
    </p:spTree>
    <p:extLst>
      <p:ext uri="{BB962C8B-B14F-4D97-AF65-F5344CB8AC3E}">
        <p14:creationId xmlns:p14="http://schemas.microsoft.com/office/powerpoint/2010/main" val="500711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p:sp>
      <p:sp>
        <p:nvSpPr>
          <p:cNvPr id="24579" name="备注占位符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Arial" pitchFamily="34" charset="0"/>
                <a:ea typeface="宋体" pitchFamily="2" charset="-122"/>
                <a:cs typeface="+mn-cs"/>
              </a:rPr>
              <a:t>Although the cavity is controlled to its zero expansion point, it still has a long-term drift. So for the long-term stability, we choose a H-Maser as the reference, use a frequency comb to bridge the laser and the maser. This is our optical setup. Once the laser is locked to a FP cavity, and then we transfer the laser to our frequency comb. We then use an AOM as the actuator to phase-lock it to a frequency comb with a proper designed bandwidth. In this way the long-term stability can be controlled by our Hydrogen Maser. </a:t>
            </a:r>
            <a:endParaRPr lang="zh-CN" altLang="zh-CN" sz="1200" kern="1200" dirty="0" smtClean="0">
              <a:solidFill>
                <a:schemeClr val="tx1"/>
              </a:solidFill>
              <a:effectLst/>
              <a:latin typeface="Arial" pitchFamily="34" charset="0"/>
              <a:ea typeface="宋体" pitchFamily="2" charset="-122"/>
              <a:cs typeface="+mn-cs"/>
            </a:endParaRPr>
          </a:p>
        </p:txBody>
      </p:sp>
      <p:sp>
        <p:nvSpPr>
          <p:cNvPr id="24580" name="灯片编号占位符 3"/>
          <p:cNvSpPr>
            <a:spLocks noGrp="1"/>
          </p:cNvSpPr>
          <p:nvPr>
            <p:ph type="sldNum" sz="quarter" idx="5"/>
          </p:nvPr>
        </p:nvSpPr>
        <p:spPr>
          <a:noFill/>
        </p:spPr>
        <p:txBody>
          <a:bodyPr/>
          <a:lstStyle>
            <a:lvl1pPr defTabSz="960438">
              <a:defRPr sz="2800" b="1">
                <a:solidFill>
                  <a:schemeClr val="tx1"/>
                </a:solidFill>
                <a:latin typeface="Arial" panose="020B0604020202020204" pitchFamily="34" charset="0"/>
                <a:ea typeface="微软雅黑" panose="020B0503020204020204" pitchFamily="34" charset="-122"/>
              </a:defRPr>
            </a:lvl1pPr>
            <a:lvl2pPr marL="742950" indent="-285750" defTabSz="960438">
              <a:defRPr sz="2800" b="1">
                <a:solidFill>
                  <a:schemeClr val="tx1"/>
                </a:solidFill>
                <a:latin typeface="Arial" panose="020B0604020202020204" pitchFamily="34" charset="0"/>
                <a:ea typeface="微软雅黑" panose="020B0503020204020204" pitchFamily="34" charset="-122"/>
              </a:defRPr>
            </a:lvl2pPr>
            <a:lvl3pPr marL="1143000" indent="-228600" defTabSz="960438">
              <a:defRPr sz="2800" b="1">
                <a:solidFill>
                  <a:schemeClr val="tx1"/>
                </a:solidFill>
                <a:latin typeface="Arial" panose="020B0604020202020204" pitchFamily="34" charset="0"/>
                <a:ea typeface="微软雅黑" panose="020B0503020204020204" pitchFamily="34" charset="-122"/>
              </a:defRPr>
            </a:lvl3pPr>
            <a:lvl4pPr marL="1600200" indent="-228600" defTabSz="960438">
              <a:defRPr sz="2800" b="1">
                <a:solidFill>
                  <a:schemeClr val="tx1"/>
                </a:solidFill>
                <a:latin typeface="Arial" panose="020B0604020202020204" pitchFamily="34" charset="0"/>
                <a:ea typeface="微软雅黑" panose="020B0503020204020204" pitchFamily="34" charset="-122"/>
              </a:defRPr>
            </a:lvl4pPr>
            <a:lvl5pPr marL="2057400" indent="-228600" defTabSz="960438">
              <a:defRPr sz="2800" b="1">
                <a:solidFill>
                  <a:schemeClr val="tx1"/>
                </a:solidFill>
                <a:latin typeface="Arial" panose="020B0604020202020204" pitchFamily="34" charset="0"/>
                <a:ea typeface="微软雅黑" panose="020B0503020204020204" pitchFamily="34" charset="-122"/>
              </a:defRPr>
            </a:lvl5pPr>
            <a:lvl6pPr marL="25146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fld id="{71B52C0D-0417-490F-9C9B-4539944F976E}" type="slidenum">
              <a:rPr lang="en-US" altLang="zh-CN" sz="1300" b="0" smtClean="0">
                <a:ea typeface="宋体" panose="02010600030101010101" pitchFamily="2" charset="-122"/>
              </a:rPr>
              <a:pPr/>
              <a:t>10</a:t>
            </a:fld>
            <a:endParaRPr lang="en-US" altLang="zh-CN" sz="1300" b="0" smtClean="0">
              <a:ea typeface="宋体" panose="02010600030101010101" pitchFamily="2" charset="-122"/>
            </a:endParaRPr>
          </a:p>
        </p:txBody>
      </p:sp>
    </p:spTree>
    <p:extLst>
      <p:ext uri="{BB962C8B-B14F-4D97-AF65-F5344CB8AC3E}">
        <p14:creationId xmlns:p14="http://schemas.microsoft.com/office/powerpoint/2010/main" val="175540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1"/>
          <p:cNvSpPr>
            <a:spLocks noGrp="1" noRot="1" noChangeAspect="1" noTextEdit="1"/>
          </p:cNvSpPr>
          <p:nvPr>
            <p:ph type="sldImg"/>
          </p:nvPr>
        </p:nvSpPr>
        <p:spPr/>
      </p:sp>
      <mc:AlternateContent xmlns:mc="http://schemas.openxmlformats.org/markup-compatibility/2006" xmlns:a14="http://schemas.microsoft.com/office/drawing/2010/main">
        <mc:Choice Requires="a14">
          <p:sp>
            <p:nvSpPr>
              <p:cNvPr id="20483" name="备注占位符 2"/>
              <p:cNvSpPr>
                <a:spLocks noGrp="1"/>
              </p:cNvSpPr>
              <p:nvPr>
                <p:ph type="body" idx="1"/>
              </p:nvPr>
            </p:nvSpPr>
            <p:spPr>
              <a:noFill/>
            </p:spPr>
            <p:txBody>
              <a:bodyPr/>
              <a:lstStyle/>
              <a:p>
                <a:r>
                  <a:rPr lang="en-US" altLang="zh-CN" dirty="0" smtClean="0"/>
                  <a:t>This is the experiment</a:t>
                </a:r>
                <a:r>
                  <a:rPr lang="en-US" altLang="zh-CN" baseline="0" dirty="0" smtClean="0"/>
                  <a:t>al </a:t>
                </a:r>
                <a:r>
                  <a:rPr lang="en-US" altLang="zh-CN" dirty="0" smtClean="0"/>
                  <a:t>result we obtained.</a:t>
                </a:r>
                <a:r>
                  <a:rPr lang="en-US" altLang="zh-CN" baseline="0" dirty="0" smtClean="0"/>
                  <a:t> After locking to the comb and H-maser,</a:t>
                </a:r>
                <a:r>
                  <a:rPr lang="en-US" altLang="zh-CN" dirty="0" smtClean="0"/>
                  <a:t> the long-term drift of the laser is reduced to be about</a:t>
                </a:r>
                <a:r>
                  <a:rPr lang="en-US" altLang="zh-CN" baseline="0" dirty="0" smtClean="0"/>
                  <a:t> 95</a:t>
                </a:r>
                <a14:m>
                  <m:oMath xmlns:m="http://schemas.openxmlformats.org/officeDocument/2006/math">
                    <m:r>
                      <a:rPr lang="en-US" altLang="zh-CN" b="0" i="1" baseline="0" smtClean="0">
                        <a:latin typeface="Cambria Math" panose="02040503050406030204" pitchFamily="18" charset="0"/>
                      </a:rPr>
                      <m:t>𝜇</m:t>
                    </m:r>
                  </m:oMath>
                </a14:m>
                <a:r>
                  <a:rPr lang="en-US" altLang="zh-CN" dirty="0" smtClean="0"/>
                  <a:t>Hz/s.</a:t>
                </a:r>
                <a:r>
                  <a:rPr lang="en-US" altLang="zh-CN" baseline="0" dirty="0" smtClean="0"/>
                  <a:t> F</a:t>
                </a:r>
                <a:r>
                  <a:rPr lang="en-US" altLang="zh-CN" dirty="0" smtClean="0"/>
                  <a:t>rom the Allan deviation result, the red curve</a:t>
                </a:r>
                <a:r>
                  <a:rPr lang="en-US" altLang="zh-CN" baseline="0" dirty="0" smtClean="0"/>
                  <a:t> shows the stabilized laser. W</a:t>
                </a:r>
                <a:r>
                  <a:rPr lang="en-US" altLang="zh-CN" dirty="0" smtClean="0"/>
                  <a:t>e can see </a:t>
                </a:r>
                <a:r>
                  <a:rPr lang="en-US" altLang="zh-CN" baseline="0" dirty="0" smtClean="0"/>
                  <a:t>that </a:t>
                </a:r>
                <a:r>
                  <a:rPr lang="en-US" altLang="zh-CN" dirty="0" smtClean="0"/>
                  <a:t>the long-term stability of the laser follows the performance</a:t>
                </a:r>
                <a:r>
                  <a:rPr lang="en-US" altLang="zh-CN" baseline="0" dirty="0" smtClean="0"/>
                  <a:t> of the </a:t>
                </a:r>
                <a:r>
                  <a:rPr lang="en-US" altLang="zh-CN" dirty="0" smtClean="0"/>
                  <a:t>H-Maser now, but the short-term</a:t>
                </a:r>
                <a:r>
                  <a:rPr lang="en-US" altLang="zh-CN" baseline="0" dirty="0" smtClean="0"/>
                  <a:t> stability is ruined by two orders of magnitude. This is because the locking bandwidth we used is not slow enough. So in the next step we will use a more flexible digital locking system to get a better short-term performance.</a:t>
                </a:r>
                <a:endParaRPr lang="zh-CN" altLang="en-US" dirty="0" smtClean="0"/>
              </a:p>
            </p:txBody>
          </p:sp>
        </mc:Choice>
        <mc:Fallback xmlns="">
          <p:sp>
            <p:nvSpPr>
              <p:cNvPr id="20483" name="备注占位符 2"/>
              <p:cNvSpPr>
                <a:spLocks noGrp="1"/>
              </p:cNvSpPr>
              <p:nvPr>
                <p:ph type="body" idx="1"/>
              </p:nvPr>
            </p:nvSpPr>
            <p:spPr>
              <a:noFill/>
            </p:spPr>
            <p:txBody>
              <a:bodyPr/>
              <a:lstStyle/>
              <a:p>
                <a:r>
                  <a:rPr lang="en-US" altLang="zh-CN" dirty="0" smtClean="0"/>
                  <a:t>This is the final result, the drift of the laser is about</a:t>
                </a:r>
                <a:r>
                  <a:rPr lang="en-US" altLang="zh-CN" baseline="0" dirty="0" smtClean="0"/>
                  <a:t> 95</a:t>
                </a:r>
                <a:r>
                  <a:rPr lang="en-US" altLang="zh-CN" b="0" i="0" baseline="0" smtClean="0">
                    <a:latin typeface="Cambria Math" panose="02040503050406030204" pitchFamily="18" charset="0"/>
                  </a:rPr>
                  <a:t>𝜇</a:t>
                </a:r>
                <a:r>
                  <a:rPr lang="en-US" altLang="zh-CN" dirty="0" smtClean="0"/>
                  <a:t>Hz/s, and from the Allan deviation plot, we know</a:t>
                </a:r>
                <a:r>
                  <a:rPr lang="en-US" altLang="zh-CN" baseline="0" dirty="0" smtClean="0"/>
                  <a:t> that </a:t>
                </a:r>
                <a:r>
                  <a:rPr lang="en-US" altLang="zh-CN" dirty="0" smtClean="0"/>
                  <a:t>the long-term stability of the laser follow the H-Maser now, but the short-term</a:t>
                </a:r>
                <a:r>
                  <a:rPr lang="en-US" altLang="zh-CN" baseline="0" dirty="0" smtClean="0"/>
                  <a:t> stability get worse, we think it is limited by it’s locking bandwidth, and t</a:t>
                </a:r>
                <a:r>
                  <a:rPr lang="en-US" altLang="zh-CN" dirty="0" smtClean="0"/>
                  <a:t>he analog locking circuits</a:t>
                </a:r>
                <a:r>
                  <a:rPr lang="en-US" altLang="zh-CN" baseline="0" dirty="0" smtClean="0"/>
                  <a:t> </a:t>
                </a:r>
                <a:r>
                  <a:rPr lang="en-US" altLang="zh-CN" baseline="0" dirty="0" smtClean="0"/>
                  <a:t>limited the locking bandwidth</a:t>
                </a:r>
                <a:r>
                  <a:rPr lang="en-US" altLang="zh-CN" baseline="0" dirty="0" smtClean="0"/>
                  <a:t>. So next step we will use a more flexible digital locking system to get a better short-term performance.</a:t>
                </a:r>
                <a:endParaRPr lang="zh-CN" altLang="en-US" dirty="0" smtClean="0"/>
              </a:p>
            </p:txBody>
          </p:sp>
        </mc:Fallback>
      </mc:AlternateContent>
      <p:sp>
        <p:nvSpPr>
          <p:cNvPr id="20484" name="灯片编号占位符 3"/>
          <p:cNvSpPr>
            <a:spLocks noGrp="1"/>
          </p:cNvSpPr>
          <p:nvPr>
            <p:ph type="sldNum" sz="quarter" idx="5"/>
          </p:nvPr>
        </p:nvSpPr>
        <p:spPr>
          <a:noFill/>
        </p:spPr>
        <p:txBody>
          <a:bodyPr/>
          <a:lstStyle>
            <a:lvl1pPr defTabSz="960438">
              <a:defRPr sz="2800" b="1">
                <a:solidFill>
                  <a:schemeClr val="tx1"/>
                </a:solidFill>
                <a:latin typeface="Arial" panose="020B0604020202020204" pitchFamily="34" charset="0"/>
                <a:ea typeface="微软雅黑" panose="020B0503020204020204" pitchFamily="34" charset="-122"/>
              </a:defRPr>
            </a:lvl1pPr>
            <a:lvl2pPr marL="742950" indent="-285750" defTabSz="960438">
              <a:defRPr sz="2800" b="1">
                <a:solidFill>
                  <a:schemeClr val="tx1"/>
                </a:solidFill>
                <a:latin typeface="Arial" panose="020B0604020202020204" pitchFamily="34" charset="0"/>
                <a:ea typeface="微软雅黑" panose="020B0503020204020204" pitchFamily="34" charset="-122"/>
              </a:defRPr>
            </a:lvl2pPr>
            <a:lvl3pPr marL="1143000" indent="-228600" defTabSz="960438">
              <a:defRPr sz="2800" b="1">
                <a:solidFill>
                  <a:schemeClr val="tx1"/>
                </a:solidFill>
                <a:latin typeface="Arial" panose="020B0604020202020204" pitchFamily="34" charset="0"/>
                <a:ea typeface="微软雅黑" panose="020B0503020204020204" pitchFamily="34" charset="-122"/>
              </a:defRPr>
            </a:lvl3pPr>
            <a:lvl4pPr marL="1600200" indent="-228600" defTabSz="960438">
              <a:defRPr sz="2800" b="1">
                <a:solidFill>
                  <a:schemeClr val="tx1"/>
                </a:solidFill>
                <a:latin typeface="Arial" panose="020B0604020202020204" pitchFamily="34" charset="0"/>
                <a:ea typeface="微软雅黑" panose="020B0503020204020204" pitchFamily="34" charset="-122"/>
              </a:defRPr>
            </a:lvl4pPr>
            <a:lvl5pPr marL="2057400" indent="-228600" defTabSz="960438">
              <a:defRPr sz="2800" b="1">
                <a:solidFill>
                  <a:schemeClr val="tx1"/>
                </a:solidFill>
                <a:latin typeface="Arial" panose="020B0604020202020204" pitchFamily="34" charset="0"/>
                <a:ea typeface="微软雅黑" panose="020B0503020204020204" pitchFamily="34" charset="-122"/>
              </a:defRPr>
            </a:lvl5pPr>
            <a:lvl6pPr marL="25146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fld id="{CE139874-8499-4C73-808E-D8DEFF1F0F8E}" type="slidenum">
              <a:rPr lang="en-US" altLang="zh-CN" sz="1300" b="0" smtClean="0">
                <a:ea typeface="宋体" panose="02010600030101010101" pitchFamily="2" charset="-122"/>
              </a:rPr>
              <a:pPr/>
              <a:t>11</a:t>
            </a:fld>
            <a:endParaRPr lang="en-US" altLang="zh-CN" sz="1300" b="0" smtClean="0">
              <a:ea typeface="宋体" panose="02010600030101010101" pitchFamily="2" charset="-122"/>
            </a:endParaRPr>
          </a:p>
        </p:txBody>
      </p:sp>
    </p:spTree>
    <p:extLst>
      <p:ext uri="{BB962C8B-B14F-4D97-AF65-F5344CB8AC3E}">
        <p14:creationId xmlns:p14="http://schemas.microsoft.com/office/powerpoint/2010/main" val="369268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Arial" pitchFamily="34" charset="0"/>
                <a:ea typeface="宋体" pitchFamily="2" charset="-122"/>
                <a:cs typeface="+mn-cs"/>
              </a:rPr>
              <a:t>Our designed</a:t>
            </a:r>
            <a:r>
              <a:rPr lang="en-US" altLang="zh-CN" sz="1200" kern="1200" baseline="0" dirty="0" smtClean="0">
                <a:solidFill>
                  <a:schemeClr val="tx1"/>
                </a:solidFill>
                <a:effectLst/>
                <a:latin typeface="Arial" pitchFamily="34" charset="0"/>
                <a:ea typeface="宋体" pitchFamily="2" charset="-122"/>
                <a:cs typeface="+mn-cs"/>
              </a:rPr>
              <a:t> </a:t>
            </a:r>
            <a:r>
              <a:rPr lang="en-US" altLang="zh-CN" sz="1200" kern="1200" dirty="0" smtClean="0">
                <a:solidFill>
                  <a:schemeClr val="tx1"/>
                </a:solidFill>
                <a:effectLst/>
                <a:latin typeface="Arial" pitchFamily="34" charset="0"/>
                <a:ea typeface="宋体" pitchFamily="2" charset="-122"/>
                <a:cs typeface="+mn-cs"/>
              </a:rPr>
              <a:t>vacuum chamber</a:t>
            </a:r>
            <a:r>
              <a:rPr lang="en-US" altLang="zh-CN" sz="1200" kern="1200" baseline="0" dirty="0" smtClean="0">
                <a:solidFill>
                  <a:schemeClr val="tx1"/>
                </a:solidFill>
                <a:effectLst/>
                <a:latin typeface="Arial" pitchFamily="34" charset="0"/>
                <a:ea typeface="宋体" pitchFamily="2" charset="-122"/>
                <a:cs typeface="+mn-cs"/>
              </a:rPr>
              <a:t> is shown in this slide.</a:t>
            </a:r>
            <a:r>
              <a:rPr lang="en-US" altLang="zh-CN" sz="1200" kern="1200" dirty="0" smtClean="0">
                <a:solidFill>
                  <a:schemeClr val="tx1"/>
                </a:solidFill>
                <a:effectLst/>
                <a:latin typeface="Arial" pitchFamily="34" charset="0"/>
                <a:ea typeface="宋体" pitchFamily="2" charset="-122"/>
                <a:cs typeface="+mn-cs"/>
              </a:rPr>
              <a:t> We use a square granite base plate. Four stainless steel chambers and some tubes to build a vacuum system.</a:t>
            </a:r>
            <a:r>
              <a:rPr lang="en-US" altLang="zh-CN" sz="1200" kern="1200" baseline="0" dirty="0" smtClean="0">
                <a:solidFill>
                  <a:schemeClr val="tx1"/>
                </a:solidFill>
                <a:effectLst/>
                <a:latin typeface="Arial" pitchFamily="34" charset="0"/>
                <a:ea typeface="宋体" pitchFamily="2" charset="-122"/>
                <a:cs typeface="+mn-cs"/>
              </a:rPr>
              <a:t> F</a:t>
            </a:r>
            <a:r>
              <a:rPr lang="en-US" altLang="zh-CN" sz="1200" kern="1200" dirty="0" smtClean="0">
                <a:solidFill>
                  <a:schemeClr val="tx1"/>
                </a:solidFill>
                <a:effectLst/>
                <a:latin typeface="Arial" pitchFamily="34" charset="0"/>
                <a:ea typeface="宋体" pitchFamily="2" charset="-122"/>
                <a:cs typeface="+mn-cs"/>
              </a:rPr>
              <a:t>our</a:t>
            </a:r>
            <a:r>
              <a:rPr lang="en-US" altLang="zh-CN" sz="1200" kern="1200" baseline="0" dirty="0" smtClean="0">
                <a:solidFill>
                  <a:schemeClr val="tx1"/>
                </a:solidFill>
                <a:effectLst/>
                <a:latin typeface="Arial" pitchFamily="34" charset="0"/>
                <a:ea typeface="宋体" pitchFamily="2" charset="-122"/>
                <a:cs typeface="+mn-cs"/>
              </a:rPr>
              <a:t> high reflection mirrors inside the chambers compose a square cavity.</a:t>
            </a:r>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12</a:t>
            </a:fld>
            <a:endParaRPr lang="en-US" altLang="zh-CN"/>
          </a:p>
        </p:txBody>
      </p:sp>
    </p:spTree>
    <p:extLst>
      <p:ext uri="{BB962C8B-B14F-4D97-AF65-F5344CB8AC3E}">
        <p14:creationId xmlns:p14="http://schemas.microsoft.com/office/powerpoint/2010/main" val="1020840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Inside the</a:t>
                </a:r>
                <a:r>
                  <a:rPr lang="en-US" altLang="zh-CN" baseline="0" dirty="0" smtClean="0"/>
                  <a:t> chambers, we use four five-dimensions </a:t>
                </a:r>
                <a:r>
                  <a:rPr lang="en-US" altLang="zh-CN" baseline="0" dirty="0" err="1" smtClean="0"/>
                  <a:t>nano</a:t>
                </a:r>
                <a:r>
                  <a:rPr lang="en-US" altLang="zh-CN" baseline="0" dirty="0" smtClean="0"/>
                  <a:t>-position stages </a:t>
                </a:r>
                <a:r>
                  <a:rPr lang="en-US" altLang="zh-CN" sz="1200" kern="1200" dirty="0" smtClean="0">
                    <a:solidFill>
                      <a:schemeClr val="tx1"/>
                    </a:solidFill>
                    <a:effectLst/>
                    <a:latin typeface="Arial" pitchFamily="34" charset="0"/>
                    <a:ea typeface="宋体" pitchFamily="2" charset="-122"/>
                    <a:cs typeface="+mn-cs"/>
                  </a:rPr>
                  <a:t>to adjust the mirror position precisely, the X&amp;Y&amp;Z translation resolutions are about 30nm, travel range is around 3mm. We can also tune</a:t>
                </a:r>
                <a:r>
                  <a:rPr lang="en-US" altLang="zh-CN" sz="1200" kern="1200" baseline="0" dirty="0" smtClean="0">
                    <a:solidFill>
                      <a:schemeClr val="tx1"/>
                    </a:solidFill>
                    <a:effectLst/>
                    <a:latin typeface="Arial" pitchFamily="34" charset="0"/>
                    <a:ea typeface="宋体" pitchFamily="2" charset="-122"/>
                    <a:cs typeface="+mn-cs"/>
                  </a:rPr>
                  <a:t> the angles by</a:t>
                </a:r>
                <a:r>
                  <a:rPr lang="en-US" altLang="zh-CN" sz="1200" kern="1200" dirty="0" smtClean="0">
                    <a:solidFill>
                      <a:schemeClr val="tx1"/>
                    </a:solidFill>
                    <a:effectLst/>
                    <a:latin typeface="Arial" pitchFamily="34" charset="0"/>
                    <a:ea typeface="宋体" pitchFamily="2" charset="-122"/>
                    <a:cs typeface="+mn-cs"/>
                  </a:rPr>
                  <a:t> </a:t>
                </a:r>
                <a14:m>
                  <m:oMath xmlns:m="http://schemas.openxmlformats.org/officeDocument/2006/math">
                    <m:sSub>
                      <m:sSubPr>
                        <m:ctrlPr>
                          <a:rPr lang="zh-CN" altLang="zh-CN" sz="1200" i="1" kern="1200">
                            <a:solidFill>
                              <a:schemeClr val="tx1"/>
                            </a:solidFill>
                            <a:effectLst/>
                            <a:latin typeface="Cambria Math" panose="02040503050406030204" pitchFamily="18" charset="0"/>
                            <a:ea typeface="宋体" pitchFamily="2" charset="-122"/>
                            <a:cs typeface="+mn-cs"/>
                          </a:rPr>
                        </m:ctrlPr>
                      </m:sSubPr>
                      <m:e>
                        <m:r>
                          <m:rPr>
                            <m:sty m:val="p"/>
                          </m:rPr>
                          <a:rPr lang="en-US" altLang="zh-CN" sz="1200" kern="1200">
                            <a:solidFill>
                              <a:schemeClr val="tx1"/>
                            </a:solidFill>
                            <a:effectLst/>
                            <a:latin typeface="Cambria Math" panose="02040503050406030204" pitchFamily="18" charset="0"/>
                            <a:ea typeface="宋体" pitchFamily="2" charset="-122"/>
                            <a:cs typeface="+mn-cs"/>
                          </a:rPr>
                          <m:t>Θ</m:t>
                        </m:r>
                      </m:e>
                      <m:sub>
                        <m:r>
                          <a:rPr lang="en-US" altLang="zh-CN" sz="1200" i="1" kern="1200">
                            <a:solidFill>
                              <a:schemeClr val="tx1"/>
                            </a:solidFill>
                            <a:effectLst/>
                            <a:latin typeface="Cambria Math" panose="02040503050406030204" pitchFamily="18" charset="0"/>
                            <a:ea typeface="宋体" pitchFamily="2" charset="-122"/>
                            <a:cs typeface="+mn-cs"/>
                          </a:rPr>
                          <m:t>𝑋</m:t>
                        </m:r>
                      </m:sub>
                    </m:sSub>
                  </m:oMath>
                </a14:m>
                <a:r>
                  <a:rPr lang="en-US" altLang="zh-CN" sz="1200" kern="1200" dirty="0">
                    <a:solidFill>
                      <a:schemeClr val="tx1"/>
                    </a:solidFill>
                    <a:effectLst/>
                    <a:latin typeface="Arial" pitchFamily="34" charset="0"/>
                    <a:ea typeface="宋体" pitchFamily="2" charset="-122"/>
                    <a:cs typeface="+mn-cs"/>
                  </a:rPr>
                  <a:t>&amp;</a:t>
                </a:r>
                <a14:m>
                  <m:oMath xmlns:m="http://schemas.openxmlformats.org/officeDocument/2006/math">
                    <m:sSub>
                      <m:sSubPr>
                        <m:ctrlPr>
                          <a:rPr lang="zh-CN" altLang="zh-CN" sz="1200" i="1" kern="1200">
                            <a:solidFill>
                              <a:schemeClr val="tx1"/>
                            </a:solidFill>
                            <a:effectLst/>
                            <a:latin typeface="Cambria Math" panose="02040503050406030204" pitchFamily="18" charset="0"/>
                            <a:ea typeface="宋体" pitchFamily="2" charset="-122"/>
                            <a:cs typeface="+mn-cs"/>
                          </a:rPr>
                        </m:ctrlPr>
                      </m:sSubPr>
                      <m:e>
                        <m:r>
                          <m:rPr>
                            <m:sty m:val="p"/>
                          </m:rPr>
                          <a:rPr lang="en-US" altLang="zh-CN" sz="1200" kern="1200">
                            <a:solidFill>
                              <a:schemeClr val="tx1"/>
                            </a:solidFill>
                            <a:effectLst/>
                            <a:latin typeface="Cambria Math" panose="02040503050406030204" pitchFamily="18" charset="0"/>
                            <a:ea typeface="宋体" pitchFamily="2" charset="-122"/>
                            <a:cs typeface="+mn-cs"/>
                          </a:rPr>
                          <m:t>Θ</m:t>
                        </m:r>
                      </m:e>
                      <m:sub>
                        <m:r>
                          <a:rPr lang="en-US" altLang="zh-CN" sz="1200" i="1" kern="1200">
                            <a:solidFill>
                              <a:schemeClr val="tx1"/>
                            </a:solidFill>
                            <a:effectLst/>
                            <a:latin typeface="Cambria Math" panose="02040503050406030204" pitchFamily="18" charset="0"/>
                            <a:ea typeface="宋体" pitchFamily="2" charset="-122"/>
                            <a:cs typeface="+mn-cs"/>
                          </a:rPr>
                          <m:t>𝑌</m:t>
                        </m:r>
                      </m:sub>
                    </m:sSub>
                  </m:oMath>
                </a14:m>
                <a:r>
                  <a:rPr lang="en-US" altLang="zh-CN" sz="1200" kern="1200" dirty="0" smtClean="0">
                    <a:solidFill>
                      <a:schemeClr val="tx1"/>
                    </a:solidFill>
                    <a:effectLst/>
                    <a:latin typeface="Arial" pitchFamily="34" charset="0"/>
                    <a:ea typeface="宋体" pitchFamily="2" charset="-122"/>
                    <a:cs typeface="+mn-cs"/>
                  </a:rPr>
                  <a:t>. To improve the geometrical stability, t</a:t>
                </a:r>
                <a:r>
                  <a:rPr lang="en-US" altLang="zh-CN" dirty="0" smtClean="0"/>
                  <a:t>he gyroscope will be placed in our cave Lab. </a:t>
                </a:r>
                <a:endParaRPr lang="zh-CN" altLang="zh-CN" sz="1200" kern="1200" dirty="0">
                  <a:solidFill>
                    <a:schemeClr val="tx1"/>
                  </a:solidFill>
                  <a:effectLst/>
                  <a:latin typeface="Arial" pitchFamily="34" charset="0"/>
                  <a:ea typeface="宋体" pitchFamily="2" charset="-122"/>
                  <a:cs typeface="+mn-cs"/>
                </a:endParaRPr>
              </a:p>
              <a:p>
                <a:endParaRPr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Inside the</a:t>
                </a:r>
                <a:r>
                  <a:rPr lang="en-US" altLang="zh-CN" baseline="0" dirty="0" smtClean="0"/>
                  <a:t> chamber, we use a five-dimensions </a:t>
                </a:r>
                <a:r>
                  <a:rPr lang="en-US" altLang="zh-CN" baseline="0" dirty="0" err="1" smtClean="0"/>
                  <a:t>nano</a:t>
                </a:r>
                <a:r>
                  <a:rPr lang="en-US" altLang="zh-CN" baseline="0" dirty="0" smtClean="0"/>
                  <a:t>-position stage </a:t>
                </a:r>
                <a:r>
                  <a:rPr lang="en-US" altLang="zh-CN" sz="1200" kern="1200" dirty="0" smtClean="0">
                    <a:solidFill>
                      <a:schemeClr val="tx1"/>
                    </a:solidFill>
                    <a:effectLst/>
                    <a:latin typeface="Arial" pitchFamily="34" charset="0"/>
                    <a:ea typeface="宋体" pitchFamily="2" charset="-122"/>
                    <a:cs typeface="+mn-cs"/>
                  </a:rPr>
                  <a:t>to adjust the mirror position precisely, the X&amp;Y&amp;Z translation resolutions are about 30nm, travel range for X is 5mm, 3mm for Y&amp;Z; </a:t>
                </a:r>
                <a:r>
                  <a:rPr lang="en-US" altLang="zh-CN" sz="1200" i="0" kern="1200">
                    <a:solidFill>
                      <a:schemeClr val="tx1"/>
                    </a:solidFill>
                    <a:effectLst/>
                    <a:latin typeface="Arial" pitchFamily="34" charset="0"/>
                    <a:ea typeface="宋体" pitchFamily="2" charset="-122"/>
                    <a:cs typeface="+mn-cs"/>
                  </a:rPr>
                  <a:t>Θ</a:t>
                </a:r>
                <a:r>
                  <a:rPr lang="zh-CN" altLang="zh-CN" sz="1200" i="0" kern="1200">
                    <a:solidFill>
                      <a:schemeClr val="tx1"/>
                    </a:solidFill>
                    <a:effectLst/>
                    <a:latin typeface="Arial" pitchFamily="34" charset="0"/>
                    <a:ea typeface="宋体" pitchFamily="2" charset="-122"/>
                    <a:cs typeface="+mn-cs"/>
                  </a:rPr>
                  <a:t>_</a:t>
                </a:r>
                <a:r>
                  <a:rPr lang="en-US" altLang="zh-CN" sz="1200" i="0" kern="1200">
                    <a:solidFill>
                      <a:schemeClr val="tx1"/>
                    </a:solidFill>
                    <a:effectLst/>
                    <a:latin typeface="Arial" pitchFamily="34" charset="0"/>
                    <a:ea typeface="宋体" pitchFamily="2" charset="-122"/>
                    <a:cs typeface="+mn-cs"/>
                  </a:rPr>
                  <a:t>𝑋</a:t>
                </a:r>
                <a:r>
                  <a:rPr lang="en-US" altLang="zh-CN" sz="1200" kern="1200" dirty="0">
                    <a:solidFill>
                      <a:schemeClr val="tx1"/>
                    </a:solidFill>
                    <a:effectLst/>
                    <a:latin typeface="Arial" pitchFamily="34" charset="0"/>
                    <a:ea typeface="宋体" pitchFamily="2" charset="-122"/>
                    <a:cs typeface="+mn-cs"/>
                  </a:rPr>
                  <a:t>&amp;</a:t>
                </a:r>
                <a:r>
                  <a:rPr lang="en-US" altLang="zh-CN" sz="1200" i="0" kern="1200">
                    <a:solidFill>
                      <a:schemeClr val="tx1"/>
                    </a:solidFill>
                    <a:effectLst/>
                    <a:latin typeface="Arial" pitchFamily="34" charset="0"/>
                    <a:ea typeface="宋体" pitchFamily="2" charset="-122"/>
                    <a:cs typeface="+mn-cs"/>
                  </a:rPr>
                  <a:t>Θ</a:t>
                </a:r>
                <a:r>
                  <a:rPr lang="zh-CN" altLang="zh-CN" sz="1200" i="0" kern="1200">
                    <a:solidFill>
                      <a:schemeClr val="tx1"/>
                    </a:solidFill>
                    <a:effectLst/>
                    <a:latin typeface="Arial" pitchFamily="34" charset="0"/>
                    <a:ea typeface="宋体" pitchFamily="2" charset="-122"/>
                    <a:cs typeface="+mn-cs"/>
                  </a:rPr>
                  <a:t>_</a:t>
                </a:r>
                <a:r>
                  <a:rPr lang="en-US" altLang="zh-CN" sz="1200" i="0" kern="1200">
                    <a:solidFill>
                      <a:schemeClr val="tx1"/>
                    </a:solidFill>
                    <a:effectLst/>
                    <a:latin typeface="Arial" pitchFamily="34" charset="0"/>
                    <a:ea typeface="宋体" pitchFamily="2" charset="-122"/>
                    <a:cs typeface="+mn-cs"/>
                  </a:rPr>
                  <a:t>𝑌</a:t>
                </a:r>
                <a:r>
                  <a:rPr lang="en-US" altLang="zh-CN" sz="1200" kern="1200" dirty="0">
                    <a:solidFill>
                      <a:schemeClr val="tx1"/>
                    </a:solidFill>
                    <a:effectLst/>
                    <a:latin typeface="Arial" pitchFamily="34" charset="0"/>
                    <a:ea typeface="宋体" pitchFamily="2" charset="-122"/>
                    <a:cs typeface="+mn-cs"/>
                  </a:rPr>
                  <a:t> resolutions are about 0.7</a:t>
                </a:r>
                <a:r>
                  <a:rPr lang="en-US" altLang="zh-CN" sz="1200" i="0" kern="1200">
                    <a:solidFill>
                      <a:schemeClr val="tx1"/>
                    </a:solidFill>
                    <a:effectLst/>
                    <a:latin typeface="Arial" pitchFamily="34" charset="0"/>
                    <a:ea typeface="宋体" pitchFamily="2" charset="-122"/>
                    <a:cs typeface="+mn-cs"/>
                  </a:rPr>
                  <a:t>μ</a:t>
                </a:r>
                <a:r>
                  <a:rPr lang="en-US" altLang="zh-CN" sz="1200" kern="1200" dirty="0">
                    <a:solidFill>
                      <a:schemeClr val="tx1"/>
                    </a:solidFill>
                    <a:effectLst/>
                    <a:latin typeface="Arial" pitchFamily="34" charset="0"/>
                    <a:ea typeface="宋体" pitchFamily="2" charset="-122"/>
                    <a:cs typeface="+mn-cs"/>
                  </a:rPr>
                  <a:t>rad, travel angle for </a:t>
                </a:r>
                <a:r>
                  <a:rPr lang="en-US" altLang="zh-CN" sz="1200" i="0" kern="1200">
                    <a:solidFill>
                      <a:schemeClr val="tx1"/>
                    </a:solidFill>
                    <a:effectLst/>
                    <a:latin typeface="Arial" pitchFamily="34" charset="0"/>
                    <a:ea typeface="宋体" pitchFamily="2" charset="-122"/>
                    <a:cs typeface="+mn-cs"/>
                  </a:rPr>
                  <a:t>Θ</a:t>
                </a:r>
                <a:r>
                  <a:rPr lang="zh-CN" altLang="zh-CN" sz="1200" i="0" kern="1200">
                    <a:solidFill>
                      <a:schemeClr val="tx1"/>
                    </a:solidFill>
                    <a:effectLst/>
                    <a:latin typeface="Arial" pitchFamily="34" charset="0"/>
                    <a:ea typeface="宋体" pitchFamily="2" charset="-122"/>
                    <a:cs typeface="+mn-cs"/>
                  </a:rPr>
                  <a:t>_</a:t>
                </a:r>
                <a:r>
                  <a:rPr lang="en-US" altLang="zh-CN" sz="1200" i="0" kern="1200">
                    <a:solidFill>
                      <a:schemeClr val="tx1"/>
                    </a:solidFill>
                    <a:effectLst/>
                    <a:latin typeface="Arial" pitchFamily="34" charset="0"/>
                    <a:ea typeface="宋体" pitchFamily="2" charset="-122"/>
                    <a:cs typeface="+mn-cs"/>
                  </a:rPr>
                  <a:t>𝑋</a:t>
                </a:r>
                <a:r>
                  <a:rPr lang="en-US" altLang="zh-CN" sz="1200" kern="1200" dirty="0">
                    <a:solidFill>
                      <a:schemeClr val="tx1"/>
                    </a:solidFill>
                    <a:effectLst/>
                    <a:latin typeface="Arial" pitchFamily="34" charset="0"/>
                    <a:ea typeface="宋体" pitchFamily="2" charset="-122"/>
                    <a:cs typeface="+mn-cs"/>
                  </a:rPr>
                  <a:t> is 8</a:t>
                </a:r>
                <a:r>
                  <a:rPr lang="zh-CN" altLang="zh-CN" sz="1200" kern="1200" dirty="0">
                    <a:solidFill>
                      <a:schemeClr val="tx1"/>
                    </a:solidFill>
                    <a:effectLst/>
                    <a:latin typeface="Arial" pitchFamily="34" charset="0"/>
                    <a:ea typeface="宋体" pitchFamily="2" charset="-122"/>
                    <a:cs typeface="+mn-cs"/>
                  </a:rPr>
                  <a:t>°</a:t>
                </a:r>
                <a:r>
                  <a:rPr lang="en-US" altLang="zh-CN" sz="1200" kern="1200" dirty="0">
                    <a:solidFill>
                      <a:schemeClr val="tx1"/>
                    </a:solidFill>
                    <a:effectLst/>
                    <a:latin typeface="Arial" pitchFamily="34" charset="0"/>
                    <a:ea typeface="宋体" pitchFamily="2" charset="-122"/>
                    <a:cs typeface="+mn-cs"/>
                  </a:rPr>
                  <a:t>, for </a:t>
                </a:r>
                <a:r>
                  <a:rPr lang="en-US" altLang="zh-CN" sz="1200" i="0" kern="1200">
                    <a:solidFill>
                      <a:schemeClr val="tx1"/>
                    </a:solidFill>
                    <a:effectLst/>
                    <a:latin typeface="Arial" pitchFamily="34" charset="0"/>
                    <a:ea typeface="宋体" pitchFamily="2" charset="-122"/>
                    <a:cs typeface="+mn-cs"/>
                  </a:rPr>
                  <a:t>Θ</a:t>
                </a:r>
                <a:r>
                  <a:rPr lang="zh-CN" altLang="zh-CN" sz="1200" i="0" kern="1200">
                    <a:solidFill>
                      <a:schemeClr val="tx1"/>
                    </a:solidFill>
                    <a:effectLst/>
                    <a:latin typeface="Arial" pitchFamily="34" charset="0"/>
                    <a:ea typeface="宋体" pitchFamily="2" charset="-122"/>
                    <a:cs typeface="+mn-cs"/>
                  </a:rPr>
                  <a:t>_</a:t>
                </a:r>
                <a:r>
                  <a:rPr lang="en-US" altLang="zh-CN" sz="1200" i="0" kern="1200">
                    <a:solidFill>
                      <a:schemeClr val="tx1"/>
                    </a:solidFill>
                    <a:effectLst/>
                    <a:latin typeface="Arial" pitchFamily="34" charset="0"/>
                    <a:ea typeface="宋体" pitchFamily="2" charset="-122"/>
                    <a:cs typeface="+mn-cs"/>
                  </a:rPr>
                  <a:t>𝑌</a:t>
                </a:r>
                <a:r>
                  <a:rPr lang="en-US" altLang="zh-CN" sz="1200" kern="1200" dirty="0">
                    <a:solidFill>
                      <a:schemeClr val="tx1"/>
                    </a:solidFill>
                    <a:effectLst/>
                    <a:latin typeface="Arial" pitchFamily="34" charset="0"/>
                    <a:ea typeface="宋体" pitchFamily="2" charset="-122"/>
                    <a:cs typeface="+mn-cs"/>
                  </a:rPr>
                  <a:t> is 10</a:t>
                </a:r>
                <a:r>
                  <a:rPr lang="zh-CN" altLang="zh-CN" sz="1200" kern="1200" dirty="0">
                    <a:solidFill>
                      <a:schemeClr val="tx1"/>
                    </a:solidFill>
                    <a:effectLst/>
                    <a:latin typeface="Arial" pitchFamily="34" charset="0"/>
                    <a:ea typeface="宋体" pitchFamily="2" charset="-122"/>
                    <a:cs typeface="+mn-cs"/>
                  </a:rPr>
                  <a:t>°</a:t>
                </a:r>
                <a:r>
                  <a:rPr lang="en-US" altLang="zh-CN" sz="1200" kern="1200" dirty="0">
                    <a:solidFill>
                      <a:schemeClr val="tx1"/>
                    </a:solidFill>
                    <a:effectLst/>
                    <a:latin typeface="Arial" pitchFamily="34" charset="0"/>
                    <a:ea typeface="宋体" pitchFamily="2" charset="-122"/>
                    <a:cs typeface="+mn-cs"/>
                  </a:rPr>
                  <a:t>.</a:t>
                </a:r>
                <a:endParaRPr lang="zh-CN" altLang="zh-CN" sz="1200" kern="1200" dirty="0">
                  <a:solidFill>
                    <a:schemeClr val="tx1"/>
                  </a:solidFill>
                  <a:effectLst/>
                  <a:latin typeface="Arial" pitchFamily="34" charset="0"/>
                  <a:ea typeface="宋体" pitchFamily="2" charset="-122"/>
                  <a:cs typeface="+mn-cs"/>
                </a:endParaRPr>
              </a:p>
              <a:p>
                <a:endParaRPr lang="zh-CN" altLang="en-US" dirty="0"/>
              </a:p>
            </p:txBody>
          </p:sp>
        </mc:Fallback>
      </mc:AlternateContent>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13</a:t>
            </a:fld>
            <a:endParaRPr lang="en-US" altLang="zh-CN"/>
          </a:p>
        </p:txBody>
      </p:sp>
    </p:spTree>
    <p:extLst>
      <p:ext uri="{BB962C8B-B14F-4D97-AF65-F5344CB8AC3E}">
        <p14:creationId xmlns:p14="http://schemas.microsoft.com/office/powerpoint/2010/main" val="3254100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The</a:t>
            </a:r>
            <a:r>
              <a:rPr lang="en-US" altLang="zh-CN" baseline="0" dirty="0" smtClean="0"/>
              <a:t> annual temperature variation inside the cave laboratory is about 1K</a:t>
            </a:r>
            <a:r>
              <a:rPr lang="en-US" altLang="zh-CN" sz="1200" b="0" dirty="0" smtClean="0">
                <a:solidFill>
                  <a:srgbClr val="FF0000"/>
                </a:solidFill>
                <a:latin typeface="Georgia" pitchFamily="18" charset="0"/>
                <a:ea typeface="微软雅黑" pitchFamily="34" charset="-122"/>
              </a:rPr>
              <a:t>, and the daily variation is</a:t>
            </a:r>
            <a:r>
              <a:rPr lang="en-US" altLang="zh-CN" sz="1200" b="0" baseline="0" dirty="0" smtClean="0">
                <a:solidFill>
                  <a:srgbClr val="FF0000"/>
                </a:solidFill>
                <a:latin typeface="Georgia" pitchFamily="18" charset="0"/>
                <a:ea typeface="微软雅黑" pitchFamily="34" charset="-122"/>
              </a:rPr>
              <a:t> less than </a:t>
            </a:r>
            <a:r>
              <a:rPr lang="en-US" altLang="zh-CN" sz="1200" b="0" dirty="0" smtClean="0">
                <a:solidFill>
                  <a:srgbClr val="FF0000"/>
                </a:solidFill>
                <a:latin typeface="Georgia" pitchFamily="18" charset="0"/>
                <a:ea typeface="微软雅黑" pitchFamily="34" charset="-122"/>
              </a:rPr>
              <a:t>5mK for an empty lab.</a:t>
            </a:r>
            <a:r>
              <a:rPr lang="en-US" altLang="zh-CN" sz="1200" b="0" baseline="0" dirty="0" smtClean="0">
                <a:solidFill>
                  <a:srgbClr val="FF0000"/>
                </a:solidFill>
                <a:latin typeface="Georgia" pitchFamily="18" charset="0"/>
                <a:ea typeface="微软雅黑" pitchFamily="34" charset="-122"/>
              </a:rPr>
              <a:t> The </a:t>
            </a:r>
            <a:r>
              <a:rPr lang="en-US" altLang="zh-CN" sz="1200" b="0" dirty="0" smtClean="0">
                <a:solidFill>
                  <a:schemeClr val="accent2"/>
                </a:solidFill>
                <a:ea typeface="微软雅黑" pitchFamily="34" charset="-122"/>
              </a:rPr>
              <a:t>Seismic noise in cave lab</a:t>
            </a:r>
            <a:r>
              <a:rPr lang="en-US" altLang="zh-CN" sz="1200" b="0" baseline="0" dirty="0" smtClean="0">
                <a:solidFill>
                  <a:schemeClr val="accent2"/>
                </a:solidFill>
                <a:ea typeface="微软雅黑" pitchFamily="34" charset="-122"/>
              </a:rPr>
              <a:t> is</a:t>
            </a:r>
            <a:r>
              <a:rPr lang="en-US" altLang="zh-CN" sz="1200" b="0" dirty="0" smtClean="0">
                <a:solidFill>
                  <a:schemeClr val="accent2"/>
                </a:solidFill>
                <a:ea typeface="微软雅黑" pitchFamily="34" charset="-122"/>
              </a:rPr>
              <a:t> </a:t>
            </a:r>
            <a:r>
              <a:rPr lang="en-US" altLang="zh-CN" sz="1200" b="0" dirty="0" smtClean="0">
                <a:solidFill>
                  <a:srgbClr val="FF0000"/>
                </a:solidFill>
                <a:latin typeface="Georgia" pitchFamily="18" charset="0"/>
              </a:rPr>
              <a:t>100 times lower than the seismic noise of a typical 1st-floor laboratory.</a:t>
            </a:r>
            <a:r>
              <a:rPr lang="en-US" altLang="zh-CN" sz="1200" b="0" baseline="0" dirty="0" smtClean="0">
                <a:solidFill>
                  <a:srgbClr val="FF0000"/>
                </a:solidFill>
                <a:latin typeface="Georgia" pitchFamily="18" charset="0"/>
              </a:rPr>
              <a:t> For the 10m*10m gyroscope, a new 174 m2 cave lab is planned which is near the current cave site. </a:t>
            </a:r>
            <a:endParaRPr lang="en-US" altLang="zh-CN" sz="1200" b="0" dirty="0" smtClean="0">
              <a:solidFill>
                <a:srgbClr val="FF0000"/>
              </a:solidFill>
              <a:latin typeface="Georgia" pitchFamily="18"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zh-CN" altLang="en-US" sz="1200" b="0" dirty="0" smtClean="0">
              <a:solidFill>
                <a:schemeClr val="accent2"/>
              </a:solidFill>
              <a:ea typeface="微软雅黑" pitchFamily="34" charset="-122"/>
            </a:endParaRPr>
          </a:p>
          <a:p>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14</a:t>
            </a:fld>
            <a:endParaRPr lang="en-US" altLang="zh-CN"/>
          </a:p>
        </p:txBody>
      </p:sp>
    </p:spTree>
    <p:extLst>
      <p:ext uri="{BB962C8B-B14F-4D97-AF65-F5344CB8AC3E}">
        <p14:creationId xmlns:p14="http://schemas.microsoft.com/office/powerpoint/2010/main" val="1391618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To test the mode match</a:t>
            </a:r>
            <a:r>
              <a:rPr lang="en-US" altLang="zh-CN" baseline="0" dirty="0" smtClean="0"/>
              <a:t> and injection locking, w</a:t>
            </a:r>
            <a:r>
              <a:rPr lang="en-US" altLang="zh-CN" dirty="0" smtClean="0"/>
              <a:t>e constructed a small f</a:t>
            </a:r>
            <a:r>
              <a:rPr lang="en-US" altLang="zh-CN" sz="1200" dirty="0" smtClean="0">
                <a:solidFill>
                  <a:srgbClr val="FFFF00"/>
                </a:solidFill>
              </a:rPr>
              <a:t>ree space ring cavity</a:t>
            </a:r>
            <a:r>
              <a:rPr lang="en-US" altLang="zh-CN" sz="1200" baseline="0" dirty="0" smtClean="0">
                <a:solidFill>
                  <a:srgbClr val="FFFF00"/>
                </a:solidFill>
              </a:rPr>
              <a:t>. b</a:t>
            </a:r>
            <a:r>
              <a:rPr lang="en-US" altLang="zh-CN" dirty="0" smtClean="0"/>
              <a:t>y now, we use 2 pairs of cylindrical lenses to</a:t>
            </a:r>
            <a:r>
              <a:rPr lang="en-US" altLang="zh-CN" baseline="0" dirty="0" smtClean="0"/>
              <a:t> perform the</a:t>
            </a:r>
            <a:r>
              <a:rPr lang="en-US" altLang="zh-CN" dirty="0" smtClean="0"/>
              <a:t> mode matching</a:t>
            </a:r>
            <a:r>
              <a:rPr lang="en-US" altLang="zh-CN" baseline="0" dirty="0" smtClean="0"/>
              <a:t>.</a:t>
            </a:r>
            <a:r>
              <a:rPr lang="en-US" altLang="zh-CN" dirty="0" smtClean="0"/>
              <a:t> This</a:t>
            </a:r>
            <a:r>
              <a:rPr lang="en-US" altLang="zh-CN" baseline="0" dirty="0" smtClean="0"/>
              <a:t> the obtain TEM00 mode, and a 20% coupling efficiency is obtained. But the measured finesse is fairly low compared with the theoretical finesse. so we need to spend more time to diagnose where the problems are.</a:t>
            </a:r>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15</a:t>
            </a:fld>
            <a:endParaRPr lang="en-US" altLang="zh-CN"/>
          </a:p>
        </p:txBody>
      </p:sp>
    </p:spTree>
    <p:extLst>
      <p:ext uri="{BB962C8B-B14F-4D97-AF65-F5344CB8AC3E}">
        <p14:creationId xmlns:p14="http://schemas.microsoft.com/office/powerpoint/2010/main" val="3136490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16</a:t>
            </a:fld>
            <a:endParaRPr lang="en-US" altLang="zh-CN"/>
          </a:p>
        </p:txBody>
      </p:sp>
    </p:spTree>
    <p:extLst>
      <p:ext uri="{BB962C8B-B14F-4D97-AF65-F5344CB8AC3E}">
        <p14:creationId xmlns:p14="http://schemas.microsoft.com/office/powerpoint/2010/main" val="4075330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The gyroscope project is funded by </a:t>
            </a:r>
            <a:r>
              <a:rPr lang="en-US" altLang="zh-CN" baseline="0" dirty="0" smtClean="0"/>
              <a:t>a </a:t>
            </a:r>
            <a:r>
              <a:rPr lang="en-US" altLang="zh-CN" sz="1200" dirty="0" smtClean="0">
                <a:solidFill>
                  <a:srgbClr val="FFFF00"/>
                </a:solidFill>
              </a:rPr>
              <a:t>National project which</a:t>
            </a:r>
            <a:r>
              <a:rPr lang="en-US" altLang="zh-CN" sz="1200" baseline="0" dirty="0" smtClean="0">
                <a:solidFill>
                  <a:srgbClr val="FFFF00"/>
                </a:solidFill>
              </a:rPr>
              <a:t> is called</a:t>
            </a:r>
            <a:r>
              <a:rPr lang="en-US" altLang="zh-CN" sz="1200" dirty="0" smtClean="0">
                <a:solidFill>
                  <a:srgbClr val="FFFF00"/>
                </a:solidFill>
              </a:rPr>
              <a:t> </a:t>
            </a:r>
            <a:r>
              <a:rPr lang="en-US" altLang="zh-CN" dirty="0" smtClean="0">
                <a:solidFill>
                  <a:srgbClr val="FF0000"/>
                </a:solidFill>
              </a:rPr>
              <a:t>Precision Gravity Measurement</a:t>
            </a:r>
            <a:r>
              <a:rPr lang="en-US" altLang="zh-CN" sz="1200" dirty="0" smtClean="0">
                <a:solidFill>
                  <a:srgbClr val="FFFF00"/>
                </a:solidFill>
              </a:rPr>
              <a:t> Facility. It</a:t>
            </a:r>
            <a:r>
              <a:rPr lang="en-US" altLang="zh-CN" sz="1200" baseline="0" dirty="0" smtClean="0">
                <a:solidFill>
                  <a:srgbClr val="FFFF00"/>
                </a:solidFill>
              </a:rPr>
              <a:t> starts from 2017 to 2021 with a total budget of 0.9 billion RMB. There are plenty of positions opened for faculty members and Postdocs. Visitors and cooperators are also very </a:t>
            </a:r>
            <a:r>
              <a:rPr lang="en-US" altLang="zh-CN" sz="1200" b="0" i="0" kern="1200" baseline="0" dirty="0" smtClean="0">
                <a:solidFill>
                  <a:schemeClr val="tx1"/>
                </a:solidFill>
                <a:effectLst/>
                <a:latin typeface="Arial" pitchFamily="34" charset="0"/>
                <a:ea typeface="宋体" pitchFamily="2" charset="-122"/>
                <a:cs typeface="+mn-cs"/>
              </a:rPr>
              <a:t>w</a:t>
            </a:r>
            <a:r>
              <a:rPr lang="en-US" altLang="zh-CN" sz="1200" b="0" i="0" kern="1200" dirty="0" smtClean="0">
                <a:solidFill>
                  <a:schemeClr val="tx1"/>
                </a:solidFill>
                <a:effectLst/>
                <a:latin typeface="Arial" pitchFamily="34" charset="0"/>
                <a:ea typeface="宋体" pitchFamily="2" charset="-122"/>
                <a:cs typeface="+mn-cs"/>
              </a:rPr>
              <a:t>elcomed.</a:t>
            </a:r>
            <a:endParaRPr lang="zh-CN" altLang="en-US" sz="1200" dirty="0" smtClean="0">
              <a:solidFill>
                <a:srgbClr val="FFFF00"/>
              </a:solidFill>
            </a:endParaRPr>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17</a:t>
            </a:fld>
            <a:endParaRPr lang="en-US" altLang="zh-CN"/>
          </a:p>
        </p:txBody>
      </p:sp>
    </p:spTree>
    <p:extLst>
      <p:ext uri="{BB962C8B-B14F-4D97-AF65-F5344CB8AC3E}">
        <p14:creationId xmlns:p14="http://schemas.microsoft.com/office/powerpoint/2010/main" val="3876932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18</a:t>
            </a:fld>
            <a:endParaRPr lang="en-US" altLang="zh-CN"/>
          </a:p>
        </p:txBody>
      </p:sp>
    </p:spTree>
    <p:extLst>
      <p:ext uri="{BB962C8B-B14F-4D97-AF65-F5344CB8AC3E}">
        <p14:creationId xmlns:p14="http://schemas.microsoft.com/office/powerpoint/2010/main" val="1197460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sz="1200" dirty="0" smtClean="0">
                    <a:solidFill>
                      <a:srgbClr val="FFFF00"/>
                    </a:solidFill>
                  </a:rPr>
                  <a:t>For the 1m</a:t>
                </a:r>
                <a:r>
                  <a:rPr lang="en-US" altLang="zh-CN" sz="1200" dirty="0" smtClean="0">
                    <a:solidFill>
                      <a:srgbClr val="FFFF00"/>
                    </a:solidFill>
                    <a:sym typeface="Symbol" panose="05050102010706020507" pitchFamily="18" charset="2"/>
                  </a:rPr>
                  <a:t>1m Gyroscope, the</a:t>
                </a:r>
                <a:r>
                  <a:rPr lang="en-US" altLang="zh-CN" sz="1200" baseline="0" dirty="0" smtClean="0">
                    <a:solidFill>
                      <a:srgbClr val="FFFF00"/>
                    </a:solidFill>
                    <a:sym typeface="Symbol" panose="05050102010706020507" pitchFamily="18" charset="2"/>
                  </a:rPr>
                  <a:t> 1</a:t>
                </a:r>
                <a:r>
                  <a:rPr lang="en-US" altLang="zh-CN" sz="1200" baseline="30000" dirty="0" smtClean="0">
                    <a:solidFill>
                      <a:srgbClr val="FFFF00"/>
                    </a:solidFill>
                    <a:sym typeface="Symbol" panose="05050102010706020507" pitchFamily="18" charset="2"/>
                  </a:rPr>
                  <a:t>st</a:t>
                </a:r>
                <a:r>
                  <a:rPr lang="en-US" altLang="zh-CN" sz="1200" baseline="0" dirty="0" smtClean="0">
                    <a:solidFill>
                      <a:srgbClr val="FFFF00"/>
                    </a:solidFill>
                    <a:sym typeface="Symbol" panose="05050102010706020507" pitchFamily="18" charset="2"/>
                  </a:rPr>
                  <a:t> step research goal is to achieve a relative sensitivity of 3*10-7 at 1000s, shown the red line. This is also the sensitivity achieved by the C-II at Canterbury. The 2</a:t>
                </a:r>
                <a:r>
                  <a:rPr lang="en-US" altLang="zh-CN" sz="1200" baseline="30000" dirty="0" smtClean="0">
                    <a:solidFill>
                      <a:srgbClr val="FFFF00"/>
                    </a:solidFill>
                    <a:sym typeface="Symbol" panose="05050102010706020507" pitchFamily="18" charset="2"/>
                  </a:rPr>
                  <a:t>nd</a:t>
                </a:r>
                <a:r>
                  <a:rPr lang="en-US" altLang="zh-CN" sz="1200" baseline="0" dirty="0" smtClean="0">
                    <a:solidFill>
                      <a:srgbClr val="FFFF00"/>
                    </a:solidFill>
                    <a:sym typeface="Symbol" panose="05050102010706020507" pitchFamily="18" charset="2"/>
                  </a:rPr>
                  <a:t> step goal is to diagnose the encountered problems and to achieve the designed quantum noise limit.</a:t>
                </a:r>
                <a:r>
                  <a:rPr lang="en-US" altLang="zh-CN" sz="1200" dirty="0" smtClean="0">
                    <a:solidFill>
                      <a:srgbClr val="FFFF00"/>
                    </a:solidFill>
                    <a:sym typeface="Symbol" panose="05050102010706020507" pitchFamily="18" charset="2"/>
                  </a:rPr>
                  <a:t> </a:t>
                </a:r>
                <a:endParaRPr lang="zh-CN" altLang="en-US" dirty="0"/>
              </a:p>
            </p:txBody>
          </p:sp>
        </mc:Choice>
        <mc:Fallback xmlns="">
          <p:sp>
            <p:nvSpPr>
              <p:cNvPr id="3" name="备注占位符 2"/>
              <p:cNvSpPr>
                <a:spLocks noGrp="1"/>
              </p:cNvSpPr>
              <p:nvPr>
                <p:ph type="body" idx="1"/>
              </p:nvPr>
            </p:nvSpPr>
            <p:spPr/>
            <p:txBody>
              <a:bodyPr/>
              <a:lstStyle/>
              <a:p>
                <a:r>
                  <a:rPr lang="en-US" altLang="zh-CN" sz="1200" dirty="0" smtClean="0">
                    <a:solidFill>
                      <a:srgbClr val="FFFF00"/>
                    </a:solidFill>
                  </a:rPr>
                  <a:t>For the 1m</a:t>
                </a:r>
                <a:r>
                  <a:rPr lang="en-US" altLang="zh-CN" sz="1200" dirty="0" smtClean="0">
                    <a:solidFill>
                      <a:srgbClr val="FFFF00"/>
                    </a:solidFill>
                    <a:sym typeface="Symbol" panose="05050102010706020507" pitchFamily="18" charset="2"/>
                  </a:rPr>
                  <a:t>1m Gyroscope, the</a:t>
                </a:r>
                <a:r>
                  <a:rPr lang="en-US" altLang="zh-CN" sz="1200" baseline="0" dirty="0" smtClean="0">
                    <a:solidFill>
                      <a:srgbClr val="FFFF00"/>
                    </a:solidFill>
                    <a:sym typeface="Symbol" panose="05050102010706020507" pitchFamily="18" charset="2"/>
                  </a:rPr>
                  <a:t> 1</a:t>
                </a:r>
                <a:r>
                  <a:rPr lang="en-US" altLang="zh-CN" sz="1200" baseline="30000" dirty="0" smtClean="0">
                    <a:solidFill>
                      <a:srgbClr val="FFFF00"/>
                    </a:solidFill>
                    <a:sym typeface="Symbol" panose="05050102010706020507" pitchFamily="18" charset="2"/>
                  </a:rPr>
                  <a:t>st</a:t>
                </a:r>
                <a:r>
                  <a:rPr lang="en-US" altLang="zh-CN" sz="1200" baseline="0" dirty="0" smtClean="0">
                    <a:solidFill>
                      <a:srgbClr val="FFFF00"/>
                    </a:solidFill>
                    <a:sym typeface="Symbol" panose="05050102010706020507" pitchFamily="18" charset="2"/>
                  </a:rPr>
                  <a:t> step research goal is to achieve 3*10</a:t>
                </a:r>
                <a:r>
                  <a:rPr lang="en-US" altLang="zh-CN" sz="1200" baseline="30000" dirty="0" smtClean="0">
                    <a:solidFill>
                      <a:srgbClr val="FFFF00"/>
                    </a:solidFill>
                    <a:sym typeface="Symbol" panose="05050102010706020507" pitchFamily="18" charset="2"/>
                  </a:rPr>
                  <a:t>-7</a:t>
                </a:r>
                <a:r>
                  <a:rPr lang="en-US" altLang="zh-CN" sz="1200" b="0" i="0" baseline="0" smtClean="0">
                    <a:solidFill>
                      <a:srgbClr val="FFFF00"/>
                    </a:solidFill>
                    <a:latin typeface="Cambria Math" panose="02040503050406030204" pitchFamily="18" charset="0"/>
                    <a:sym typeface="Symbol" panose="05050102010706020507" pitchFamily="18" charset="2"/>
                  </a:rPr>
                  <a:t>Ω_𝐸</a:t>
                </a:r>
                <a:r>
                  <a:rPr lang="en-US" altLang="zh-CN" sz="1200" baseline="0" dirty="0" smtClean="0">
                    <a:solidFill>
                      <a:srgbClr val="FFFF00"/>
                    </a:solidFill>
                    <a:sym typeface="Symbol" panose="05050102010706020507" pitchFamily="18" charset="2"/>
                  </a:rPr>
                  <a:t>shows the red line; and the 2</a:t>
                </a:r>
                <a:r>
                  <a:rPr lang="en-US" altLang="zh-CN" sz="1200" baseline="30000" dirty="0" smtClean="0">
                    <a:solidFill>
                      <a:srgbClr val="FFFF00"/>
                    </a:solidFill>
                    <a:sym typeface="Symbol" panose="05050102010706020507" pitchFamily="18" charset="2"/>
                  </a:rPr>
                  <a:t>nd</a:t>
                </a:r>
                <a:r>
                  <a:rPr lang="en-US" altLang="zh-CN" sz="1200" baseline="0" dirty="0" smtClean="0">
                    <a:solidFill>
                      <a:srgbClr val="FFFF00"/>
                    </a:solidFill>
                    <a:sym typeface="Symbol" panose="05050102010706020507" pitchFamily="18" charset="2"/>
                  </a:rPr>
                  <a:t> step research goal is to achieve our quantum limit.</a:t>
                </a:r>
                <a:r>
                  <a:rPr lang="en-US" altLang="zh-CN" sz="1200" dirty="0" smtClean="0">
                    <a:solidFill>
                      <a:srgbClr val="FFFF00"/>
                    </a:solidFill>
                    <a:sym typeface="Symbol" panose="05050102010706020507" pitchFamily="18" charset="2"/>
                  </a:rPr>
                  <a:t> </a:t>
                </a:r>
                <a:endParaRPr lang="zh-CN" altLang="en-US" dirty="0"/>
              </a:p>
            </p:txBody>
          </p:sp>
        </mc:Fallback>
      </mc:AlternateContent>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19</a:t>
            </a:fld>
            <a:endParaRPr lang="en-US" altLang="zh-CN"/>
          </a:p>
        </p:txBody>
      </p:sp>
    </p:spTree>
    <p:extLst>
      <p:ext uri="{BB962C8B-B14F-4D97-AF65-F5344CB8AC3E}">
        <p14:creationId xmlns:p14="http://schemas.microsoft.com/office/powerpoint/2010/main" val="2656962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Arial" pitchFamily="34" charset="0"/>
                <a:ea typeface="宋体" pitchFamily="2" charset="-122"/>
                <a:cs typeface="+mn-cs"/>
              </a:rPr>
              <a:t>Our university is in Wuhan, Hubei province, as shown with a red dot in the China map,</a:t>
            </a:r>
            <a:r>
              <a:rPr lang="en-US" altLang="zh-CN" sz="1200" kern="1200" baseline="0" dirty="0" smtClean="0">
                <a:solidFill>
                  <a:schemeClr val="tx1"/>
                </a:solidFill>
                <a:effectLst/>
                <a:latin typeface="Arial" pitchFamily="34" charset="0"/>
                <a:ea typeface="宋体" pitchFamily="2" charset="-122"/>
                <a:cs typeface="+mn-cs"/>
              </a:rPr>
              <a:t> is one of the top 10 universities in China</a:t>
            </a:r>
            <a:r>
              <a:rPr lang="en-US" altLang="zh-CN" sz="1200" kern="1200" dirty="0" smtClean="0">
                <a:solidFill>
                  <a:schemeClr val="tx1"/>
                </a:solidFill>
                <a:effectLst/>
                <a:latin typeface="Arial" pitchFamily="34" charset="0"/>
                <a:ea typeface="宋体" pitchFamily="2" charset="-122"/>
                <a:cs typeface="+mn-cs"/>
              </a:rPr>
              <a:t>. This is a photo of the main campus of the university. As you can see, about 72% of the campus is filled with green areas. The university sits in front of a small hill.</a:t>
            </a:r>
            <a:r>
              <a:rPr lang="en-US" altLang="zh-CN" sz="1200" kern="1200" baseline="0" dirty="0" smtClean="0">
                <a:solidFill>
                  <a:schemeClr val="tx1"/>
                </a:solidFill>
                <a:effectLst/>
                <a:latin typeface="Arial" pitchFamily="34" charset="0"/>
                <a:ea typeface="宋体" pitchFamily="2" charset="-122"/>
                <a:cs typeface="+mn-cs"/>
              </a:rPr>
              <a:t> </a:t>
            </a:r>
            <a:r>
              <a:rPr lang="en-US" altLang="zh-CN" sz="1200" kern="1200" baseline="0" dirty="0" smtClean="0">
                <a:solidFill>
                  <a:schemeClr val="tx1"/>
                </a:solidFill>
                <a:effectLst/>
                <a:latin typeface="Arial" pitchFamily="34" charset="0"/>
                <a:ea typeface="宋体" pitchFamily="2" charset="-122"/>
                <a:cs typeface="+mn-cs"/>
              </a:rPr>
              <a:t>We </a:t>
            </a:r>
            <a:r>
              <a:rPr lang="en-US" altLang="zh-CN" sz="1200" kern="1200" baseline="0" dirty="0" smtClean="0">
                <a:solidFill>
                  <a:schemeClr val="tx1"/>
                </a:solidFill>
                <a:effectLst/>
                <a:latin typeface="Arial" pitchFamily="34" charset="0"/>
                <a:ea typeface="宋体" pitchFamily="2" charset="-122"/>
                <a:cs typeface="+mn-cs"/>
              </a:rPr>
              <a:t>have about 4000 m2 cave </a:t>
            </a:r>
            <a:r>
              <a:rPr lang="en-US" altLang="zh-CN" sz="1200" kern="1200" baseline="0" dirty="0" smtClean="0">
                <a:solidFill>
                  <a:schemeClr val="tx1"/>
                </a:solidFill>
                <a:effectLst/>
                <a:latin typeface="Arial" pitchFamily="34" charset="0"/>
                <a:ea typeface="宋体" pitchFamily="2" charset="-122"/>
                <a:cs typeface="+mn-cs"/>
              </a:rPr>
              <a:t>labs under the hill</a:t>
            </a:r>
            <a:r>
              <a:rPr lang="en-US" altLang="zh-CN" sz="1200" kern="1200" dirty="0" smtClean="0">
                <a:solidFill>
                  <a:schemeClr val="tx1"/>
                </a:solidFill>
                <a:effectLst/>
                <a:latin typeface="Arial" pitchFamily="34" charset="0"/>
                <a:ea typeface="宋体" pitchFamily="2" charset="-122"/>
                <a:cs typeface="+mn-cs"/>
              </a:rPr>
              <a:t>. </a:t>
            </a:r>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2</a:t>
            </a:fld>
            <a:endParaRPr lang="en-US" altLang="zh-CN"/>
          </a:p>
        </p:txBody>
      </p:sp>
    </p:spTree>
    <p:extLst>
      <p:ext uri="{BB962C8B-B14F-4D97-AF65-F5344CB8AC3E}">
        <p14:creationId xmlns:p14="http://schemas.microsoft.com/office/powerpoint/2010/main" val="1162702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solidFill>
                  <a:srgbClr val="C00000"/>
                </a:solidFill>
                <a:latin typeface="Calibri" panose="020F0502020204030204" pitchFamily="34" charset="0"/>
                <a:cs typeface="Calibri" panose="020F0502020204030204" pitchFamily="34" charset="0"/>
              </a:rPr>
              <a:t>For the gyroscope project, since</a:t>
            </a:r>
            <a:r>
              <a:rPr lang="en-US" altLang="zh-CN" baseline="0" dirty="0" smtClean="0">
                <a:solidFill>
                  <a:srgbClr val="C00000"/>
                </a:solidFill>
                <a:latin typeface="Calibri" panose="020F0502020204030204" pitchFamily="34" charset="0"/>
                <a:cs typeface="Calibri" panose="020F0502020204030204" pitchFamily="34" charset="0"/>
              </a:rPr>
              <a:t> we all know that long-term running of the </a:t>
            </a:r>
            <a:r>
              <a:rPr lang="en-US" altLang="zh-CN" sz="1200" b="0" i="0" kern="1200" dirty="0" smtClean="0">
                <a:solidFill>
                  <a:schemeClr val="tx1"/>
                </a:solidFill>
                <a:effectLst/>
                <a:latin typeface="Arial" pitchFamily="34" charset="0"/>
                <a:ea typeface="宋体" pitchFamily="2" charset="-122"/>
                <a:cs typeface="+mn-cs"/>
              </a:rPr>
              <a:t>whole laser system is essential, so currently</a:t>
            </a:r>
            <a:r>
              <a:rPr lang="en-US" altLang="zh-CN" sz="1200" b="0" i="0" kern="1200" baseline="0" dirty="0" smtClean="0">
                <a:solidFill>
                  <a:schemeClr val="tx1"/>
                </a:solidFill>
                <a:effectLst/>
                <a:latin typeface="Arial" pitchFamily="34" charset="0"/>
                <a:ea typeface="宋体" pitchFamily="2" charset="-122"/>
                <a:cs typeface="+mn-cs"/>
              </a:rPr>
              <a:t> </a:t>
            </a:r>
            <a:r>
              <a:rPr lang="en-US" altLang="zh-CN" sz="1200" b="0" i="0" kern="1200" dirty="0" smtClean="0">
                <a:solidFill>
                  <a:schemeClr val="tx1"/>
                </a:solidFill>
                <a:effectLst/>
                <a:latin typeface="Arial" pitchFamily="34" charset="0"/>
                <a:ea typeface="宋体" pitchFamily="2" charset="-122"/>
                <a:cs typeface="+mn-cs"/>
              </a:rPr>
              <a:t>we are </a:t>
            </a:r>
            <a:r>
              <a:rPr lang="en-US" altLang="zh-CN" sz="1200" b="0" i="0" kern="1200" dirty="0" smtClean="0">
                <a:solidFill>
                  <a:srgbClr val="C00000"/>
                </a:solidFill>
                <a:effectLst/>
                <a:latin typeface="Calibri" panose="020F0502020204030204" pitchFamily="34" charset="0"/>
                <a:ea typeface="宋体" pitchFamily="2" charset="-122"/>
                <a:cs typeface="+mn-cs"/>
              </a:rPr>
              <a:t>r</a:t>
            </a:r>
            <a:r>
              <a:rPr lang="en-US" altLang="zh-CN" dirty="0" smtClean="0">
                <a:solidFill>
                  <a:srgbClr val="C00000"/>
                </a:solidFill>
                <a:latin typeface="Calibri" panose="020F0502020204030204" pitchFamily="34" charset="0"/>
                <a:cs typeface="Calibri" panose="020F0502020204030204" pitchFamily="34" charset="0"/>
              </a:rPr>
              <a:t>eplacing the diode laser with an </a:t>
            </a:r>
            <a:r>
              <a:rPr lang="en-US" altLang="zh-CN" dirty="0" err="1" smtClean="0">
                <a:solidFill>
                  <a:srgbClr val="C00000"/>
                </a:solidFill>
                <a:latin typeface="Calibri" panose="020F0502020204030204" pitchFamily="34" charset="0"/>
                <a:cs typeface="Calibri" panose="020F0502020204030204" pitchFamily="34" charset="0"/>
              </a:rPr>
              <a:t>Nd:YAG</a:t>
            </a:r>
            <a:r>
              <a:rPr lang="en-US" altLang="zh-CN" dirty="0" smtClean="0">
                <a:solidFill>
                  <a:srgbClr val="C00000"/>
                </a:solidFill>
                <a:latin typeface="Calibri" panose="020F0502020204030204" pitchFamily="34" charset="0"/>
                <a:cs typeface="Calibri" panose="020F0502020204030204" pitchFamily="34" charset="0"/>
              </a:rPr>
              <a:t> solid state laser, and change the current analog circuits to a digital locking system</a:t>
            </a:r>
            <a:r>
              <a:rPr lang="en-US" altLang="zh-CN" baseline="0" dirty="0" smtClean="0">
                <a:solidFill>
                  <a:srgbClr val="C00000"/>
                </a:solidFill>
                <a:latin typeface="Calibri" panose="020F0502020204030204" pitchFamily="34" charset="0"/>
                <a:cs typeface="Calibri" panose="020F0502020204030204" pitchFamily="34" charset="0"/>
              </a:rPr>
              <a:t> to realize a long-term operation with self-locking and remote control functions. </a:t>
            </a:r>
            <a:endParaRPr lang="en-US" altLang="zh-CN" dirty="0" smtClean="0">
              <a:solidFill>
                <a:srgbClr val="C00000"/>
              </a:solidFill>
              <a:latin typeface="Calibri" panose="020F0502020204030204" pitchFamily="34" charset="0"/>
              <a:cs typeface="Calibri" panose="020F0502020204030204" pitchFamily="34" charset="0"/>
            </a:endParaRPr>
          </a:p>
          <a:p>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20</a:t>
            </a:fld>
            <a:endParaRPr lang="en-US" altLang="zh-CN"/>
          </a:p>
        </p:txBody>
      </p:sp>
    </p:spTree>
    <p:extLst>
      <p:ext uri="{BB962C8B-B14F-4D97-AF65-F5344CB8AC3E}">
        <p14:creationId xmlns:p14="http://schemas.microsoft.com/office/powerpoint/2010/main" val="892164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21</a:t>
            </a:fld>
            <a:endParaRPr lang="en-US" altLang="zh-CN"/>
          </a:p>
        </p:txBody>
      </p:sp>
    </p:spTree>
    <p:extLst>
      <p:ext uri="{BB962C8B-B14F-4D97-AF65-F5344CB8AC3E}">
        <p14:creationId xmlns:p14="http://schemas.microsoft.com/office/powerpoint/2010/main" val="1091759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22</a:t>
            </a:fld>
            <a:endParaRPr lang="en-US" altLang="zh-CN"/>
          </a:p>
        </p:txBody>
      </p:sp>
    </p:spTree>
    <p:extLst>
      <p:ext uri="{BB962C8B-B14F-4D97-AF65-F5344CB8AC3E}">
        <p14:creationId xmlns:p14="http://schemas.microsoft.com/office/powerpoint/2010/main" val="2183820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p:sp>
      <p:sp>
        <p:nvSpPr>
          <p:cNvPr id="6147" name="Notes Placeholder 2"/>
          <p:cNvSpPr>
            <a:spLocks noGrp="1" noChangeArrowheads="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Arial" pitchFamily="34" charset="0"/>
                <a:ea typeface="宋体" pitchFamily="2" charset="-122"/>
                <a:cs typeface="+mn-cs"/>
              </a:rPr>
              <a:t>Here is the outline of my talk. First I will give you a background introduction about our project. Then, I will talk</a:t>
            </a:r>
            <a:r>
              <a:rPr lang="en-US" altLang="zh-CN" sz="1200" kern="1200" baseline="0" dirty="0" smtClean="0">
                <a:solidFill>
                  <a:schemeClr val="tx1"/>
                </a:solidFill>
                <a:effectLst/>
                <a:latin typeface="Arial" pitchFamily="34" charset="0"/>
                <a:ea typeface="宋体" pitchFamily="2" charset="-122"/>
                <a:cs typeface="+mn-cs"/>
              </a:rPr>
              <a:t> about </a:t>
            </a:r>
            <a:r>
              <a:rPr lang="en-US" altLang="zh-CN" sz="1200" kern="1200" dirty="0" smtClean="0">
                <a:solidFill>
                  <a:schemeClr val="tx1"/>
                </a:solidFill>
                <a:effectLst/>
                <a:latin typeface="Arial" pitchFamily="34" charset="0"/>
                <a:ea typeface="宋体" pitchFamily="2" charset="-122"/>
                <a:cs typeface="+mn-cs"/>
              </a:rPr>
              <a:t>our research progress on the</a:t>
            </a:r>
            <a:r>
              <a:rPr lang="en-US" altLang="zh-CN" sz="1200" kern="1200" baseline="0" dirty="0" smtClean="0">
                <a:solidFill>
                  <a:schemeClr val="tx1"/>
                </a:solidFill>
                <a:effectLst/>
                <a:latin typeface="Arial" pitchFamily="34" charset="0"/>
                <a:ea typeface="宋体" pitchFamily="2" charset="-122"/>
                <a:cs typeface="+mn-cs"/>
              </a:rPr>
              <a:t> laser development and design of the ring laser</a:t>
            </a:r>
            <a:r>
              <a:rPr lang="en-US" altLang="zh-CN" sz="1200" kern="1200" dirty="0" smtClean="0">
                <a:solidFill>
                  <a:schemeClr val="tx1"/>
                </a:solidFill>
                <a:effectLst/>
                <a:latin typeface="Arial" pitchFamily="34" charset="0"/>
                <a:ea typeface="宋体" pitchFamily="2" charset="-122"/>
                <a:cs typeface="+mn-cs"/>
              </a:rPr>
              <a:t>. </a:t>
            </a:r>
            <a:r>
              <a:rPr lang="en-US" altLang="zh-CN" sz="1200" kern="1200" dirty="0" smtClean="0">
                <a:solidFill>
                  <a:schemeClr val="tx1"/>
                </a:solidFill>
                <a:effectLst/>
                <a:latin typeface="Arial" pitchFamily="34" charset="0"/>
                <a:ea typeface="宋体" pitchFamily="2" charset="-122"/>
                <a:cs typeface="+mn-cs"/>
              </a:rPr>
              <a:t>Finally, I </a:t>
            </a:r>
            <a:r>
              <a:rPr lang="en-US" altLang="zh-CN" sz="1200" kern="1200" dirty="0" smtClean="0">
                <a:solidFill>
                  <a:schemeClr val="tx1"/>
                </a:solidFill>
                <a:effectLst/>
                <a:latin typeface="Arial" pitchFamily="34" charset="0"/>
                <a:ea typeface="宋体" pitchFamily="2" charset="-122"/>
                <a:cs typeface="+mn-cs"/>
              </a:rPr>
              <a:t>will conclude with a brief discussion of our future plan.</a:t>
            </a:r>
            <a:endParaRPr lang="zh-CN" altLang="en-US" dirty="0" smtClean="0"/>
          </a:p>
        </p:txBody>
      </p:sp>
      <p:sp>
        <p:nvSpPr>
          <p:cNvPr id="6148" name="Slide Number Placeholder 3"/>
          <p:cNvSpPr txBox="1">
            <a:spLocks noGrp="1" noChangeArrowheads="1"/>
          </p:cNvSpPr>
          <p:nvPr/>
        </p:nvSpPr>
        <p:spPr bwMode="auto">
          <a:xfrm>
            <a:off x="5651500" y="6491288"/>
            <a:ext cx="4325938"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067" tIns="48033" rIns="96067" bIns="48033" anchor="b"/>
          <a:lstStyle>
            <a:lvl1pPr defTabSz="960438">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defTabSz="960438">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defTabSz="960438">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defTabSz="960438">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defTabSz="960438">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defTabSz="960438"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defTabSz="960438"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defTabSz="960438"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defTabSz="960438"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lgn="r" eaLnBrk="1" hangingPunct="1">
              <a:spcBef>
                <a:spcPct val="0"/>
              </a:spcBef>
            </a:pPr>
            <a:fld id="{3AEE6CDA-E852-4A45-A484-9970C7B97036}" type="slidenum">
              <a:rPr lang="en-US" altLang="zh-CN" sz="1300" b="0"/>
              <a:pPr algn="r" eaLnBrk="1" hangingPunct="1">
                <a:spcBef>
                  <a:spcPct val="0"/>
                </a:spcBef>
              </a:pPr>
              <a:t>3</a:t>
            </a:fld>
            <a:endParaRPr lang="en-US" altLang="zh-CN" sz="1300" b="0"/>
          </a:p>
        </p:txBody>
      </p:sp>
    </p:spTree>
    <p:extLst>
      <p:ext uri="{BB962C8B-B14F-4D97-AF65-F5344CB8AC3E}">
        <p14:creationId xmlns:p14="http://schemas.microsoft.com/office/powerpoint/2010/main" val="365925735"/>
      </p:ext>
    </p:extLst>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The main goal to</a:t>
            </a:r>
            <a:r>
              <a:rPr lang="en-US" altLang="zh-CN"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develop a</a:t>
            </a:r>
            <a:r>
              <a:rPr lang="en-US" altLang="zh-CN" dirty="0" smtClean="0">
                <a:latin typeface="Arial Unicode MS" panose="020B0604020202020204" pitchFamily="34" charset="-122"/>
                <a:ea typeface="Arial Unicode MS" panose="020B0604020202020204" pitchFamily="34" charset="-122"/>
                <a:cs typeface="Arial Unicode MS" panose="020B0604020202020204" pitchFamily="34" charset="-122"/>
              </a:rPr>
              <a:t> gyroscope is to serve</a:t>
            </a:r>
            <a:r>
              <a:rPr lang="en-US" altLang="zh-CN"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as a ground base facility for a </a:t>
            </a:r>
            <a:r>
              <a:rPr lang="en-US" altLang="zh-CN" dirty="0" err="1" smtClean="0">
                <a:latin typeface="Arial Unicode MS" panose="020B0604020202020204" pitchFamily="34" charset="-122"/>
                <a:ea typeface="Arial Unicode MS" panose="020B0604020202020204" pitchFamily="34" charset="-122"/>
                <a:cs typeface="Arial Unicode MS" panose="020B0604020202020204" pitchFamily="34" charset="-122"/>
              </a:rPr>
              <a:t>TianQin</a:t>
            </a:r>
            <a:r>
              <a:rPr lang="en-US" altLang="zh-CN" baseline="0" dirty="0" smtClean="0">
                <a:latin typeface="Arial Unicode MS" panose="020B0604020202020204" pitchFamily="34" charset="-122"/>
                <a:ea typeface="Arial Unicode MS" panose="020B0604020202020204" pitchFamily="34" charset="-122"/>
                <a:cs typeface="Arial Unicode MS" panose="020B0604020202020204" pitchFamily="34" charset="-122"/>
              </a:rPr>
              <a:t> mission which is a space-borne gravitational wave detector project. And the satellite orbit has to be determined to a cm level. The Lunar Laser Ranging is another space project. A</a:t>
            </a:r>
            <a:r>
              <a:rPr lang="en-US" altLang="zh-CN" sz="1200" kern="1200" dirty="0" smtClean="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 high accuracy gyroscope can give the real time rotation data of the earth, it will play important roles in the Satellite Orbit Determination</a:t>
            </a:r>
            <a:r>
              <a:rPr lang="en-US" altLang="zh-CN" sz="1200" kern="1200" baseline="0" dirty="0" smtClean="0">
                <a:solidFill>
                  <a:schemeClr val="tx1"/>
                </a:solidFill>
                <a:effectLst/>
                <a:latin typeface="Arial Unicode MS" panose="020B0604020202020204" pitchFamily="34" charset="-122"/>
                <a:ea typeface="Arial Unicode MS" panose="020B0604020202020204" pitchFamily="34" charset="-122"/>
                <a:cs typeface="Arial Unicode MS" panose="020B0604020202020204" pitchFamily="34" charset="-122"/>
              </a:rPr>
              <a:t> and the lunar laser ranging.</a:t>
            </a:r>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4</a:t>
            </a:fld>
            <a:endParaRPr lang="en-US" altLang="zh-CN"/>
          </a:p>
        </p:txBody>
      </p:sp>
    </p:spTree>
    <p:extLst>
      <p:ext uri="{BB962C8B-B14F-4D97-AF65-F5344CB8AC3E}">
        <p14:creationId xmlns:p14="http://schemas.microsoft.com/office/powerpoint/2010/main" val="4173515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p:sp>
      <p:sp>
        <p:nvSpPr>
          <p:cNvPr id="27651" name="备注占位符 2"/>
          <p:cNvSpPr>
            <a:spLocks noGrp="1"/>
          </p:cNvSpPr>
          <p:nvPr>
            <p:ph type="body" idx="1"/>
          </p:nvPr>
        </p:nvSpPr>
        <p:spPr>
          <a:noFill/>
        </p:spPr>
        <p:txBody>
          <a:bodyPr/>
          <a:lstStyle/>
          <a:p>
            <a:r>
              <a:rPr lang="en-US" altLang="zh-CN" sz="1200" kern="1200" dirty="0" smtClean="0">
                <a:solidFill>
                  <a:schemeClr val="tx1"/>
                </a:solidFill>
                <a:effectLst/>
                <a:latin typeface="Arial" pitchFamily="34" charset="0"/>
                <a:ea typeface="宋体" pitchFamily="2" charset="-122"/>
                <a:cs typeface="+mn-cs"/>
              </a:rPr>
              <a:t>Our aim is to build a passive laser gyroscope while there are so many active gyroscopes in the world. The difference between them is the active gyroscope have lasing medium inside the cavity while the passive one utilize an external laser to inject in. But they have essentially the same ultimate sensitivity,</a:t>
            </a:r>
            <a:r>
              <a:rPr lang="en-US" altLang="zh-CN" sz="1200" kern="1200" baseline="0" dirty="0" smtClean="0">
                <a:solidFill>
                  <a:schemeClr val="tx1"/>
                </a:solidFill>
                <a:effectLst/>
                <a:latin typeface="Arial" pitchFamily="34" charset="0"/>
                <a:ea typeface="宋体" pitchFamily="2" charset="-122"/>
                <a:cs typeface="+mn-cs"/>
              </a:rPr>
              <a:t> which is limited by the cavity loss. </a:t>
            </a:r>
            <a:endParaRPr lang="zh-CN" altLang="en-US" dirty="0" smtClean="0"/>
          </a:p>
        </p:txBody>
      </p:sp>
      <p:sp>
        <p:nvSpPr>
          <p:cNvPr id="27652" name="灯片编号占位符 3"/>
          <p:cNvSpPr>
            <a:spLocks noGrp="1"/>
          </p:cNvSpPr>
          <p:nvPr>
            <p:ph type="sldNum" sz="quarter" idx="5"/>
          </p:nvPr>
        </p:nvSpPr>
        <p:spPr>
          <a:noFill/>
        </p:spPr>
        <p:txBody>
          <a:bodyPr/>
          <a:lstStyle>
            <a:lvl1pPr defTabSz="960438">
              <a:defRPr sz="2800" b="1">
                <a:solidFill>
                  <a:schemeClr val="tx1"/>
                </a:solidFill>
                <a:latin typeface="Arial" panose="020B0604020202020204" pitchFamily="34" charset="0"/>
                <a:ea typeface="微软雅黑" panose="020B0503020204020204" pitchFamily="34" charset="-122"/>
              </a:defRPr>
            </a:lvl1pPr>
            <a:lvl2pPr marL="742950" indent="-285750" defTabSz="960438">
              <a:defRPr sz="2800" b="1">
                <a:solidFill>
                  <a:schemeClr val="tx1"/>
                </a:solidFill>
                <a:latin typeface="Arial" panose="020B0604020202020204" pitchFamily="34" charset="0"/>
                <a:ea typeface="微软雅黑" panose="020B0503020204020204" pitchFamily="34" charset="-122"/>
              </a:defRPr>
            </a:lvl2pPr>
            <a:lvl3pPr marL="1143000" indent="-228600" defTabSz="960438">
              <a:defRPr sz="2800" b="1">
                <a:solidFill>
                  <a:schemeClr val="tx1"/>
                </a:solidFill>
                <a:latin typeface="Arial" panose="020B0604020202020204" pitchFamily="34" charset="0"/>
                <a:ea typeface="微软雅黑" panose="020B0503020204020204" pitchFamily="34" charset="-122"/>
              </a:defRPr>
            </a:lvl3pPr>
            <a:lvl4pPr marL="1600200" indent="-228600" defTabSz="960438">
              <a:defRPr sz="2800" b="1">
                <a:solidFill>
                  <a:schemeClr val="tx1"/>
                </a:solidFill>
                <a:latin typeface="Arial" panose="020B0604020202020204" pitchFamily="34" charset="0"/>
                <a:ea typeface="微软雅黑" panose="020B0503020204020204" pitchFamily="34" charset="-122"/>
              </a:defRPr>
            </a:lvl4pPr>
            <a:lvl5pPr marL="2057400" indent="-228600" defTabSz="960438">
              <a:defRPr sz="2800" b="1">
                <a:solidFill>
                  <a:schemeClr val="tx1"/>
                </a:solidFill>
                <a:latin typeface="Arial" panose="020B0604020202020204" pitchFamily="34" charset="0"/>
                <a:ea typeface="微软雅黑" panose="020B0503020204020204" pitchFamily="34" charset="-122"/>
              </a:defRPr>
            </a:lvl5pPr>
            <a:lvl6pPr marL="25146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fld id="{0177299C-2D58-4A64-95D7-39348F049E97}" type="slidenum">
              <a:rPr lang="en-US" altLang="zh-CN" sz="1300" b="0" smtClean="0">
                <a:ea typeface="宋体" panose="02010600030101010101" pitchFamily="2" charset="-122"/>
              </a:rPr>
              <a:pPr/>
              <a:t>5</a:t>
            </a:fld>
            <a:endParaRPr lang="en-US" altLang="zh-CN" sz="1300" b="0" smtClean="0">
              <a:ea typeface="宋体" panose="02010600030101010101" pitchFamily="2" charset="-122"/>
            </a:endParaRPr>
          </a:p>
        </p:txBody>
      </p:sp>
    </p:spTree>
    <p:extLst>
      <p:ext uri="{BB962C8B-B14F-4D97-AF65-F5344CB8AC3E}">
        <p14:creationId xmlns:p14="http://schemas.microsoft.com/office/powerpoint/2010/main" val="1453470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Arial" pitchFamily="34" charset="0"/>
                <a:ea typeface="宋体" pitchFamily="2" charset="-122"/>
                <a:cs typeface="+mn-cs"/>
              </a:rPr>
              <a:t>But they have</a:t>
            </a:r>
            <a:r>
              <a:rPr lang="en-US" altLang="zh-CN" sz="1200" kern="1200" baseline="0" dirty="0" smtClean="0">
                <a:solidFill>
                  <a:schemeClr val="tx1"/>
                </a:solidFill>
                <a:effectLst/>
                <a:latin typeface="Arial" pitchFamily="34" charset="0"/>
                <a:ea typeface="宋体" pitchFamily="2" charset="-122"/>
                <a:cs typeface="+mn-cs"/>
              </a:rPr>
              <a:t> quite different technical noises. The reasons for us to</a:t>
            </a:r>
            <a:r>
              <a:rPr lang="en-US" altLang="zh-CN" sz="1200" kern="1200" dirty="0" smtClean="0">
                <a:solidFill>
                  <a:schemeClr val="tx1"/>
                </a:solidFill>
                <a:effectLst/>
                <a:latin typeface="Arial" pitchFamily="34" charset="0"/>
                <a:ea typeface="宋体" pitchFamily="2" charset="-122"/>
                <a:cs typeface="+mn-cs"/>
              </a:rPr>
              <a:t> choose a passive one are the following: The beam power inside the cavity can be increased by several orders of magnitude compared to the active one.</a:t>
            </a:r>
            <a:r>
              <a:rPr lang="en-US" altLang="zh-CN" sz="1200" kern="1200" baseline="0" dirty="0" smtClean="0">
                <a:solidFill>
                  <a:schemeClr val="tx1"/>
                </a:solidFill>
                <a:effectLst/>
                <a:latin typeface="Arial" pitchFamily="34" charset="0"/>
                <a:ea typeface="宋体" pitchFamily="2" charset="-122"/>
                <a:cs typeface="+mn-cs"/>
              </a:rPr>
              <a:t> </a:t>
            </a:r>
            <a:r>
              <a:rPr lang="en-US" altLang="zh-CN" sz="1200" kern="1200" dirty="0" smtClean="0">
                <a:solidFill>
                  <a:schemeClr val="tx1"/>
                </a:solidFill>
                <a:effectLst/>
                <a:latin typeface="Arial" pitchFamily="34" charset="0"/>
                <a:ea typeface="宋体" pitchFamily="2" charset="-122"/>
                <a:cs typeface="+mn-cs"/>
              </a:rPr>
              <a:t>No gain medium</a:t>
            </a:r>
            <a:r>
              <a:rPr lang="en-US" altLang="zh-CN" sz="1200" kern="1200" baseline="0" dirty="0" smtClean="0">
                <a:solidFill>
                  <a:schemeClr val="tx1"/>
                </a:solidFill>
                <a:effectLst/>
                <a:latin typeface="Arial" pitchFamily="34" charset="0"/>
                <a:ea typeface="宋体" pitchFamily="2" charset="-122"/>
                <a:cs typeface="+mn-cs"/>
              </a:rPr>
              <a:t> within the cavity</a:t>
            </a:r>
            <a:r>
              <a:rPr lang="en-US" altLang="zh-CN" sz="1200" kern="1200" dirty="0" smtClean="0">
                <a:solidFill>
                  <a:schemeClr val="tx1"/>
                </a:solidFill>
                <a:effectLst/>
                <a:latin typeface="Arial" pitchFamily="34" charset="0"/>
                <a:ea typeface="宋体" pitchFamily="2" charset="-122"/>
                <a:cs typeface="+mn-cs"/>
              </a:rPr>
              <a:t>, so there is no gain medium fluctuations; And in our lab</a:t>
            </a:r>
            <a:r>
              <a:rPr lang="en-US" altLang="zh-CN" sz="1200" kern="1200" baseline="0" dirty="0" smtClean="0">
                <a:solidFill>
                  <a:schemeClr val="tx1"/>
                </a:solidFill>
                <a:effectLst/>
                <a:latin typeface="Arial" pitchFamily="34" charset="0"/>
                <a:ea typeface="宋体" pitchFamily="2" charset="-122"/>
                <a:cs typeface="+mn-cs"/>
              </a:rPr>
              <a:t> we have developed </a:t>
            </a:r>
            <a:r>
              <a:rPr lang="en-US" altLang="zh-CN" sz="1200" kern="1200" dirty="0" smtClean="0">
                <a:solidFill>
                  <a:schemeClr val="tx1"/>
                </a:solidFill>
                <a:effectLst/>
                <a:latin typeface="Arial" pitchFamily="34" charset="0"/>
                <a:ea typeface="宋体" pitchFamily="2" charset="-122"/>
                <a:cs typeface="+mn-cs"/>
              </a:rPr>
              <a:t>ultra-stable lasers for optical frequency standards, so ultra-stable</a:t>
            </a:r>
            <a:r>
              <a:rPr lang="en-US" altLang="zh-CN" sz="1200" kern="1200" baseline="0" dirty="0" smtClean="0">
                <a:solidFill>
                  <a:schemeClr val="tx1"/>
                </a:solidFill>
                <a:effectLst/>
                <a:latin typeface="Arial" pitchFamily="34" charset="0"/>
                <a:ea typeface="宋体" pitchFamily="2" charset="-122"/>
                <a:cs typeface="+mn-cs"/>
              </a:rPr>
              <a:t> lasers are easier for us to get</a:t>
            </a:r>
            <a:r>
              <a:rPr lang="en-US" altLang="zh-CN" sz="1200" kern="1200" dirty="0" smtClean="0">
                <a:solidFill>
                  <a:schemeClr val="tx1"/>
                </a:solidFill>
                <a:effectLst/>
                <a:latin typeface="Arial" pitchFamily="34" charset="0"/>
                <a:ea typeface="宋体" pitchFamily="2" charset="-122"/>
                <a:cs typeface="+mn-cs"/>
              </a:rPr>
              <a:t>. With</a:t>
            </a:r>
            <a:r>
              <a:rPr lang="en-US" altLang="zh-CN" sz="1200" kern="1200" baseline="0" dirty="0" smtClean="0">
                <a:solidFill>
                  <a:schemeClr val="tx1"/>
                </a:solidFill>
                <a:effectLst/>
                <a:latin typeface="Arial" pitchFamily="34" charset="0"/>
                <a:ea typeface="宋体" pitchFamily="2" charset="-122"/>
                <a:cs typeface="+mn-cs"/>
              </a:rPr>
              <a:t> a high stability laser as the injection laser can reduce backscattering, improve geometrical stability.</a:t>
            </a:r>
            <a:endParaRPr lang="en-US" altLang="zh-CN" sz="1200" kern="1200" dirty="0" smtClean="0">
              <a:solidFill>
                <a:schemeClr val="tx1"/>
              </a:solidFill>
              <a:effectLst/>
              <a:latin typeface="Arial" pitchFamily="34" charset="0"/>
              <a:ea typeface="宋体"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6</a:t>
            </a:fld>
            <a:endParaRPr lang="en-US" altLang="zh-CN"/>
          </a:p>
        </p:txBody>
      </p:sp>
    </p:spTree>
    <p:extLst>
      <p:ext uri="{BB962C8B-B14F-4D97-AF65-F5344CB8AC3E}">
        <p14:creationId xmlns:p14="http://schemas.microsoft.com/office/powerpoint/2010/main" val="2203404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a:ln/>
        </p:spPr>
      </p:sp>
      <p:sp>
        <p:nvSpPr>
          <p:cNvPr id="614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sz="1200" kern="1200" dirty="0" smtClean="0">
                <a:solidFill>
                  <a:schemeClr val="tx1"/>
                </a:solidFill>
                <a:effectLst/>
                <a:latin typeface="Arial" pitchFamily="34" charset="0"/>
                <a:ea typeface="宋体" pitchFamily="2" charset="-122"/>
                <a:cs typeface="+mn-cs"/>
              </a:rPr>
              <a:t>This is a table shown the theoretical sensitivity estimations of our first-stage goal and final goal. As a</a:t>
            </a:r>
            <a:r>
              <a:rPr lang="en-US" altLang="zh-CN" sz="1200" kern="1200" baseline="0" dirty="0" smtClean="0">
                <a:solidFill>
                  <a:schemeClr val="tx1"/>
                </a:solidFill>
                <a:effectLst/>
                <a:latin typeface="Arial" pitchFamily="34" charset="0"/>
                <a:ea typeface="宋体" pitchFamily="2" charset="-122"/>
                <a:cs typeface="+mn-cs"/>
              </a:rPr>
              <a:t> first 1m*1m prototype, with a stronger detection power of 100uW, the relative ultimate sensitivity at 1000s is estimated to be 8*10-9. The final goal for us is to be build a much larger passive laser gyroscope with 10m arms. </a:t>
            </a:r>
            <a:r>
              <a:rPr lang="en-US" altLang="zh-CN" sz="1200" kern="1200" dirty="0" smtClean="0">
                <a:solidFill>
                  <a:schemeClr val="tx1"/>
                </a:solidFill>
                <a:effectLst/>
                <a:latin typeface="Arial" pitchFamily="34" charset="0"/>
                <a:ea typeface="宋体" pitchFamily="2" charset="-122"/>
                <a:cs typeface="+mn-cs"/>
              </a:rPr>
              <a:t> In</a:t>
            </a:r>
            <a:r>
              <a:rPr lang="en-US" altLang="zh-CN" sz="1200" kern="1200" baseline="0" dirty="0" smtClean="0">
                <a:solidFill>
                  <a:schemeClr val="tx1"/>
                </a:solidFill>
                <a:effectLst/>
                <a:latin typeface="Arial" pitchFamily="34" charset="0"/>
                <a:ea typeface="宋体" pitchFamily="2" charset="-122"/>
                <a:cs typeface="+mn-cs"/>
              </a:rPr>
              <a:t> principle, another two orders of magnitude improvement can be expected.</a:t>
            </a:r>
            <a:endParaRPr lang="zh-CN" altLang="zh-CN" sz="1200" kern="1200" dirty="0" smtClean="0">
              <a:solidFill>
                <a:schemeClr val="tx1"/>
              </a:solidFill>
              <a:effectLst/>
              <a:latin typeface="Arial" pitchFamily="34" charset="0"/>
              <a:ea typeface="宋体" pitchFamily="2" charset="-122"/>
              <a:cs typeface="+mn-cs"/>
            </a:endParaRPr>
          </a:p>
          <a:p>
            <a:endParaRPr lang="zh-CN" altLang="en-US" dirty="0" smtClean="0">
              <a:latin typeface="Arial" panose="020B0604020202020204" pitchFamily="34" charset="0"/>
            </a:endParaRPr>
          </a:p>
        </p:txBody>
      </p:sp>
      <p:sp>
        <p:nvSpPr>
          <p:cNvPr id="614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0438">
              <a:defRPr sz="2800" b="1">
                <a:solidFill>
                  <a:schemeClr val="tx1"/>
                </a:solidFill>
                <a:latin typeface="Arial" panose="020B0604020202020204" pitchFamily="34" charset="0"/>
                <a:ea typeface="微软雅黑" panose="020B0503020204020204" pitchFamily="34" charset="-122"/>
              </a:defRPr>
            </a:lvl1pPr>
            <a:lvl2pPr marL="742950" indent="-285750" defTabSz="960438">
              <a:defRPr sz="2800" b="1">
                <a:solidFill>
                  <a:schemeClr val="tx1"/>
                </a:solidFill>
                <a:latin typeface="Arial" panose="020B0604020202020204" pitchFamily="34" charset="0"/>
                <a:ea typeface="微软雅黑" panose="020B0503020204020204" pitchFamily="34" charset="-122"/>
              </a:defRPr>
            </a:lvl2pPr>
            <a:lvl3pPr marL="1143000" indent="-228600" defTabSz="960438">
              <a:defRPr sz="2800" b="1">
                <a:solidFill>
                  <a:schemeClr val="tx1"/>
                </a:solidFill>
                <a:latin typeface="Arial" panose="020B0604020202020204" pitchFamily="34" charset="0"/>
                <a:ea typeface="微软雅黑" panose="020B0503020204020204" pitchFamily="34" charset="-122"/>
              </a:defRPr>
            </a:lvl3pPr>
            <a:lvl4pPr marL="1600200" indent="-228600" defTabSz="960438">
              <a:defRPr sz="2800" b="1">
                <a:solidFill>
                  <a:schemeClr val="tx1"/>
                </a:solidFill>
                <a:latin typeface="Arial" panose="020B0604020202020204" pitchFamily="34" charset="0"/>
                <a:ea typeface="微软雅黑" panose="020B0503020204020204" pitchFamily="34" charset="-122"/>
              </a:defRPr>
            </a:lvl4pPr>
            <a:lvl5pPr marL="2057400" indent="-228600" defTabSz="960438">
              <a:defRPr sz="2800" b="1">
                <a:solidFill>
                  <a:schemeClr val="tx1"/>
                </a:solidFill>
                <a:latin typeface="Arial" panose="020B0604020202020204" pitchFamily="34" charset="0"/>
                <a:ea typeface="微软雅黑" panose="020B0503020204020204" pitchFamily="34" charset="-122"/>
              </a:defRPr>
            </a:lvl5pPr>
            <a:lvl6pPr marL="25146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defTabSz="9604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fld id="{AF9C7605-ABBB-4238-B041-BAB6135CB6AD}" type="slidenum">
              <a:rPr lang="en-US" altLang="zh-CN" sz="1300" b="0" smtClean="0">
                <a:ea typeface="宋体" panose="02010600030101010101" pitchFamily="2" charset="-122"/>
              </a:rPr>
              <a:pPr/>
              <a:t>7</a:t>
            </a:fld>
            <a:endParaRPr lang="en-US" altLang="zh-CN" sz="1300" b="0" smtClean="0">
              <a:ea typeface="宋体" panose="02010600030101010101" pitchFamily="2" charset="-122"/>
            </a:endParaRPr>
          </a:p>
        </p:txBody>
      </p:sp>
    </p:spTree>
    <p:extLst>
      <p:ext uri="{BB962C8B-B14F-4D97-AF65-F5344CB8AC3E}">
        <p14:creationId xmlns:p14="http://schemas.microsoft.com/office/powerpoint/2010/main" val="2442064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solidFill>
                  <a:srgbClr val="C00000"/>
                </a:solidFill>
                <a:latin typeface="Arial" panose="020B0604020202020204" pitchFamily="34" charset="0"/>
                <a:cs typeface="Arial" panose="020B0604020202020204" pitchFamily="34" charset="0"/>
              </a:rPr>
              <a:t>This is our optical setup.</a:t>
            </a:r>
            <a:r>
              <a:rPr lang="en-US" altLang="zh-CN" baseline="0" dirty="0" smtClean="0">
                <a:solidFill>
                  <a:srgbClr val="C00000"/>
                </a:solidFill>
                <a:latin typeface="Arial" panose="020B0604020202020204" pitchFamily="34" charset="0"/>
                <a:cs typeface="Arial" panose="020B0604020202020204" pitchFamily="34" charset="0"/>
              </a:rPr>
              <a:t> The blue shadow shows the external laser source. The laser’s short-term stability is stabilized by an ultra-stable FP cavity and the long-term stability is controlled with a Frequency Comb referenced to a Hydrogen Maser. The red shadow shows the main gyro interferometer. The yellow shadow shows the locking system and the detection unit. T</a:t>
            </a:r>
            <a:r>
              <a:rPr lang="en-US" altLang="zh-CN" dirty="0" smtClean="0">
                <a:solidFill>
                  <a:srgbClr val="C00000"/>
                </a:solidFill>
                <a:latin typeface="Arial" panose="020B0604020202020204" pitchFamily="34" charset="0"/>
                <a:cs typeface="Arial" panose="020B0604020202020204" pitchFamily="34" charset="0"/>
              </a:rPr>
              <a:t>he ring cavity is locked to one of the injection beams with a PZT, and the other beam is locked to the ring cavity with</a:t>
            </a:r>
            <a:r>
              <a:rPr lang="en-US" altLang="zh-CN" baseline="0" dirty="0" smtClean="0">
                <a:solidFill>
                  <a:srgbClr val="C00000"/>
                </a:solidFill>
                <a:latin typeface="Arial" panose="020B0604020202020204" pitchFamily="34" charset="0"/>
                <a:cs typeface="Arial" panose="020B0604020202020204" pitchFamily="34" charset="0"/>
              </a:rPr>
              <a:t> an AOM as a feedback unit. In the</a:t>
            </a:r>
            <a:r>
              <a:rPr lang="en-US" altLang="zh-CN" dirty="0" smtClean="0">
                <a:solidFill>
                  <a:srgbClr val="C00000"/>
                </a:solidFill>
                <a:latin typeface="Arial" panose="020B0604020202020204" pitchFamily="34" charset="0"/>
                <a:cs typeface="Arial" panose="020B0604020202020204" pitchFamily="34" charset="0"/>
              </a:rPr>
              <a:t> meanwhile,</a:t>
            </a:r>
            <a:r>
              <a:rPr lang="en-US" altLang="zh-CN" baseline="0" dirty="0" smtClean="0">
                <a:solidFill>
                  <a:srgbClr val="C00000"/>
                </a:solidFill>
                <a:latin typeface="Arial" panose="020B0604020202020204" pitchFamily="34" charset="0"/>
                <a:cs typeface="Arial" panose="020B0604020202020204" pitchFamily="34" charset="0"/>
              </a:rPr>
              <a:t> we will</a:t>
            </a:r>
            <a:r>
              <a:rPr lang="en-US" altLang="zh-CN" dirty="0" smtClean="0">
                <a:solidFill>
                  <a:srgbClr val="C00000"/>
                </a:solidFill>
                <a:latin typeface="Arial" panose="020B0604020202020204" pitchFamily="34" charset="0"/>
                <a:cs typeface="Arial" panose="020B0604020202020204" pitchFamily="34" charset="0"/>
              </a:rPr>
              <a:t> monitor the two diagonal lengths with a</a:t>
            </a:r>
            <a:r>
              <a:rPr lang="en-US" altLang="zh-CN" baseline="0" dirty="0" smtClean="0">
                <a:solidFill>
                  <a:srgbClr val="C00000"/>
                </a:solidFill>
                <a:latin typeface="Arial" panose="020B0604020202020204" pitchFamily="34" charset="0"/>
                <a:cs typeface="Arial" panose="020B0604020202020204" pitchFamily="34" charset="0"/>
              </a:rPr>
              <a:t> 532nm laser generated by the same laser source</a:t>
            </a:r>
            <a:r>
              <a:rPr lang="en-US" altLang="zh-CN" dirty="0" smtClean="0">
                <a:solidFill>
                  <a:srgbClr val="C00000"/>
                </a:solidFill>
                <a:latin typeface="Arial" panose="020B0604020202020204" pitchFamily="34" charset="0"/>
                <a:cs typeface="Arial" panose="020B0604020202020204" pitchFamily="34" charset="0"/>
              </a:rPr>
              <a:t>. </a:t>
            </a:r>
            <a:endParaRPr lang="zh-CN" altLang="en-US" dirty="0" smtClean="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8</a:t>
            </a:fld>
            <a:endParaRPr lang="en-US" altLang="zh-CN"/>
          </a:p>
        </p:txBody>
      </p:sp>
    </p:spTree>
    <p:extLst>
      <p:ext uri="{BB962C8B-B14F-4D97-AF65-F5344CB8AC3E}">
        <p14:creationId xmlns:p14="http://schemas.microsoft.com/office/powerpoint/2010/main" val="337797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We</a:t>
            </a:r>
            <a:r>
              <a:rPr lang="en-US" altLang="zh-CN" baseline="0" dirty="0" smtClean="0"/>
              <a:t> use an ultra-stable cavity to obtain a good laser short-term stability. A diode laser is locked to a 10 cm-long </a:t>
            </a:r>
            <a:r>
              <a:rPr lang="en-US" altLang="zh-CN" u="none" baseline="0" dirty="0" smtClean="0"/>
              <a:t>ULE(</a:t>
            </a:r>
            <a:r>
              <a:rPr lang="en-US" altLang="zh-CN" sz="1200" b="0" i="0" u="none" strike="noStrike" kern="1200" dirty="0" smtClean="0">
                <a:solidFill>
                  <a:schemeClr val="tx1"/>
                </a:solidFill>
                <a:effectLst/>
                <a:latin typeface="Arial" pitchFamily="34" charset="0"/>
                <a:ea typeface="宋体" pitchFamily="2" charset="-122"/>
                <a:cs typeface="+mn-cs"/>
              </a:rPr>
              <a:t>Ultra low expansion glass</a:t>
            </a:r>
            <a:r>
              <a:rPr lang="en-US" altLang="zh-CN" baseline="0" dirty="0" smtClean="0"/>
              <a:t>) cavity. The cavity is put inside a vacuum chamber, and the whole setup is placed on an active vibration isolate table. The figure shows the Allan Deviations calculated by beating two lasers with each other. Each of them has a short-term stability better than 4E-15 between 0.1s to 10s. The cavity temperature is controlled to its zero expansion point 36oC. We use a frequency comb to measure the cavity drift, which is about 10 </a:t>
            </a:r>
            <a:r>
              <a:rPr lang="en-US" altLang="zh-CN" baseline="0" dirty="0" err="1" smtClean="0"/>
              <a:t>mHz</a:t>
            </a:r>
            <a:r>
              <a:rPr lang="en-US" altLang="zh-CN" baseline="0" dirty="0" smtClean="0"/>
              <a:t>/s. </a:t>
            </a:r>
            <a:endParaRPr lang="zh-CN" altLang="en-US" dirty="0"/>
          </a:p>
        </p:txBody>
      </p:sp>
      <p:sp>
        <p:nvSpPr>
          <p:cNvPr id="4" name="灯片编号占位符 3"/>
          <p:cNvSpPr>
            <a:spLocks noGrp="1"/>
          </p:cNvSpPr>
          <p:nvPr>
            <p:ph type="sldNum" sz="quarter" idx="10"/>
          </p:nvPr>
        </p:nvSpPr>
        <p:spPr/>
        <p:txBody>
          <a:bodyPr/>
          <a:lstStyle/>
          <a:p>
            <a:pPr>
              <a:defRPr/>
            </a:pPr>
            <a:fld id="{16982F12-D184-4032-946F-F420A5C71105}" type="slidenum">
              <a:rPr lang="en-US" altLang="zh-CN" smtClean="0"/>
              <a:pPr>
                <a:defRPr/>
              </a:pPr>
              <a:t>9</a:t>
            </a:fld>
            <a:endParaRPr lang="en-US" altLang="zh-CN"/>
          </a:p>
        </p:txBody>
      </p:sp>
    </p:spTree>
    <p:extLst>
      <p:ext uri="{BB962C8B-B14F-4D97-AF65-F5344CB8AC3E}">
        <p14:creationId xmlns:p14="http://schemas.microsoft.com/office/powerpoint/2010/main" val="311686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09625" y="2349500"/>
            <a:ext cx="9182100" cy="1620838"/>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620838" y="4284663"/>
            <a:ext cx="7559675" cy="1931987"/>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3"/>
          <p:cNvSpPr>
            <a:spLocks noGrp="1" noChangeArrowheads="1"/>
          </p:cNvSpPr>
          <p:nvPr>
            <p:ph type="sldNum" sz="quarter" idx="10"/>
          </p:nvPr>
        </p:nvSpPr>
        <p:spPr>
          <a:ln/>
        </p:spPr>
        <p:txBody>
          <a:bodyPr/>
          <a:lstStyle>
            <a:lvl1pPr>
              <a:defRPr/>
            </a:lvl1pPr>
          </a:lstStyle>
          <a:p>
            <a:pPr>
              <a:defRPr/>
            </a:pPr>
            <a:fld id="{60A482F9-AB12-482F-8C9A-7643DD3FD0E8}" type="slidenum">
              <a:rPr lang="en-US" altLang="zh-CN"/>
              <a:pPr>
                <a:defRPr/>
              </a:pPr>
              <a:t>‹#›</a:t>
            </a:fld>
            <a:endParaRPr lang="en-US" altLang="zh-CN"/>
          </a:p>
        </p:txBody>
      </p:sp>
    </p:spTree>
    <p:extLst>
      <p:ext uri="{BB962C8B-B14F-4D97-AF65-F5344CB8AC3E}">
        <p14:creationId xmlns:p14="http://schemas.microsoft.com/office/powerpoint/2010/main" val="27088035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539750" y="303213"/>
            <a:ext cx="9721850" cy="1260475"/>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39750" y="1763713"/>
            <a:ext cx="9721850" cy="49911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
          <p:cNvSpPr>
            <a:spLocks noGrp="1" noChangeArrowheads="1"/>
          </p:cNvSpPr>
          <p:nvPr>
            <p:ph type="sldNum" sz="quarter" idx="10"/>
          </p:nvPr>
        </p:nvSpPr>
        <p:spPr>
          <a:ln/>
        </p:spPr>
        <p:txBody>
          <a:bodyPr/>
          <a:lstStyle>
            <a:lvl1pPr>
              <a:defRPr/>
            </a:lvl1pPr>
          </a:lstStyle>
          <a:p>
            <a:pPr>
              <a:defRPr/>
            </a:pPr>
            <a:fld id="{57363423-8E14-47C7-AAE5-4D7EFB14319D}" type="slidenum">
              <a:rPr lang="en-US" altLang="zh-CN"/>
              <a:pPr>
                <a:defRPr/>
              </a:pPr>
              <a:t>‹#›</a:t>
            </a:fld>
            <a:endParaRPr lang="en-US" altLang="zh-CN"/>
          </a:p>
        </p:txBody>
      </p:sp>
    </p:spTree>
    <p:extLst>
      <p:ext uri="{BB962C8B-B14F-4D97-AF65-F5344CB8AC3E}">
        <p14:creationId xmlns:p14="http://schemas.microsoft.com/office/powerpoint/2010/main" val="31734374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831138" y="303213"/>
            <a:ext cx="2430462" cy="6451600"/>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39750" y="303213"/>
            <a:ext cx="7138988" cy="645160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
          <p:cNvSpPr>
            <a:spLocks noGrp="1" noChangeArrowheads="1"/>
          </p:cNvSpPr>
          <p:nvPr>
            <p:ph type="sldNum" sz="quarter" idx="10"/>
          </p:nvPr>
        </p:nvSpPr>
        <p:spPr>
          <a:ln/>
        </p:spPr>
        <p:txBody>
          <a:bodyPr/>
          <a:lstStyle>
            <a:lvl1pPr>
              <a:defRPr/>
            </a:lvl1pPr>
          </a:lstStyle>
          <a:p>
            <a:pPr>
              <a:defRPr/>
            </a:pPr>
            <a:fld id="{E9792E16-146F-4B37-B91D-8129F65E25A1}" type="slidenum">
              <a:rPr lang="en-US" altLang="zh-CN"/>
              <a:pPr>
                <a:defRPr/>
              </a:pPr>
              <a:t>‹#›</a:t>
            </a:fld>
            <a:endParaRPr lang="en-US" altLang="zh-CN"/>
          </a:p>
        </p:txBody>
      </p:sp>
    </p:spTree>
    <p:extLst>
      <p:ext uri="{BB962C8B-B14F-4D97-AF65-F5344CB8AC3E}">
        <p14:creationId xmlns:p14="http://schemas.microsoft.com/office/powerpoint/2010/main" val="14915604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539750" y="303213"/>
            <a:ext cx="9721850" cy="64516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85535430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39750" y="303213"/>
            <a:ext cx="9721850" cy="126047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539750" y="1763713"/>
            <a:ext cx="9721850" cy="4991100"/>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3"/>
          <p:cNvSpPr>
            <a:spLocks noGrp="1" noChangeArrowheads="1"/>
          </p:cNvSpPr>
          <p:nvPr>
            <p:ph type="sldNum" sz="quarter" idx="10"/>
          </p:nvPr>
        </p:nvSpPr>
        <p:spPr>
          <a:ln/>
        </p:spPr>
        <p:txBody>
          <a:bodyPr/>
          <a:lstStyle>
            <a:lvl1pPr>
              <a:defRPr/>
            </a:lvl1pPr>
          </a:lstStyle>
          <a:p>
            <a:pPr>
              <a:defRPr/>
            </a:pPr>
            <a:fld id="{C03507DA-5F9A-4AD3-8990-FE9DA69704B6}" type="slidenum">
              <a:rPr lang="en-US" altLang="zh-CN"/>
              <a:pPr>
                <a:defRPr/>
              </a:pPr>
              <a:t>‹#›</a:t>
            </a:fld>
            <a:endParaRPr lang="en-US" altLang="zh-CN"/>
          </a:p>
        </p:txBody>
      </p:sp>
    </p:spTree>
    <p:extLst>
      <p:ext uri="{BB962C8B-B14F-4D97-AF65-F5344CB8AC3E}">
        <p14:creationId xmlns:p14="http://schemas.microsoft.com/office/powerpoint/2010/main" val="41467993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52488" y="4859338"/>
            <a:ext cx="9182100" cy="15017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52488" y="3205163"/>
            <a:ext cx="9182100" cy="165417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3"/>
          <p:cNvSpPr>
            <a:spLocks noGrp="1" noChangeArrowheads="1"/>
          </p:cNvSpPr>
          <p:nvPr>
            <p:ph type="sldNum" sz="quarter" idx="10"/>
          </p:nvPr>
        </p:nvSpPr>
        <p:spPr>
          <a:ln/>
        </p:spPr>
        <p:txBody>
          <a:bodyPr/>
          <a:lstStyle>
            <a:lvl1pPr>
              <a:defRPr/>
            </a:lvl1pPr>
          </a:lstStyle>
          <a:p>
            <a:pPr>
              <a:defRPr/>
            </a:pPr>
            <a:fld id="{CA8F412B-AF48-4991-A234-62B9A4E68E03}" type="slidenum">
              <a:rPr lang="en-US" altLang="zh-CN"/>
              <a:pPr>
                <a:defRPr/>
              </a:pPr>
              <a:t>‹#›</a:t>
            </a:fld>
            <a:endParaRPr lang="en-US" altLang="zh-CN"/>
          </a:p>
        </p:txBody>
      </p:sp>
    </p:spTree>
    <p:extLst>
      <p:ext uri="{BB962C8B-B14F-4D97-AF65-F5344CB8AC3E}">
        <p14:creationId xmlns:p14="http://schemas.microsoft.com/office/powerpoint/2010/main" val="15633374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39750" y="303213"/>
            <a:ext cx="9721850" cy="126047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39750" y="1763713"/>
            <a:ext cx="4784725" cy="4991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476875" y="1763713"/>
            <a:ext cx="4784725" cy="49911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3"/>
          <p:cNvSpPr>
            <a:spLocks noGrp="1" noChangeArrowheads="1"/>
          </p:cNvSpPr>
          <p:nvPr>
            <p:ph type="sldNum" sz="quarter" idx="10"/>
          </p:nvPr>
        </p:nvSpPr>
        <p:spPr>
          <a:ln/>
        </p:spPr>
        <p:txBody>
          <a:bodyPr/>
          <a:lstStyle>
            <a:lvl1pPr>
              <a:defRPr/>
            </a:lvl1pPr>
          </a:lstStyle>
          <a:p>
            <a:pPr>
              <a:defRPr/>
            </a:pPr>
            <a:fld id="{CC9769D1-8D12-4464-B845-56E3B499B951}" type="slidenum">
              <a:rPr lang="en-US" altLang="zh-CN"/>
              <a:pPr>
                <a:defRPr/>
              </a:pPr>
              <a:t>‹#›</a:t>
            </a:fld>
            <a:endParaRPr lang="en-US" altLang="zh-CN"/>
          </a:p>
        </p:txBody>
      </p:sp>
    </p:spTree>
    <p:extLst>
      <p:ext uri="{BB962C8B-B14F-4D97-AF65-F5344CB8AC3E}">
        <p14:creationId xmlns:p14="http://schemas.microsoft.com/office/powerpoint/2010/main" val="218219577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39750" y="303213"/>
            <a:ext cx="9721850" cy="1260475"/>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39750" y="1692275"/>
            <a:ext cx="4772025" cy="704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539750" y="2397125"/>
            <a:ext cx="4772025" cy="43576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486400" y="1692275"/>
            <a:ext cx="4775200" cy="7048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486400" y="2397125"/>
            <a:ext cx="4775200" cy="43576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3"/>
          <p:cNvSpPr>
            <a:spLocks noGrp="1" noChangeArrowheads="1"/>
          </p:cNvSpPr>
          <p:nvPr>
            <p:ph type="sldNum" sz="quarter" idx="10"/>
          </p:nvPr>
        </p:nvSpPr>
        <p:spPr>
          <a:ln/>
        </p:spPr>
        <p:txBody>
          <a:bodyPr/>
          <a:lstStyle>
            <a:lvl1pPr>
              <a:defRPr/>
            </a:lvl1pPr>
          </a:lstStyle>
          <a:p>
            <a:pPr>
              <a:defRPr/>
            </a:pPr>
            <a:fld id="{B2DAD1AD-66A2-4504-893E-C2826C3B8BC0}" type="slidenum">
              <a:rPr lang="en-US" altLang="zh-CN"/>
              <a:pPr>
                <a:defRPr/>
              </a:pPr>
              <a:t>‹#›</a:t>
            </a:fld>
            <a:endParaRPr lang="en-US" altLang="zh-CN"/>
          </a:p>
        </p:txBody>
      </p:sp>
    </p:spTree>
    <p:extLst>
      <p:ext uri="{BB962C8B-B14F-4D97-AF65-F5344CB8AC3E}">
        <p14:creationId xmlns:p14="http://schemas.microsoft.com/office/powerpoint/2010/main" val="375988869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539750" y="303213"/>
            <a:ext cx="9721850" cy="1260475"/>
          </a:xfrm>
          <a:prstGeom prst="rect">
            <a:avLst/>
          </a:prstGeom>
        </p:spPr>
        <p:txBody>
          <a:bodyPr/>
          <a:lstStyle/>
          <a:p>
            <a:r>
              <a:rPr lang="zh-CN" altLang="en-US" smtClean="0"/>
              <a:t>单击此处编辑母版标题样式</a:t>
            </a:r>
            <a:endParaRPr lang="zh-CN" altLang="en-US"/>
          </a:p>
        </p:txBody>
      </p:sp>
      <p:sp>
        <p:nvSpPr>
          <p:cNvPr id="3" name="Rectangle 3"/>
          <p:cNvSpPr>
            <a:spLocks noGrp="1" noChangeArrowheads="1"/>
          </p:cNvSpPr>
          <p:nvPr>
            <p:ph type="sldNum" sz="quarter" idx="10"/>
          </p:nvPr>
        </p:nvSpPr>
        <p:spPr>
          <a:ln/>
        </p:spPr>
        <p:txBody>
          <a:bodyPr/>
          <a:lstStyle>
            <a:lvl1pPr>
              <a:defRPr/>
            </a:lvl1pPr>
          </a:lstStyle>
          <a:p>
            <a:pPr>
              <a:defRPr/>
            </a:pPr>
            <a:fld id="{CA0008DA-A6A6-474A-AB67-AEC695C054E1}" type="slidenum">
              <a:rPr lang="en-US" altLang="zh-CN"/>
              <a:pPr>
                <a:defRPr/>
              </a:pPr>
              <a:t>‹#›</a:t>
            </a:fld>
            <a:endParaRPr lang="en-US" altLang="zh-CN"/>
          </a:p>
        </p:txBody>
      </p:sp>
    </p:spTree>
    <p:extLst>
      <p:ext uri="{BB962C8B-B14F-4D97-AF65-F5344CB8AC3E}">
        <p14:creationId xmlns:p14="http://schemas.microsoft.com/office/powerpoint/2010/main" val="23025256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AF60309C-67C4-4D11-9571-1BCFDAA262B7}" type="slidenum">
              <a:rPr lang="en-US" altLang="zh-CN"/>
              <a:pPr>
                <a:defRPr/>
              </a:pPr>
              <a:t>‹#›</a:t>
            </a:fld>
            <a:endParaRPr lang="en-US" altLang="zh-CN"/>
          </a:p>
        </p:txBody>
      </p:sp>
    </p:spTree>
    <p:extLst>
      <p:ext uri="{BB962C8B-B14F-4D97-AF65-F5344CB8AC3E}">
        <p14:creationId xmlns:p14="http://schemas.microsoft.com/office/powerpoint/2010/main" val="10688525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39750" y="301625"/>
            <a:ext cx="3554413" cy="1281113"/>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222750" y="301625"/>
            <a:ext cx="6038850" cy="64531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539750" y="1582738"/>
            <a:ext cx="3554413" cy="51720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3"/>
          <p:cNvSpPr>
            <a:spLocks noGrp="1" noChangeArrowheads="1"/>
          </p:cNvSpPr>
          <p:nvPr>
            <p:ph type="sldNum" sz="quarter" idx="10"/>
          </p:nvPr>
        </p:nvSpPr>
        <p:spPr>
          <a:ln/>
        </p:spPr>
        <p:txBody>
          <a:bodyPr/>
          <a:lstStyle>
            <a:lvl1pPr>
              <a:defRPr/>
            </a:lvl1pPr>
          </a:lstStyle>
          <a:p>
            <a:pPr>
              <a:defRPr/>
            </a:pPr>
            <a:fld id="{4ED5326E-8986-42CD-8023-3B58F1ADF74F}" type="slidenum">
              <a:rPr lang="en-US" altLang="zh-CN"/>
              <a:pPr>
                <a:defRPr/>
              </a:pPr>
              <a:t>‹#›</a:t>
            </a:fld>
            <a:endParaRPr lang="en-US" altLang="zh-CN"/>
          </a:p>
        </p:txBody>
      </p:sp>
    </p:spTree>
    <p:extLst>
      <p:ext uri="{BB962C8B-B14F-4D97-AF65-F5344CB8AC3E}">
        <p14:creationId xmlns:p14="http://schemas.microsoft.com/office/powerpoint/2010/main" val="35810987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117725" y="5292725"/>
            <a:ext cx="6480175" cy="625475"/>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117725" y="676275"/>
            <a:ext cx="6480175" cy="45354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117725" y="5918200"/>
            <a:ext cx="6480175" cy="88741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3"/>
          <p:cNvSpPr>
            <a:spLocks noGrp="1" noChangeArrowheads="1"/>
          </p:cNvSpPr>
          <p:nvPr>
            <p:ph type="sldNum" sz="quarter" idx="10"/>
          </p:nvPr>
        </p:nvSpPr>
        <p:spPr>
          <a:ln/>
        </p:spPr>
        <p:txBody>
          <a:bodyPr/>
          <a:lstStyle>
            <a:lvl1pPr>
              <a:defRPr/>
            </a:lvl1pPr>
          </a:lstStyle>
          <a:p>
            <a:pPr>
              <a:defRPr/>
            </a:pPr>
            <a:fld id="{5870333E-0F36-4F1F-9196-5EE06E074FD7}" type="slidenum">
              <a:rPr lang="en-US" altLang="zh-CN"/>
              <a:pPr>
                <a:defRPr/>
              </a:pPr>
              <a:t>‹#›</a:t>
            </a:fld>
            <a:endParaRPr lang="en-US" altLang="zh-CN"/>
          </a:p>
        </p:txBody>
      </p:sp>
    </p:spTree>
    <p:extLst>
      <p:ext uri="{BB962C8B-B14F-4D97-AF65-F5344CB8AC3E}">
        <p14:creationId xmlns:p14="http://schemas.microsoft.com/office/powerpoint/2010/main" val="336715894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sldNum" sz="quarter" idx="4"/>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7436" tIns="53717" rIns="107436" bIns="53717" numCol="1" anchor="t" anchorCtr="0" compatLnSpc="1">
            <a:prstTxWarp prst="textNoShape">
              <a:avLst/>
            </a:prstTxWarp>
          </a:bodyPr>
          <a:lstStyle>
            <a:lvl1pPr algn="r" eaLnBrk="1" hangingPunct="1">
              <a:buFont typeface="Arial" panose="020B0604020202020204" pitchFamily="34" charset="0"/>
              <a:buNone/>
              <a:defRPr sz="2000">
                <a:solidFill>
                  <a:srgbClr val="FF0000"/>
                </a:solidFill>
                <a:latin typeface="Times New Roman" panose="02020603050405020304" pitchFamily="18" charset="0"/>
                <a:ea typeface="宋体" panose="02010600030101010101" pitchFamily="2" charset="-122"/>
              </a:defRPr>
            </a:lvl1pPr>
          </a:lstStyle>
          <a:p>
            <a:pPr>
              <a:defRPr/>
            </a:pPr>
            <a:fld id="{89ED12A6-BDA5-449C-82E6-9815255BCB18}" type="slidenum">
              <a:rPr lang="en-US" altLang="zh-CN"/>
              <a:pPr>
                <a:defRPr/>
              </a:pPr>
              <a:t>‹#›</a:t>
            </a:fld>
            <a:endParaRPr lang="en-US" altLang="zh-CN"/>
          </a:p>
        </p:txBody>
      </p:sp>
      <p:pic>
        <p:nvPicPr>
          <p:cNvPr id="1027" name="Picture 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75"/>
            <a:ext cx="108331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59950" y="0"/>
            <a:ext cx="10414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2" r:id="rId12"/>
  </p:sldLayoutIdLst>
  <p:transition/>
  <p:txStyles>
    <p:titleStyle>
      <a:lvl1pPr algn="ctr" defTabSz="1074738" rtl="0" eaLnBrk="0" fontAlgn="base" hangingPunct="0">
        <a:spcBef>
          <a:spcPct val="0"/>
        </a:spcBef>
        <a:spcAft>
          <a:spcPct val="0"/>
        </a:spcAft>
        <a:defRPr sz="5200">
          <a:solidFill>
            <a:schemeClr val="tx2"/>
          </a:solidFill>
          <a:latin typeface="+mj-lt"/>
          <a:ea typeface="+mj-ea"/>
          <a:cs typeface="+mj-cs"/>
        </a:defRPr>
      </a:lvl1pPr>
      <a:lvl2pPr algn="ctr" defTabSz="1074738" rtl="0" eaLnBrk="0" fontAlgn="base" hangingPunct="0">
        <a:spcBef>
          <a:spcPct val="0"/>
        </a:spcBef>
        <a:spcAft>
          <a:spcPct val="0"/>
        </a:spcAft>
        <a:defRPr sz="5200">
          <a:solidFill>
            <a:schemeClr val="tx2"/>
          </a:solidFill>
          <a:latin typeface="Arial" pitchFamily="34" charset="0"/>
          <a:ea typeface="宋体" pitchFamily="2" charset="-122"/>
        </a:defRPr>
      </a:lvl2pPr>
      <a:lvl3pPr algn="ctr" defTabSz="1074738" rtl="0" eaLnBrk="0" fontAlgn="base" hangingPunct="0">
        <a:spcBef>
          <a:spcPct val="0"/>
        </a:spcBef>
        <a:spcAft>
          <a:spcPct val="0"/>
        </a:spcAft>
        <a:defRPr sz="5200">
          <a:solidFill>
            <a:schemeClr val="tx2"/>
          </a:solidFill>
          <a:latin typeface="Arial" pitchFamily="34" charset="0"/>
          <a:ea typeface="宋体" pitchFamily="2" charset="-122"/>
        </a:defRPr>
      </a:lvl3pPr>
      <a:lvl4pPr algn="ctr" defTabSz="1074738" rtl="0" eaLnBrk="0" fontAlgn="base" hangingPunct="0">
        <a:spcBef>
          <a:spcPct val="0"/>
        </a:spcBef>
        <a:spcAft>
          <a:spcPct val="0"/>
        </a:spcAft>
        <a:defRPr sz="5200">
          <a:solidFill>
            <a:schemeClr val="tx2"/>
          </a:solidFill>
          <a:latin typeface="Arial" pitchFamily="34" charset="0"/>
          <a:ea typeface="宋体" pitchFamily="2" charset="-122"/>
        </a:defRPr>
      </a:lvl4pPr>
      <a:lvl5pPr algn="ctr" defTabSz="1074738" rtl="0" eaLnBrk="0" fontAlgn="base" hangingPunct="0">
        <a:spcBef>
          <a:spcPct val="0"/>
        </a:spcBef>
        <a:spcAft>
          <a:spcPct val="0"/>
        </a:spcAft>
        <a:defRPr sz="5200">
          <a:solidFill>
            <a:schemeClr val="tx2"/>
          </a:solidFill>
          <a:latin typeface="Arial" pitchFamily="34" charset="0"/>
          <a:ea typeface="宋体" pitchFamily="2" charset="-122"/>
        </a:defRPr>
      </a:lvl5pPr>
      <a:lvl6pPr marL="457200" algn="ctr" defTabSz="1074738" rtl="0" eaLnBrk="0" fontAlgn="base" hangingPunct="0">
        <a:spcBef>
          <a:spcPct val="0"/>
        </a:spcBef>
        <a:spcAft>
          <a:spcPct val="0"/>
        </a:spcAft>
        <a:defRPr sz="5200">
          <a:solidFill>
            <a:schemeClr val="tx2"/>
          </a:solidFill>
          <a:latin typeface="Arial" pitchFamily="34" charset="0"/>
          <a:ea typeface="宋体" pitchFamily="2" charset="-122"/>
        </a:defRPr>
      </a:lvl6pPr>
      <a:lvl7pPr marL="914400" algn="ctr" defTabSz="1074738" rtl="0" eaLnBrk="0" fontAlgn="base" hangingPunct="0">
        <a:spcBef>
          <a:spcPct val="0"/>
        </a:spcBef>
        <a:spcAft>
          <a:spcPct val="0"/>
        </a:spcAft>
        <a:defRPr sz="5200">
          <a:solidFill>
            <a:schemeClr val="tx2"/>
          </a:solidFill>
          <a:latin typeface="Arial" pitchFamily="34" charset="0"/>
          <a:ea typeface="宋体" pitchFamily="2" charset="-122"/>
        </a:defRPr>
      </a:lvl7pPr>
      <a:lvl8pPr marL="1371600" algn="ctr" defTabSz="1074738" rtl="0" eaLnBrk="0" fontAlgn="base" hangingPunct="0">
        <a:spcBef>
          <a:spcPct val="0"/>
        </a:spcBef>
        <a:spcAft>
          <a:spcPct val="0"/>
        </a:spcAft>
        <a:defRPr sz="5200">
          <a:solidFill>
            <a:schemeClr val="tx2"/>
          </a:solidFill>
          <a:latin typeface="Arial" pitchFamily="34" charset="0"/>
          <a:ea typeface="宋体" pitchFamily="2" charset="-122"/>
        </a:defRPr>
      </a:lvl8pPr>
      <a:lvl9pPr marL="1828800" algn="ctr" defTabSz="1074738" rtl="0" eaLnBrk="0" fontAlgn="base" hangingPunct="0">
        <a:spcBef>
          <a:spcPct val="0"/>
        </a:spcBef>
        <a:spcAft>
          <a:spcPct val="0"/>
        </a:spcAft>
        <a:defRPr sz="5200">
          <a:solidFill>
            <a:schemeClr val="tx2"/>
          </a:solidFill>
          <a:latin typeface="Arial" pitchFamily="34" charset="0"/>
          <a:ea typeface="宋体" pitchFamily="2" charset="-122"/>
        </a:defRPr>
      </a:lvl9pPr>
    </p:titleStyle>
    <p:bodyStyle>
      <a:lvl1pPr marL="403225" indent="-403225" algn="l" defTabSz="1074738" rtl="0" eaLnBrk="0" fontAlgn="base" hangingPunct="0">
        <a:spcBef>
          <a:spcPct val="20000"/>
        </a:spcBef>
        <a:spcAft>
          <a:spcPct val="0"/>
        </a:spcAft>
        <a:buChar char="•"/>
        <a:defRPr sz="3800">
          <a:solidFill>
            <a:schemeClr val="tx1"/>
          </a:solidFill>
          <a:latin typeface="+mn-lt"/>
          <a:ea typeface="+mn-ea"/>
          <a:cs typeface="+mn-cs"/>
        </a:defRPr>
      </a:lvl1pPr>
      <a:lvl2pPr marL="873125" indent="-334963" algn="l" defTabSz="1074738" rtl="0" eaLnBrk="0" fontAlgn="base" hangingPunct="0">
        <a:spcBef>
          <a:spcPct val="20000"/>
        </a:spcBef>
        <a:spcAft>
          <a:spcPct val="0"/>
        </a:spcAft>
        <a:buChar char="–"/>
        <a:defRPr sz="3300">
          <a:solidFill>
            <a:schemeClr val="tx1"/>
          </a:solidFill>
          <a:latin typeface="+mn-lt"/>
          <a:ea typeface="+mn-ea"/>
        </a:defRPr>
      </a:lvl2pPr>
      <a:lvl3pPr marL="1343025" indent="-268288" algn="l" defTabSz="1074738" rtl="0" eaLnBrk="0" fontAlgn="base" hangingPunct="0">
        <a:spcBef>
          <a:spcPct val="20000"/>
        </a:spcBef>
        <a:spcAft>
          <a:spcPct val="0"/>
        </a:spcAft>
        <a:buChar char="•"/>
        <a:defRPr sz="2800">
          <a:solidFill>
            <a:schemeClr val="tx1"/>
          </a:solidFill>
          <a:latin typeface="+mn-lt"/>
          <a:ea typeface="+mn-ea"/>
        </a:defRPr>
      </a:lvl3pPr>
      <a:lvl4pPr marL="1881188" indent="-271463" algn="l" defTabSz="1074738" rtl="0" eaLnBrk="0" fontAlgn="base" hangingPunct="0">
        <a:spcBef>
          <a:spcPct val="20000"/>
        </a:spcBef>
        <a:spcAft>
          <a:spcPct val="0"/>
        </a:spcAft>
        <a:buChar char="–"/>
        <a:defRPr sz="2400">
          <a:solidFill>
            <a:schemeClr val="tx1"/>
          </a:solidFill>
          <a:latin typeface="+mn-lt"/>
          <a:ea typeface="+mn-ea"/>
        </a:defRPr>
      </a:lvl4pPr>
      <a:lvl5pPr marL="2417763" indent="-268288" algn="l" defTabSz="1074738" rtl="0" eaLnBrk="0" fontAlgn="base" hangingPunct="0">
        <a:spcBef>
          <a:spcPct val="20000"/>
        </a:spcBef>
        <a:spcAft>
          <a:spcPct val="0"/>
        </a:spcAft>
        <a:buChar char="»"/>
        <a:defRPr sz="2400">
          <a:solidFill>
            <a:schemeClr val="tx1"/>
          </a:solidFill>
          <a:latin typeface="+mn-lt"/>
          <a:ea typeface="+mn-ea"/>
        </a:defRPr>
      </a:lvl5pPr>
      <a:lvl6pPr marL="2874963" indent="-268288" algn="l" defTabSz="1074738" rtl="0" eaLnBrk="0" fontAlgn="base" hangingPunct="0">
        <a:spcBef>
          <a:spcPct val="20000"/>
        </a:spcBef>
        <a:spcAft>
          <a:spcPct val="0"/>
        </a:spcAft>
        <a:buChar char="»"/>
        <a:defRPr sz="2400">
          <a:solidFill>
            <a:schemeClr val="tx1"/>
          </a:solidFill>
          <a:latin typeface="+mn-lt"/>
          <a:ea typeface="+mn-ea"/>
        </a:defRPr>
      </a:lvl6pPr>
      <a:lvl7pPr marL="3332163" indent="-268288" algn="l" defTabSz="1074738" rtl="0" eaLnBrk="0" fontAlgn="base" hangingPunct="0">
        <a:spcBef>
          <a:spcPct val="20000"/>
        </a:spcBef>
        <a:spcAft>
          <a:spcPct val="0"/>
        </a:spcAft>
        <a:buChar char="»"/>
        <a:defRPr sz="2400">
          <a:solidFill>
            <a:schemeClr val="tx1"/>
          </a:solidFill>
          <a:latin typeface="+mn-lt"/>
          <a:ea typeface="+mn-ea"/>
        </a:defRPr>
      </a:lvl7pPr>
      <a:lvl8pPr marL="3789363" indent="-268288" algn="l" defTabSz="1074738" rtl="0" eaLnBrk="0" fontAlgn="base" hangingPunct="0">
        <a:spcBef>
          <a:spcPct val="20000"/>
        </a:spcBef>
        <a:spcAft>
          <a:spcPct val="0"/>
        </a:spcAft>
        <a:buChar char="»"/>
        <a:defRPr sz="2400">
          <a:solidFill>
            <a:schemeClr val="tx1"/>
          </a:solidFill>
          <a:latin typeface="+mn-lt"/>
          <a:ea typeface="+mn-ea"/>
        </a:defRPr>
      </a:lvl8pPr>
      <a:lvl9pPr marL="4246563" indent="-268288" algn="l" defTabSz="1074738" rtl="0" eaLnBrk="0" fontAlgn="base" hangingPunct="0">
        <a:spcBef>
          <a:spcPct val="20000"/>
        </a:spcBef>
        <a:spcAft>
          <a:spcPct val="0"/>
        </a:spcAft>
        <a:buChar char="»"/>
        <a:defRPr sz="24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0.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4.xml"/><Relationship Id="rId7"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5.wmf"/><Relationship Id="rId5" Type="http://schemas.openxmlformats.org/officeDocument/2006/relationships/oleObject" Target="../embeddings/oleObject5.bin"/><Relationship Id="rId4" Type="http://schemas.openxmlformats.org/officeDocument/2006/relationships/image" Target="../media/image36.png"/><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jp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notesSlide" Target="../notesSlides/notesSlide9.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wmf"/><Relationship Id="rId5" Type="http://schemas.openxmlformats.org/officeDocument/2006/relationships/oleObject" Target="../embeddings/oleObject1.bin"/><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0" y="5943600"/>
            <a:ext cx="172085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4" name="AutoShape 38"/>
          <p:cNvSpPr>
            <a:spLocks noChangeArrowheads="1"/>
          </p:cNvSpPr>
          <p:nvPr/>
        </p:nvSpPr>
        <p:spPr bwMode="auto">
          <a:xfrm>
            <a:off x="1477963" y="2813050"/>
            <a:ext cx="7958137" cy="109538"/>
          </a:xfrm>
          <a:custGeom>
            <a:avLst/>
            <a:gdLst>
              <a:gd name="G0" fmla="+- 585 0 0"/>
            </a:gdLst>
            <a:ahLst/>
            <a:cxnLst>
              <a:cxn ang="0">
                <a:pos x="0" y="0"/>
              </a:cxn>
              <a:cxn ang="0">
                <a:pos x="585" y="0"/>
              </a:cxn>
              <a:cxn ang="0">
                <a:pos x="585" y="1000"/>
              </a:cxn>
              <a:cxn ang="0">
                <a:pos x="0" y="1000"/>
              </a:cxn>
              <a:cxn ang="0">
                <a:pos x="0" y="0"/>
              </a:cxn>
              <a:cxn ang="0">
                <a:pos x="1000" y="0"/>
              </a:cxn>
            </a:cxnLst>
            <a:rect l="0" t="0" r="r" b="b"/>
            <a:pathLst>
              <a:path w="1000" h="1000" stroke="0">
                <a:moveTo>
                  <a:pt x="0" y="0"/>
                </a:moveTo>
                <a:lnTo>
                  <a:pt x="585" y="0"/>
                </a:lnTo>
                <a:lnTo>
                  <a:pt x="585" y="1000"/>
                </a:lnTo>
                <a:lnTo>
                  <a:pt x="0" y="1000"/>
                </a:lnTo>
                <a:close/>
              </a:path>
              <a:path w="1000" h="1000">
                <a:moveTo>
                  <a:pt x="0" y="0"/>
                </a:moveTo>
                <a:lnTo>
                  <a:pt x="1000" y="0"/>
                </a:lnTo>
              </a:path>
            </a:pathLst>
          </a:custGeom>
          <a:gradFill rotWithShape="1">
            <a:gsLst>
              <a:gs pos="0">
                <a:schemeClr val="accent2">
                  <a:gamma/>
                  <a:shade val="46275"/>
                  <a:invGamma/>
                </a:schemeClr>
              </a:gs>
              <a:gs pos="100000">
                <a:schemeClr val="accent2"/>
              </a:gs>
            </a:gsLst>
            <a:lin ang="0" scaled="1"/>
          </a:gradFill>
          <a:ln w="9525">
            <a:solidFill>
              <a:schemeClr val="accent2"/>
            </a:solidFill>
            <a:round/>
            <a:headEnd/>
            <a:tailEnd/>
          </a:ln>
        </p:spPr>
        <p:txBody>
          <a:bodyPr/>
          <a:lstStyle/>
          <a:p>
            <a:pPr>
              <a:defRPr/>
            </a:pPr>
            <a:endParaRPr lang="zh-CN" altLang="en-US" b="0">
              <a:ea typeface="宋体" pitchFamily="2" charset="-122"/>
            </a:endParaRPr>
          </a:p>
        </p:txBody>
      </p:sp>
      <p:pic>
        <p:nvPicPr>
          <p:cNvPr id="3076" name="Picture 10" descr="banner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8013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0" y="1758950"/>
            <a:ext cx="10801350" cy="2026470"/>
          </a:xfrm>
          <a:prstGeom prst="rect">
            <a:avLst/>
          </a:prstGeom>
          <a:noFill/>
          <a:ln>
            <a:noFill/>
          </a:ln>
          <a:effectLst/>
          <a:extLst/>
        </p:spPr>
        <p:txBody>
          <a:bodyPr wrap="square" lIns="104919" tIns="52460" rIns="104919" bIns="52460">
            <a:spAutoFit/>
          </a:bodyPr>
          <a:lstStyle>
            <a:lvl1pPr defTabSz="1049338" eaLnBrk="0" hangingPunct="0">
              <a:defRPr sz="2000" b="1">
                <a:solidFill>
                  <a:schemeClr val="tx1"/>
                </a:solidFill>
                <a:latin typeface="Times New Roman" pitchFamily="18" charset="0"/>
                <a:ea typeface="仿宋_GB2312" pitchFamily="49" charset="-122"/>
              </a:defRPr>
            </a:lvl1pPr>
            <a:lvl2pPr marL="523875" defTabSz="1049338" eaLnBrk="0" hangingPunct="0">
              <a:defRPr sz="2000" b="1">
                <a:solidFill>
                  <a:schemeClr val="tx1"/>
                </a:solidFill>
                <a:latin typeface="Times New Roman" pitchFamily="18" charset="0"/>
                <a:ea typeface="仿宋_GB2312" pitchFamily="49" charset="-122"/>
              </a:defRPr>
            </a:lvl2pPr>
            <a:lvl3pPr marL="1049338" defTabSz="1049338" eaLnBrk="0" hangingPunct="0">
              <a:defRPr sz="2000" b="1">
                <a:solidFill>
                  <a:schemeClr val="tx1"/>
                </a:solidFill>
                <a:latin typeface="Times New Roman" pitchFamily="18" charset="0"/>
                <a:ea typeface="仿宋_GB2312" pitchFamily="49" charset="-122"/>
              </a:defRPr>
            </a:lvl3pPr>
            <a:lvl4pPr marL="1573213" defTabSz="1049338" eaLnBrk="0" hangingPunct="0">
              <a:defRPr sz="2000" b="1">
                <a:solidFill>
                  <a:schemeClr val="tx1"/>
                </a:solidFill>
                <a:latin typeface="Times New Roman" pitchFamily="18" charset="0"/>
                <a:ea typeface="仿宋_GB2312" pitchFamily="49" charset="-122"/>
              </a:defRPr>
            </a:lvl4pPr>
            <a:lvl5pPr marL="2098675" defTabSz="1049338" eaLnBrk="0" hangingPunct="0">
              <a:defRPr sz="2000" b="1">
                <a:solidFill>
                  <a:schemeClr val="tx1"/>
                </a:solidFill>
                <a:latin typeface="Times New Roman" pitchFamily="18" charset="0"/>
                <a:ea typeface="仿宋_GB2312" pitchFamily="49" charset="-122"/>
              </a:defRPr>
            </a:lvl5pPr>
            <a:lvl6pPr marL="2555875" defTabSz="1049338" eaLnBrk="0" fontAlgn="base" hangingPunct="0">
              <a:spcBef>
                <a:spcPct val="0"/>
              </a:spcBef>
              <a:spcAft>
                <a:spcPct val="0"/>
              </a:spcAft>
              <a:defRPr sz="2000" b="1">
                <a:solidFill>
                  <a:schemeClr val="tx1"/>
                </a:solidFill>
                <a:latin typeface="Times New Roman" pitchFamily="18" charset="0"/>
                <a:ea typeface="仿宋_GB2312" pitchFamily="49" charset="-122"/>
              </a:defRPr>
            </a:lvl6pPr>
            <a:lvl7pPr marL="3013075" defTabSz="1049338" eaLnBrk="0" fontAlgn="base" hangingPunct="0">
              <a:spcBef>
                <a:spcPct val="0"/>
              </a:spcBef>
              <a:spcAft>
                <a:spcPct val="0"/>
              </a:spcAft>
              <a:defRPr sz="2000" b="1">
                <a:solidFill>
                  <a:schemeClr val="tx1"/>
                </a:solidFill>
                <a:latin typeface="Times New Roman" pitchFamily="18" charset="0"/>
                <a:ea typeface="仿宋_GB2312" pitchFamily="49" charset="-122"/>
              </a:defRPr>
            </a:lvl7pPr>
            <a:lvl8pPr marL="3470275" defTabSz="1049338" eaLnBrk="0" fontAlgn="base" hangingPunct="0">
              <a:spcBef>
                <a:spcPct val="0"/>
              </a:spcBef>
              <a:spcAft>
                <a:spcPct val="0"/>
              </a:spcAft>
              <a:defRPr sz="2000" b="1">
                <a:solidFill>
                  <a:schemeClr val="tx1"/>
                </a:solidFill>
                <a:latin typeface="Times New Roman" pitchFamily="18" charset="0"/>
                <a:ea typeface="仿宋_GB2312" pitchFamily="49" charset="-122"/>
              </a:defRPr>
            </a:lvl8pPr>
            <a:lvl9pPr marL="3927475" defTabSz="1049338" eaLnBrk="0" fontAlgn="base" hangingPunct="0">
              <a:spcBef>
                <a:spcPct val="0"/>
              </a:spcBef>
              <a:spcAft>
                <a:spcPct val="0"/>
              </a:spcAft>
              <a:defRPr sz="2000" b="1">
                <a:solidFill>
                  <a:schemeClr val="tx1"/>
                </a:solidFill>
                <a:latin typeface="Times New Roman" pitchFamily="18" charset="0"/>
                <a:ea typeface="仿宋_GB2312" pitchFamily="49" charset="-122"/>
              </a:defRPr>
            </a:lvl9pPr>
          </a:lstStyle>
          <a:p>
            <a:pPr algn="ctr" eaLnBrk="1" hangingPunct="1">
              <a:lnSpc>
                <a:spcPct val="130000"/>
              </a:lnSpc>
              <a:defRPr/>
            </a:pPr>
            <a:r>
              <a:rPr lang="en-US" altLang="zh-CN" sz="4800" b="0" dirty="0">
                <a:latin typeface="+mj-lt"/>
              </a:rPr>
              <a:t>A large-scale passive laser gyroscope based on </a:t>
            </a:r>
            <a:r>
              <a:rPr lang="en-US" altLang="zh-CN" sz="4800" b="0" dirty="0" smtClean="0">
                <a:latin typeface="+mj-lt"/>
              </a:rPr>
              <a:t>ultra-stable </a:t>
            </a:r>
            <a:r>
              <a:rPr lang="en-US" altLang="zh-CN" sz="4800" b="0" dirty="0">
                <a:latin typeface="+mj-lt"/>
              </a:rPr>
              <a:t>lasers</a:t>
            </a:r>
            <a:endParaRPr lang="zh-CN" altLang="en-US" sz="4500" b="0" dirty="0" smtClean="0">
              <a:solidFill>
                <a:srgbClr val="0000FF"/>
              </a:solidFill>
              <a:effectLst>
                <a:outerShdw blurRad="38100" dist="38100" dir="2700000" algn="tl">
                  <a:srgbClr val="000000">
                    <a:alpha val="43137"/>
                  </a:srgbClr>
                </a:outerShdw>
              </a:effectLst>
              <a:latin typeface="+mj-lt"/>
              <a:ea typeface="楷体_GB2312" pitchFamily="49" charset="-122"/>
            </a:endParaRPr>
          </a:p>
        </p:txBody>
      </p:sp>
      <p:sp>
        <p:nvSpPr>
          <p:cNvPr id="338950" name="Text Box 6"/>
          <p:cNvSpPr txBox="1">
            <a:spLocks noChangeArrowheads="1"/>
          </p:cNvSpPr>
          <p:nvPr/>
        </p:nvSpPr>
        <p:spPr bwMode="auto">
          <a:xfrm>
            <a:off x="285750" y="146050"/>
            <a:ext cx="10293350" cy="867738"/>
          </a:xfrm>
          <a:prstGeom prst="rect">
            <a:avLst/>
          </a:prstGeom>
          <a:noFill/>
          <a:ln>
            <a:noFill/>
          </a:ln>
          <a:effectLst/>
          <a:extLst/>
        </p:spPr>
        <p:txBody>
          <a:bodyPr>
            <a:spAutoFit/>
          </a:bodyPr>
          <a:lstStyle/>
          <a:p>
            <a:pPr algn="ctr">
              <a:lnSpc>
                <a:spcPct val="160000"/>
              </a:lnSpc>
              <a:defRPr/>
            </a:pPr>
            <a:r>
              <a:rPr lang="en-US" altLang="zh-CN" sz="3600" dirty="0" smtClean="0">
                <a:solidFill>
                  <a:srgbClr val="FFFF00"/>
                </a:solidFill>
                <a:latin typeface="Georgia" panose="02040502050405020303" pitchFamily="18" charset="0"/>
                <a:ea typeface="华文中宋" panose="02010600040101010101" pitchFamily="2" charset="-122"/>
              </a:rPr>
              <a:t>4</a:t>
            </a:r>
            <a:r>
              <a:rPr lang="en-US" altLang="zh-CN" sz="3600" baseline="30000" dirty="0" smtClean="0">
                <a:solidFill>
                  <a:srgbClr val="FFFF00"/>
                </a:solidFill>
                <a:latin typeface="Georgia" panose="02040502050405020303" pitchFamily="18" charset="0"/>
                <a:ea typeface="华文中宋" panose="02010600040101010101" pitchFamily="2" charset="-122"/>
              </a:rPr>
              <a:t>th</a:t>
            </a:r>
            <a:r>
              <a:rPr lang="en-US" altLang="zh-CN" sz="3600" dirty="0" smtClean="0">
                <a:solidFill>
                  <a:srgbClr val="FFFF00"/>
                </a:solidFill>
                <a:latin typeface="Georgia" panose="02040502050405020303" pitchFamily="18" charset="0"/>
                <a:ea typeface="华文中宋" panose="02010600040101010101" pitchFamily="2" charset="-122"/>
              </a:rPr>
              <a:t> Meeting </a:t>
            </a:r>
            <a:r>
              <a:rPr lang="en-US" altLang="zh-CN" sz="3600" dirty="0">
                <a:solidFill>
                  <a:srgbClr val="FFFF00"/>
                </a:solidFill>
                <a:latin typeface="Georgia" panose="02040502050405020303" pitchFamily="18" charset="0"/>
                <a:ea typeface="华文中宋" panose="02010600040101010101" pitchFamily="2" charset="-122"/>
              </a:rPr>
              <a:t>of </a:t>
            </a:r>
            <a:r>
              <a:rPr lang="en-US" altLang="zh-CN" sz="3600" dirty="0" err="1">
                <a:solidFill>
                  <a:srgbClr val="FFFF00"/>
                </a:solidFill>
                <a:latin typeface="Georgia" panose="02040502050405020303" pitchFamily="18" charset="0"/>
                <a:ea typeface="华文中宋" panose="02010600040101010101" pitchFamily="2" charset="-122"/>
              </a:rPr>
              <a:t>IWGoRS</a:t>
            </a:r>
            <a:endParaRPr lang="en-US" altLang="zh-CN" sz="3600" dirty="0">
              <a:solidFill>
                <a:srgbClr val="FFFF00"/>
              </a:solidFill>
              <a:latin typeface="Georgia" panose="02040502050405020303" pitchFamily="18" charset="0"/>
              <a:ea typeface="华文中宋" panose="02010600040101010101" pitchFamily="2" charset="-122"/>
            </a:endParaRPr>
          </a:p>
        </p:txBody>
      </p:sp>
      <p:sp>
        <p:nvSpPr>
          <p:cNvPr id="3079" name="TextBox 8"/>
          <p:cNvSpPr txBox="1">
            <a:spLocks noChangeArrowheads="1"/>
          </p:cNvSpPr>
          <p:nvPr/>
        </p:nvSpPr>
        <p:spPr bwMode="auto">
          <a:xfrm>
            <a:off x="660139" y="4214029"/>
            <a:ext cx="9481073"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ea typeface="仿宋_GB2312" pitchFamily="49" charset="-122"/>
              </a:defRPr>
            </a:lvl1pPr>
            <a:lvl2pPr marL="742950" indent="-285750" eaLnBrk="0" hangingPunct="0">
              <a:defRPr sz="2400" b="1">
                <a:solidFill>
                  <a:schemeClr val="tx1"/>
                </a:solidFill>
                <a:latin typeface="Times New Roman" panose="02020603050405020304" pitchFamily="18" charset="0"/>
                <a:ea typeface="仿宋_GB2312" pitchFamily="49" charset="-122"/>
              </a:defRPr>
            </a:lvl2pPr>
            <a:lvl3pPr marL="1143000" indent="-228600" eaLnBrk="0" hangingPunct="0">
              <a:defRPr sz="2400" b="1">
                <a:solidFill>
                  <a:schemeClr val="tx1"/>
                </a:solidFill>
                <a:latin typeface="Times New Roman" panose="02020603050405020304" pitchFamily="18" charset="0"/>
                <a:ea typeface="仿宋_GB2312" pitchFamily="49" charset="-122"/>
              </a:defRPr>
            </a:lvl3pPr>
            <a:lvl4pPr marL="1600200" indent="-228600" eaLnBrk="0" hangingPunct="0">
              <a:defRPr sz="2400" b="1">
                <a:solidFill>
                  <a:schemeClr val="tx1"/>
                </a:solidFill>
                <a:latin typeface="Times New Roman" panose="02020603050405020304" pitchFamily="18" charset="0"/>
                <a:ea typeface="仿宋_GB2312" pitchFamily="49" charset="-122"/>
              </a:defRPr>
            </a:lvl4pPr>
            <a:lvl5pPr marL="2057400" indent="-228600" eaLnBrk="0" hangingPunct="0">
              <a:defRPr sz="2400" b="1">
                <a:solidFill>
                  <a:schemeClr val="tx1"/>
                </a:solidFill>
                <a:latin typeface="Times New Roman" panose="02020603050405020304" pitchFamily="18" charset="0"/>
                <a:ea typeface="仿宋_GB2312" pitchFamily="49" charset="-122"/>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hangingPunct="1">
              <a:lnSpc>
                <a:spcPct val="110000"/>
              </a:lnSpc>
              <a:buFont typeface="Arial" panose="020B0604020202020204" pitchFamily="34" charset="0"/>
              <a:buNone/>
              <a:defRPr/>
            </a:pPr>
            <a:r>
              <a:rPr lang="en-US" altLang="zh-CN" sz="2800" u="sng" dirty="0">
                <a:solidFill>
                  <a:srgbClr val="000066"/>
                </a:solidFill>
                <a:effectLst>
                  <a:outerShdw blurRad="38100" dist="38100" dir="2700000" algn="tl">
                    <a:srgbClr val="C0C0C0"/>
                  </a:outerShdw>
                </a:effectLst>
                <a:latin typeface="Georgia" pitchFamily="18" charset="0"/>
              </a:rPr>
              <a:t>K. </a:t>
            </a:r>
            <a:r>
              <a:rPr lang="en-US" altLang="zh-CN" sz="2800" u="sng" dirty="0" smtClean="0">
                <a:solidFill>
                  <a:srgbClr val="000066"/>
                </a:solidFill>
                <a:effectLst>
                  <a:outerShdw blurRad="38100" dist="38100" dir="2700000" algn="tl">
                    <a:srgbClr val="C0C0C0"/>
                  </a:outerShdw>
                </a:effectLst>
                <a:latin typeface="Georgia" pitchFamily="18" charset="0"/>
              </a:rPr>
              <a:t>Liu, </a:t>
            </a:r>
            <a:r>
              <a:rPr lang="en-US" altLang="zh-CN" sz="2800" dirty="0" smtClean="0">
                <a:solidFill>
                  <a:srgbClr val="000066"/>
                </a:solidFill>
                <a:effectLst>
                  <a:outerShdw blurRad="38100" dist="38100" dir="2700000" algn="tl">
                    <a:srgbClr val="C0C0C0"/>
                  </a:outerShdw>
                </a:effectLst>
                <a:latin typeface="Georgia" pitchFamily="18" charset="0"/>
              </a:rPr>
              <a:t>J</a:t>
            </a:r>
            <a:r>
              <a:rPr lang="en-US" altLang="zh-CN" sz="2800" dirty="0">
                <a:solidFill>
                  <a:srgbClr val="000066"/>
                </a:solidFill>
                <a:effectLst>
                  <a:outerShdw blurRad="38100" dist="38100" dir="2700000" algn="tl">
                    <a:srgbClr val="C0C0C0"/>
                  </a:outerShdw>
                </a:effectLst>
                <a:latin typeface="Georgia" pitchFamily="18" charset="0"/>
              </a:rPr>
              <a:t>. </a:t>
            </a:r>
            <a:r>
              <a:rPr lang="en-US" altLang="zh-CN" sz="2800" dirty="0" smtClean="0">
                <a:solidFill>
                  <a:srgbClr val="000066"/>
                </a:solidFill>
                <a:effectLst>
                  <a:outerShdw blurRad="38100" dist="38100" dir="2700000" algn="tl">
                    <a:srgbClr val="C0C0C0"/>
                  </a:outerShdw>
                </a:effectLst>
                <a:latin typeface="Georgia" pitchFamily="18" charset="0"/>
              </a:rPr>
              <a:t>Zhang, </a:t>
            </a:r>
            <a:r>
              <a:rPr lang="en-US" altLang="zh-CN" sz="2800" dirty="0">
                <a:solidFill>
                  <a:srgbClr val="000066"/>
                </a:solidFill>
                <a:effectLst>
                  <a:outerShdw blurRad="38100" dist="38100" dir="2700000" algn="tl">
                    <a:srgbClr val="C0C0C0"/>
                  </a:outerShdw>
                </a:effectLst>
                <a:latin typeface="Georgia" pitchFamily="18" charset="0"/>
              </a:rPr>
              <a:t>F. L. Zhang, X. H. Shi, X. Y. Zeng, X. L. </a:t>
            </a:r>
            <a:r>
              <a:rPr lang="en-US" altLang="zh-CN" sz="2800" dirty="0" err="1" smtClean="0">
                <a:solidFill>
                  <a:srgbClr val="000066"/>
                </a:solidFill>
                <a:effectLst>
                  <a:outerShdw blurRad="38100" dist="38100" dir="2700000" algn="tl">
                    <a:srgbClr val="C0C0C0"/>
                  </a:outerShdw>
                </a:effectLst>
                <a:latin typeface="Georgia" pitchFamily="18" charset="0"/>
              </a:rPr>
              <a:t>Lv</a:t>
            </a:r>
            <a:r>
              <a:rPr lang="en-US" altLang="zh-CN" sz="2800" dirty="0" smtClean="0">
                <a:solidFill>
                  <a:srgbClr val="000066"/>
                </a:solidFill>
                <a:effectLst>
                  <a:outerShdw blurRad="38100" dist="38100" dir="2700000" algn="tl">
                    <a:srgbClr val="C0C0C0"/>
                  </a:outerShdw>
                </a:effectLst>
                <a:latin typeface="Georgia" pitchFamily="18" charset="0"/>
              </a:rPr>
              <a:t> and Z</a:t>
            </a:r>
            <a:r>
              <a:rPr lang="en-US" altLang="zh-CN" sz="2800" dirty="0">
                <a:solidFill>
                  <a:srgbClr val="000066"/>
                </a:solidFill>
                <a:effectLst>
                  <a:outerShdw blurRad="38100" dist="38100" dir="2700000" algn="tl">
                    <a:srgbClr val="C0C0C0"/>
                  </a:outerShdw>
                </a:effectLst>
                <a:latin typeface="Georgia" pitchFamily="18" charset="0"/>
              </a:rPr>
              <a:t>. H. Lu</a:t>
            </a:r>
          </a:p>
        </p:txBody>
      </p:sp>
      <p:sp>
        <p:nvSpPr>
          <p:cNvPr id="3080" name="Text Box 17"/>
          <p:cNvSpPr txBox="1">
            <a:spLocks noChangeArrowheads="1"/>
          </p:cNvSpPr>
          <p:nvPr/>
        </p:nvSpPr>
        <p:spPr bwMode="auto">
          <a:xfrm>
            <a:off x="889000" y="5480050"/>
            <a:ext cx="9144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ea typeface="仿宋_GB2312" pitchFamily="49" charset="-122"/>
              </a:defRPr>
            </a:lvl1pPr>
            <a:lvl2pPr marL="742950" indent="-285750" eaLnBrk="0" hangingPunct="0">
              <a:defRPr sz="2400" b="1">
                <a:solidFill>
                  <a:schemeClr val="tx1"/>
                </a:solidFill>
                <a:latin typeface="Times New Roman" panose="02020603050405020304" pitchFamily="18" charset="0"/>
                <a:ea typeface="仿宋_GB2312" pitchFamily="49" charset="-122"/>
              </a:defRPr>
            </a:lvl2pPr>
            <a:lvl3pPr marL="1143000" indent="-228600" eaLnBrk="0" hangingPunct="0">
              <a:defRPr sz="2400" b="1">
                <a:solidFill>
                  <a:schemeClr val="tx1"/>
                </a:solidFill>
                <a:latin typeface="Times New Roman" panose="02020603050405020304" pitchFamily="18" charset="0"/>
                <a:ea typeface="仿宋_GB2312" pitchFamily="49" charset="-122"/>
              </a:defRPr>
            </a:lvl3pPr>
            <a:lvl4pPr marL="1600200" indent="-228600" eaLnBrk="0" hangingPunct="0">
              <a:defRPr sz="2400" b="1">
                <a:solidFill>
                  <a:schemeClr val="tx1"/>
                </a:solidFill>
                <a:latin typeface="Times New Roman" panose="02020603050405020304" pitchFamily="18" charset="0"/>
                <a:ea typeface="仿宋_GB2312" pitchFamily="49" charset="-122"/>
              </a:defRPr>
            </a:lvl4pPr>
            <a:lvl5pPr marL="2057400" indent="-228600" eaLnBrk="0" hangingPunct="0">
              <a:defRPr sz="2400" b="1">
                <a:solidFill>
                  <a:schemeClr val="tx1"/>
                </a:solidFill>
                <a:latin typeface="Times New Roman" panose="02020603050405020304" pitchFamily="18" charset="0"/>
                <a:ea typeface="仿宋_GB2312" pitchFamily="49" charset="-122"/>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ctr" eaLnBrk="1" hangingPunct="1"/>
            <a:r>
              <a:rPr kumimoji="1" lang="en-US" altLang="zh-CN" sz="2200" dirty="0">
                <a:solidFill>
                  <a:srgbClr val="0000FF"/>
                </a:solidFill>
                <a:latin typeface="Georgia" panose="02040502050405020303" pitchFamily="18" charset="0"/>
              </a:rPr>
              <a:t>C</a:t>
            </a:r>
            <a:r>
              <a:rPr kumimoji="1" lang="en-US" altLang="zh-CN" sz="2200" dirty="0">
                <a:latin typeface="Georgia" panose="02040502050405020303" pitchFamily="18" charset="0"/>
              </a:rPr>
              <a:t>enter for </a:t>
            </a:r>
            <a:r>
              <a:rPr kumimoji="1" lang="en-US" altLang="zh-CN" sz="2200" dirty="0">
                <a:solidFill>
                  <a:srgbClr val="0000FF"/>
                </a:solidFill>
                <a:latin typeface="Georgia" panose="02040502050405020303" pitchFamily="18" charset="0"/>
              </a:rPr>
              <a:t>G</a:t>
            </a:r>
            <a:r>
              <a:rPr kumimoji="1" lang="en-US" altLang="zh-CN" sz="2200" dirty="0">
                <a:latin typeface="Georgia" panose="02040502050405020303" pitchFamily="18" charset="0"/>
              </a:rPr>
              <a:t>ravitational </a:t>
            </a:r>
            <a:r>
              <a:rPr kumimoji="1" lang="en-US" altLang="zh-CN" sz="2200" dirty="0">
                <a:solidFill>
                  <a:srgbClr val="0000FF"/>
                </a:solidFill>
                <a:latin typeface="Georgia" panose="02040502050405020303" pitchFamily="18" charset="0"/>
              </a:rPr>
              <a:t>E</a:t>
            </a:r>
            <a:r>
              <a:rPr kumimoji="1" lang="en-US" altLang="zh-CN" sz="2200" dirty="0">
                <a:latin typeface="Georgia" panose="02040502050405020303" pitchFamily="18" charset="0"/>
              </a:rPr>
              <a:t>xperiments, </a:t>
            </a:r>
          </a:p>
          <a:p>
            <a:pPr algn="ctr" eaLnBrk="1" hangingPunct="1"/>
            <a:r>
              <a:rPr kumimoji="1" lang="en-US" altLang="zh-CN" sz="2200" dirty="0">
                <a:latin typeface="Georgia" panose="02040502050405020303" pitchFamily="18" charset="0"/>
              </a:rPr>
              <a:t>School of Physics,</a:t>
            </a:r>
          </a:p>
          <a:p>
            <a:pPr algn="ctr" eaLnBrk="1" hangingPunct="1"/>
            <a:r>
              <a:rPr kumimoji="1" lang="en-US" altLang="zh-CN" sz="2200" dirty="0">
                <a:solidFill>
                  <a:schemeClr val="hlink"/>
                </a:solidFill>
                <a:latin typeface="Georgia" panose="02040502050405020303" pitchFamily="18" charset="0"/>
              </a:rPr>
              <a:t> </a:t>
            </a:r>
            <a:r>
              <a:rPr kumimoji="1" lang="en-US" altLang="zh-CN" sz="2200" dirty="0">
                <a:solidFill>
                  <a:srgbClr val="FF0000"/>
                </a:solidFill>
                <a:latin typeface="Georgia" panose="02040502050405020303" pitchFamily="18" charset="0"/>
              </a:rPr>
              <a:t>H</a:t>
            </a:r>
            <a:r>
              <a:rPr kumimoji="1" lang="en-US" altLang="zh-CN" sz="2200" dirty="0">
                <a:latin typeface="Georgia" panose="02040502050405020303" pitchFamily="18" charset="0"/>
              </a:rPr>
              <a:t>uazhong </a:t>
            </a:r>
            <a:r>
              <a:rPr kumimoji="1" lang="en-US" altLang="zh-CN" sz="2200" dirty="0">
                <a:solidFill>
                  <a:srgbClr val="FF0000"/>
                </a:solidFill>
                <a:latin typeface="Georgia" panose="02040502050405020303" pitchFamily="18" charset="0"/>
              </a:rPr>
              <a:t>U</a:t>
            </a:r>
            <a:r>
              <a:rPr kumimoji="1" lang="en-US" altLang="zh-CN" sz="2200" dirty="0">
                <a:latin typeface="Georgia" panose="02040502050405020303" pitchFamily="18" charset="0"/>
              </a:rPr>
              <a:t>niversity of </a:t>
            </a:r>
            <a:r>
              <a:rPr kumimoji="1" lang="en-US" altLang="zh-CN" sz="2200" dirty="0">
                <a:solidFill>
                  <a:srgbClr val="FF0000"/>
                </a:solidFill>
                <a:latin typeface="Georgia" panose="02040502050405020303" pitchFamily="18" charset="0"/>
              </a:rPr>
              <a:t>S</a:t>
            </a:r>
            <a:r>
              <a:rPr kumimoji="1" lang="en-US" altLang="zh-CN" sz="2200" dirty="0">
                <a:latin typeface="Georgia" panose="02040502050405020303" pitchFamily="18" charset="0"/>
              </a:rPr>
              <a:t>cience &amp; </a:t>
            </a:r>
            <a:r>
              <a:rPr kumimoji="1" lang="en-US" altLang="zh-CN" sz="2200" dirty="0">
                <a:solidFill>
                  <a:srgbClr val="FF0000"/>
                </a:solidFill>
                <a:latin typeface="Georgia" panose="02040502050405020303" pitchFamily="18" charset="0"/>
              </a:rPr>
              <a:t>T</a:t>
            </a:r>
            <a:r>
              <a:rPr kumimoji="1" lang="en-US" altLang="zh-CN" sz="2200" dirty="0">
                <a:latin typeface="Georgia" panose="02040502050405020303" pitchFamily="18" charset="0"/>
              </a:rPr>
              <a:t>echnology</a:t>
            </a:r>
          </a:p>
          <a:p>
            <a:pPr algn="ctr" eaLnBrk="1" hangingPunct="1"/>
            <a:endParaRPr kumimoji="1" lang="en-US" altLang="zh-CN" sz="2200" dirty="0">
              <a:latin typeface="Georgia" panose="02040502050405020303" pitchFamily="18" charset="0"/>
            </a:endParaRPr>
          </a:p>
          <a:p>
            <a:pPr algn="ctr" eaLnBrk="1" hangingPunct="1"/>
            <a:r>
              <a:rPr lang="en-US" altLang="zh-CN" dirty="0" smtClean="0">
                <a:latin typeface="Georgia" panose="02040502050405020303" pitchFamily="18" charset="0"/>
                <a:ea typeface="华文中宋" panose="02010600040101010101" pitchFamily="2" charset="-122"/>
              </a:rPr>
              <a:t>2016.6.21 </a:t>
            </a:r>
            <a:r>
              <a:rPr lang="en-US" altLang="zh-CN" dirty="0">
                <a:latin typeface="Georgia" panose="02040502050405020303" pitchFamily="18" charset="0"/>
                <a:ea typeface="华文中宋" panose="02010600040101010101" pitchFamily="2" charset="-122"/>
              </a:rPr>
              <a:t>@ Meeting of </a:t>
            </a:r>
            <a:r>
              <a:rPr lang="en-US" altLang="zh-CN" dirty="0" err="1">
                <a:latin typeface="Georgia" panose="02040502050405020303" pitchFamily="18" charset="0"/>
                <a:ea typeface="华文中宋" panose="02010600040101010101" pitchFamily="2" charset="-122"/>
              </a:rPr>
              <a:t>IWGoRS</a:t>
            </a:r>
            <a:endParaRPr lang="en-US" altLang="zh-CN" dirty="0">
              <a:latin typeface="Georgia" panose="02040502050405020303" pitchFamily="18" charset="0"/>
              <a:ea typeface="华文中宋" panose="02010600040101010101" pitchFamily="2" charset="-122"/>
            </a:endParaRPr>
          </a:p>
        </p:txBody>
      </p:sp>
      <p:pic>
        <p:nvPicPr>
          <p:cNvPr id="3081" name="Picture 8" descr="C:\Documents and Settings\Administrator\桌面\2011382312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961063"/>
            <a:ext cx="2019719"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88803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灯片编号占位符 1"/>
          <p:cNvSpPr txBox="1">
            <a:spLocks noGrp="1" noChangeArrowheads="1"/>
          </p:cNvSpPr>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436" tIns="53717" rIns="107436" bIns="53717"/>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r" eaLnBrk="1" hangingPunct="1">
              <a:buFont typeface="Arial" panose="020B0604020202020204" pitchFamily="34" charset="0"/>
              <a:buNone/>
            </a:pPr>
            <a:fld id="{B4E35EDD-F205-4C24-81BB-B3B172588433}" type="slidenum">
              <a:rPr lang="en-US" altLang="zh-CN" sz="2000">
                <a:solidFill>
                  <a:srgbClr val="FF0000"/>
                </a:solidFill>
                <a:latin typeface="Times New Roman" panose="02020603050405020304" pitchFamily="18" charset="0"/>
                <a:ea typeface="宋体" panose="02010600030101010101" pitchFamily="2" charset="-122"/>
              </a:rPr>
              <a:pPr algn="r" eaLnBrk="1" hangingPunct="1">
                <a:buFont typeface="Arial" panose="020B0604020202020204" pitchFamily="34" charset="0"/>
                <a:buNone/>
              </a:pPr>
              <a:t>10</a:t>
            </a:fld>
            <a:endParaRPr lang="en-US" altLang="zh-CN" sz="2000">
              <a:solidFill>
                <a:srgbClr val="FF0000"/>
              </a:solidFill>
              <a:latin typeface="Times New Roman" panose="02020603050405020304" pitchFamily="18" charset="0"/>
              <a:ea typeface="宋体" panose="02010600030101010101" pitchFamily="2" charset="-122"/>
            </a:endParaRPr>
          </a:p>
        </p:txBody>
      </p:sp>
      <p:sp>
        <p:nvSpPr>
          <p:cNvPr id="23556" name="Rectangle 21"/>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23557" name="Rectangle 23"/>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23558" name="Rectangle 25"/>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23559" name="Rectangle 41"/>
          <p:cNvSpPr>
            <a:spLocks noChangeArrowheads="1"/>
          </p:cNvSpPr>
          <p:nvPr/>
        </p:nvSpPr>
        <p:spPr bwMode="auto">
          <a:xfrm>
            <a:off x="0" y="676275"/>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23560" name="Rectangle 43"/>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23561" name="Rectangle 45"/>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23562" name="Rectangle 10"/>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23563" name="Rectangle 14"/>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23565" name="Rectangle 77"/>
          <p:cNvSpPr>
            <a:spLocks noChangeArrowheads="1"/>
          </p:cNvSpPr>
          <p:nvPr/>
        </p:nvSpPr>
        <p:spPr bwMode="auto">
          <a:xfrm>
            <a:off x="5581650" y="312420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22" name="Text Box 112"/>
          <p:cNvSpPr txBox="1">
            <a:spLocks noChangeArrowheads="1"/>
          </p:cNvSpPr>
          <p:nvPr/>
        </p:nvSpPr>
        <p:spPr bwMode="auto">
          <a:xfrm>
            <a:off x="16828" y="290513"/>
            <a:ext cx="9424884" cy="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buFont typeface="Arial" panose="020B0604020202020204" pitchFamily="34" charset="0"/>
              <a:buNone/>
            </a:pPr>
            <a:r>
              <a:rPr lang="en-US" altLang="zh-CN" sz="3200" dirty="0" smtClean="0">
                <a:solidFill>
                  <a:srgbClr val="FFFF00"/>
                </a:solidFill>
              </a:rPr>
              <a:t>Laser Development: Long-term Stability</a:t>
            </a:r>
            <a:endParaRPr lang="en-US" altLang="zh-CN" sz="3200" dirty="0">
              <a:solidFill>
                <a:srgbClr val="FFFF00"/>
              </a:solidFill>
            </a:endParaRPr>
          </a:p>
          <a:p>
            <a:pPr>
              <a:lnSpc>
                <a:spcPct val="80000"/>
              </a:lnSpc>
              <a:buFont typeface="Arial" panose="020B0604020202020204" pitchFamily="34" charset="0"/>
              <a:buNone/>
            </a:pPr>
            <a:endParaRPr lang="zh-CN" altLang="en-US" sz="3200" dirty="0">
              <a:solidFill>
                <a:srgbClr val="FFFF00"/>
              </a:solidFill>
            </a:endParaRPr>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l="13500" r="16375"/>
          <a:stretch/>
        </p:blipFill>
        <p:spPr>
          <a:xfrm>
            <a:off x="1125063" y="4496827"/>
            <a:ext cx="2957530" cy="2802498"/>
          </a:xfrm>
          <a:prstGeom prst="rect">
            <a:avLst/>
          </a:prstGeom>
        </p:spPr>
      </p:pic>
      <p:pic>
        <p:nvPicPr>
          <p:cNvPr id="15" name="Picture 3" descr="C:\Documents and Settings\Administrator\桌面\Graph17.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838" t="8508" r="10349" b="2643"/>
          <a:stretch>
            <a:fillRect/>
          </a:stretch>
        </p:blipFill>
        <p:spPr bwMode="auto">
          <a:xfrm>
            <a:off x="313621" y="1107723"/>
            <a:ext cx="4580415" cy="312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5"/>
          <a:stretch>
            <a:fillRect/>
          </a:stretch>
        </p:blipFill>
        <p:spPr>
          <a:xfrm>
            <a:off x="4894036" y="3924183"/>
            <a:ext cx="5495925" cy="3429000"/>
          </a:xfrm>
          <a:prstGeom prst="rect">
            <a:avLst/>
          </a:prstGeom>
        </p:spPr>
      </p:pic>
      <p:pic>
        <p:nvPicPr>
          <p:cNvPr id="2" name="图片 1"/>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25569"/>
          <a:stretch/>
        </p:blipFill>
        <p:spPr>
          <a:xfrm>
            <a:off x="5211998" y="1186398"/>
            <a:ext cx="4860000" cy="2713045"/>
          </a:xfrm>
          <a:prstGeom prst="rect">
            <a:avLst/>
          </a:prstGeom>
        </p:spPr>
      </p:pic>
    </p:spTree>
    <p:extLst>
      <p:ext uri="{BB962C8B-B14F-4D97-AF65-F5344CB8AC3E}">
        <p14:creationId xmlns:p14="http://schemas.microsoft.com/office/powerpoint/2010/main" val="386413839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灯片编号占位符 1"/>
          <p:cNvSpPr txBox="1">
            <a:spLocks noGrp="1" noChangeArrowheads="1"/>
          </p:cNvSpPr>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436" tIns="53717" rIns="107436" bIns="53717"/>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r" eaLnBrk="1" hangingPunct="1">
              <a:buFont typeface="Arial" panose="020B0604020202020204" pitchFamily="34" charset="0"/>
              <a:buNone/>
            </a:pPr>
            <a:fld id="{81C10996-3FA0-4670-9FE3-2A0F2ABBD082}" type="slidenum">
              <a:rPr lang="en-US" altLang="zh-CN" sz="2000">
                <a:solidFill>
                  <a:srgbClr val="FF0000"/>
                </a:solidFill>
                <a:latin typeface="Times New Roman" panose="02020603050405020304" pitchFamily="18" charset="0"/>
                <a:ea typeface="宋体" panose="02010600030101010101" pitchFamily="2" charset="-122"/>
              </a:rPr>
              <a:pPr algn="r" eaLnBrk="1" hangingPunct="1">
                <a:buFont typeface="Arial" panose="020B0604020202020204" pitchFamily="34" charset="0"/>
                <a:buNone/>
              </a:pPr>
              <a:t>11</a:t>
            </a:fld>
            <a:endParaRPr lang="en-US" altLang="zh-CN" sz="2000">
              <a:solidFill>
                <a:srgbClr val="FF0000"/>
              </a:solidFill>
              <a:latin typeface="Times New Roman" panose="02020603050405020304" pitchFamily="18" charset="0"/>
              <a:ea typeface="宋体" panose="02010600030101010101" pitchFamily="2" charset="-122"/>
            </a:endParaRPr>
          </a:p>
        </p:txBody>
      </p:sp>
      <p:sp>
        <p:nvSpPr>
          <p:cNvPr id="19461" name="Text Box 112"/>
          <p:cNvSpPr txBox="1">
            <a:spLocks noChangeArrowheads="1"/>
          </p:cNvSpPr>
          <p:nvPr/>
        </p:nvSpPr>
        <p:spPr bwMode="auto">
          <a:xfrm>
            <a:off x="139002" y="262882"/>
            <a:ext cx="9266255" cy="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buFont typeface="Arial" panose="020B0604020202020204" pitchFamily="34" charset="0"/>
              <a:buNone/>
            </a:pPr>
            <a:r>
              <a:rPr lang="en-US" altLang="zh-CN" sz="3200" dirty="0">
                <a:solidFill>
                  <a:srgbClr val="FFFF00"/>
                </a:solidFill>
              </a:rPr>
              <a:t>Laser Development: Long-term Stability</a:t>
            </a:r>
          </a:p>
          <a:p>
            <a:pPr>
              <a:lnSpc>
                <a:spcPct val="80000"/>
              </a:lnSpc>
              <a:buFont typeface="Arial" panose="020B0604020202020204" pitchFamily="34" charset="0"/>
              <a:buNone/>
            </a:pPr>
            <a:endParaRPr lang="zh-CN" altLang="en-US" sz="3200" dirty="0">
              <a:solidFill>
                <a:srgbClr val="FFFF00"/>
              </a:solidFill>
            </a:endParaRPr>
          </a:p>
        </p:txBody>
      </p:sp>
      <p:sp>
        <p:nvSpPr>
          <p:cNvPr id="19462" name="Rectangle 21"/>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19463" name="Rectangle 23"/>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19464" name="Rectangle 25"/>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19465" name="Rectangle 41"/>
          <p:cNvSpPr>
            <a:spLocks noChangeArrowheads="1"/>
          </p:cNvSpPr>
          <p:nvPr/>
        </p:nvSpPr>
        <p:spPr bwMode="auto">
          <a:xfrm>
            <a:off x="0" y="676275"/>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19466" name="Rectangle 43"/>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19467" name="Rectangle 45"/>
          <p:cNvSpPr>
            <a:spLocks noChangeArrowheads="1"/>
          </p:cNvSpPr>
          <p:nvPr/>
        </p:nvSpPr>
        <p:spPr bwMode="auto">
          <a:xfrm>
            <a:off x="0" y="0"/>
            <a:ext cx="10801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endParaRPr lang="zh-CN" altLang="en-US"/>
          </a:p>
        </p:txBody>
      </p:sp>
      <p:sp>
        <p:nvSpPr>
          <p:cNvPr id="19" name="文本框 18"/>
          <p:cNvSpPr txBox="1"/>
          <p:nvPr/>
        </p:nvSpPr>
        <p:spPr>
          <a:xfrm>
            <a:off x="730533" y="5714947"/>
            <a:ext cx="2743200" cy="523220"/>
          </a:xfrm>
          <a:prstGeom prst="rect">
            <a:avLst/>
          </a:prstGeom>
          <a:noFill/>
        </p:spPr>
        <p:txBody>
          <a:bodyPr wrap="square" rtlCol="0">
            <a:spAutoFit/>
          </a:bodyPr>
          <a:lstStyle/>
          <a:p>
            <a:r>
              <a:rPr lang="en-US" altLang="zh-CN" dirty="0" smtClean="0">
                <a:solidFill>
                  <a:srgbClr val="0000CC"/>
                </a:solidFill>
              </a:rPr>
              <a:t>Next step:</a:t>
            </a:r>
            <a:endParaRPr lang="zh-CN" altLang="en-US" dirty="0">
              <a:solidFill>
                <a:srgbClr val="0000CC"/>
              </a:solidFill>
            </a:endParaRPr>
          </a:p>
        </p:txBody>
      </p:sp>
      <p:sp>
        <p:nvSpPr>
          <p:cNvPr id="20" name="文本框 19"/>
          <p:cNvSpPr txBox="1"/>
          <p:nvPr/>
        </p:nvSpPr>
        <p:spPr>
          <a:xfrm>
            <a:off x="730533" y="6258454"/>
            <a:ext cx="8798871"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dirty="0" smtClean="0">
                <a:solidFill>
                  <a:srgbClr val="C00000"/>
                </a:solidFill>
                <a:latin typeface="Calibri" panose="020F0502020204030204" pitchFamily="34" charset="0"/>
                <a:cs typeface="Calibri" panose="020F0502020204030204" pitchFamily="34" charset="0"/>
              </a:rPr>
              <a:t>Digital </a:t>
            </a:r>
            <a:r>
              <a:rPr lang="en-US" altLang="zh-CN" dirty="0">
                <a:solidFill>
                  <a:srgbClr val="C00000"/>
                </a:solidFill>
                <a:latin typeface="Calibri" panose="020F0502020204030204" pitchFamily="34" charset="0"/>
                <a:cs typeface="Calibri" panose="020F0502020204030204" pitchFamily="34" charset="0"/>
              </a:rPr>
              <a:t>PID </a:t>
            </a:r>
            <a:r>
              <a:rPr lang="en-US" altLang="zh-CN" dirty="0" smtClean="0">
                <a:solidFill>
                  <a:srgbClr val="C00000"/>
                </a:solidFill>
                <a:latin typeface="Calibri" panose="020F0502020204030204" pitchFamily="34" charset="0"/>
                <a:cs typeface="Calibri" panose="020F0502020204030204" pitchFamily="34" charset="0"/>
              </a:rPr>
              <a:t>locking for better short-term performance </a:t>
            </a:r>
            <a:endParaRPr lang="en-US" altLang="zh-CN" dirty="0">
              <a:solidFill>
                <a:srgbClr val="C00000"/>
              </a:solidFill>
              <a:latin typeface="Calibri" panose="020F0502020204030204" pitchFamily="34" charset="0"/>
              <a:cs typeface="Calibri" panose="020F0502020204030204" pitchFamily="34" charset="0"/>
            </a:endParaRPr>
          </a:p>
        </p:txBody>
      </p:sp>
      <p:graphicFrame>
        <p:nvGraphicFramePr>
          <p:cNvPr id="21" name="对象 20"/>
          <p:cNvGraphicFramePr>
            <a:graphicFrameLocks noChangeAspect="1"/>
          </p:cNvGraphicFramePr>
          <p:nvPr>
            <p:extLst>
              <p:ext uri="{D42A27DB-BD31-4B8C-83A1-F6EECF244321}">
                <p14:modId xmlns:p14="http://schemas.microsoft.com/office/powerpoint/2010/main" val="2280452989"/>
              </p:ext>
            </p:extLst>
          </p:nvPr>
        </p:nvGraphicFramePr>
        <p:xfrm>
          <a:off x="105831" y="1291388"/>
          <a:ext cx="5514682" cy="4219736"/>
        </p:xfrm>
        <a:graphic>
          <a:graphicData uri="http://schemas.openxmlformats.org/presentationml/2006/ole">
            <mc:AlternateContent xmlns:mc="http://schemas.openxmlformats.org/markup-compatibility/2006">
              <mc:Choice xmlns:v="urn:schemas-microsoft-com:vml" Requires="v">
                <p:oleObj spid="_x0000_s54729" name="Graph" r:id="rId4" imgW="3920760" imgH="3000960" progId="Origin50.Graph">
                  <p:embed/>
                </p:oleObj>
              </mc:Choice>
              <mc:Fallback>
                <p:oleObj name="Graph" r:id="rId4" imgW="3920760" imgH="3000960" progId="Origin50.Graph">
                  <p:embed/>
                  <p:pic>
                    <p:nvPicPr>
                      <p:cNvPr id="0" name=""/>
                      <p:cNvPicPr/>
                      <p:nvPr/>
                    </p:nvPicPr>
                    <p:blipFill>
                      <a:blip r:embed="rId5"/>
                      <a:stretch>
                        <a:fillRect/>
                      </a:stretch>
                    </p:blipFill>
                    <p:spPr>
                      <a:xfrm>
                        <a:off x="105831" y="1291388"/>
                        <a:ext cx="5514682" cy="4219736"/>
                      </a:xfrm>
                      <a:prstGeom prst="rect">
                        <a:avLst/>
                      </a:prstGeom>
                    </p:spPr>
                  </p:pic>
                </p:oleObj>
              </mc:Fallback>
            </mc:AlternateContent>
          </a:graphicData>
        </a:graphic>
      </p:graphicFrame>
      <p:graphicFrame>
        <p:nvGraphicFramePr>
          <p:cNvPr id="2" name="对象 1"/>
          <p:cNvGraphicFramePr>
            <a:graphicFrameLocks noChangeAspect="1"/>
          </p:cNvGraphicFramePr>
          <p:nvPr>
            <p:extLst>
              <p:ext uri="{D42A27DB-BD31-4B8C-83A1-F6EECF244321}">
                <p14:modId xmlns:p14="http://schemas.microsoft.com/office/powerpoint/2010/main" val="1931474515"/>
              </p:ext>
            </p:extLst>
          </p:nvPr>
        </p:nvGraphicFramePr>
        <p:xfrm>
          <a:off x="5400675" y="1328235"/>
          <a:ext cx="5413629" cy="4142412"/>
        </p:xfrm>
        <a:graphic>
          <a:graphicData uri="http://schemas.openxmlformats.org/presentationml/2006/ole">
            <mc:AlternateContent xmlns:mc="http://schemas.openxmlformats.org/markup-compatibility/2006">
              <mc:Choice xmlns:v="urn:schemas-microsoft-com:vml" Requires="v">
                <p:oleObj spid="_x0000_s54730" name="Graph" r:id="rId6" imgW="3920760" imgH="3000960" progId="Origin50.Graph">
                  <p:embed/>
                </p:oleObj>
              </mc:Choice>
              <mc:Fallback>
                <p:oleObj name="Graph" r:id="rId6" imgW="3920760" imgH="3000960" progId="Origin50.Graph">
                  <p:embed/>
                  <p:pic>
                    <p:nvPicPr>
                      <p:cNvPr id="0" name=""/>
                      <p:cNvPicPr/>
                      <p:nvPr/>
                    </p:nvPicPr>
                    <p:blipFill>
                      <a:blip r:embed="rId7"/>
                      <a:stretch>
                        <a:fillRect/>
                      </a:stretch>
                    </p:blipFill>
                    <p:spPr>
                      <a:xfrm>
                        <a:off x="5400675" y="1328235"/>
                        <a:ext cx="5413629" cy="4142412"/>
                      </a:xfrm>
                      <a:prstGeom prst="rect">
                        <a:avLst/>
                      </a:prstGeom>
                    </p:spPr>
                  </p:pic>
                </p:oleObj>
              </mc:Fallback>
            </mc:AlternateContent>
          </a:graphicData>
        </a:graphic>
      </p:graphicFrame>
    </p:spTree>
    <p:extLst>
      <p:ext uri="{BB962C8B-B14F-4D97-AF65-F5344CB8AC3E}">
        <p14:creationId xmlns:p14="http://schemas.microsoft.com/office/powerpoint/2010/main" val="104550361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111776" y="1012963"/>
            <a:ext cx="8640000" cy="6548300"/>
          </a:xfrm>
          <a:prstGeom prst="rect">
            <a:avLst/>
          </a:prstGeom>
        </p:spPr>
      </p:pic>
      <p:cxnSp>
        <p:nvCxnSpPr>
          <p:cNvPr id="7" name="直接箭头连接符 6"/>
          <p:cNvCxnSpPr/>
          <p:nvPr/>
        </p:nvCxnSpPr>
        <p:spPr>
          <a:xfrm>
            <a:off x="2642716" y="4039437"/>
            <a:ext cx="3677697" cy="1209602"/>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6320413" y="3275764"/>
            <a:ext cx="1979525" cy="1973275"/>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659825" y="5699211"/>
            <a:ext cx="2709396" cy="499496"/>
          </a:xfrm>
          <a:prstGeom prst="rect">
            <a:avLst/>
          </a:prstGeom>
          <a:noFill/>
        </p:spPr>
        <p:txBody>
          <a:bodyPr wrap="none" rtlCol="0">
            <a:spAutoFit/>
          </a:bodyPr>
          <a:lstStyle/>
          <a:p>
            <a:r>
              <a:rPr lang="en-US" altLang="zh-CN" sz="2646" dirty="0" smtClean="0">
                <a:solidFill>
                  <a:srgbClr val="FF0000"/>
                </a:solidFill>
              </a:rPr>
              <a:t>Side length: 1m</a:t>
            </a:r>
            <a:endParaRPr lang="zh-CN" altLang="en-US" sz="2646" dirty="0">
              <a:solidFill>
                <a:srgbClr val="FF0000"/>
              </a:solidFill>
            </a:endParaRPr>
          </a:p>
        </p:txBody>
      </p:sp>
      <p:cxnSp>
        <p:nvCxnSpPr>
          <p:cNvPr id="12" name="直接箭头连接符 11"/>
          <p:cNvCxnSpPr/>
          <p:nvPr/>
        </p:nvCxnSpPr>
        <p:spPr>
          <a:xfrm>
            <a:off x="6481188" y="6059156"/>
            <a:ext cx="10047" cy="564574"/>
          </a:xfrm>
          <a:prstGeom prst="straightConnector1">
            <a:avLst/>
          </a:prstGeom>
          <a:ln w="571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896086" y="6623730"/>
            <a:ext cx="4880375" cy="499496"/>
          </a:xfrm>
          <a:prstGeom prst="rect">
            <a:avLst/>
          </a:prstGeom>
          <a:noFill/>
        </p:spPr>
        <p:txBody>
          <a:bodyPr wrap="none" rtlCol="0">
            <a:spAutoFit/>
          </a:bodyPr>
          <a:lstStyle/>
          <a:p>
            <a:r>
              <a:rPr lang="en-US" altLang="zh-CN" sz="2646" dirty="0" smtClean="0">
                <a:solidFill>
                  <a:srgbClr val="FF0000"/>
                </a:solidFill>
              </a:rPr>
              <a:t> Optical plane height: 115mm</a:t>
            </a:r>
            <a:endParaRPr lang="zh-CN" altLang="en-US" sz="2646" dirty="0">
              <a:solidFill>
                <a:srgbClr val="FF0000"/>
              </a:solidFill>
            </a:endParaRPr>
          </a:p>
        </p:txBody>
      </p:sp>
      <p:sp>
        <p:nvSpPr>
          <p:cNvPr id="9" name="Text Box 112"/>
          <p:cNvSpPr txBox="1">
            <a:spLocks noChangeArrowheads="1"/>
          </p:cNvSpPr>
          <p:nvPr/>
        </p:nvSpPr>
        <p:spPr bwMode="auto">
          <a:xfrm>
            <a:off x="206634" y="269248"/>
            <a:ext cx="8726487" cy="48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buFont typeface="Arial" panose="020B0604020202020204" pitchFamily="34" charset="0"/>
              <a:buNone/>
            </a:pPr>
            <a:r>
              <a:rPr lang="en-US" altLang="zh-CN" sz="3200" dirty="0" smtClean="0">
                <a:solidFill>
                  <a:srgbClr val="FFFF00"/>
                </a:solidFill>
              </a:rPr>
              <a:t>Vacuum System Design</a:t>
            </a:r>
          </a:p>
        </p:txBody>
      </p:sp>
    </p:spTree>
    <p:extLst>
      <p:ext uri="{BB962C8B-B14F-4D97-AF65-F5344CB8AC3E}">
        <p14:creationId xmlns:p14="http://schemas.microsoft.com/office/powerpoint/2010/main" val="191090773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7982" t="11124" r="1928"/>
          <a:stretch/>
        </p:blipFill>
        <p:spPr>
          <a:xfrm>
            <a:off x="20934" y="995684"/>
            <a:ext cx="8640000" cy="5730338"/>
          </a:xfrm>
          <a:prstGeom prst="rect">
            <a:avLst/>
          </a:prstGeom>
        </p:spPr>
      </p:pic>
      <p:sp>
        <p:nvSpPr>
          <p:cNvPr id="2" name="Text Box 112"/>
          <p:cNvSpPr txBox="1">
            <a:spLocks noChangeArrowheads="1"/>
          </p:cNvSpPr>
          <p:nvPr/>
        </p:nvSpPr>
        <p:spPr bwMode="auto">
          <a:xfrm>
            <a:off x="206634" y="269248"/>
            <a:ext cx="8726487" cy="48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buFont typeface="Arial" panose="020B0604020202020204" pitchFamily="34" charset="0"/>
              <a:buNone/>
            </a:pPr>
            <a:r>
              <a:rPr lang="en-US" altLang="zh-CN" sz="3200" dirty="0" smtClean="0">
                <a:solidFill>
                  <a:srgbClr val="FFFF00"/>
                </a:solidFill>
              </a:rPr>
              <a:t>Vacuum System Design</a:t>
            </a:r>
          </a:p>
        </p:txBody>
      </p:sp>
      <p:cxnSp>
        <p:nvCxnSpPr>
          <p:cNvPr id="5" name="直接连接符 4"/>
          <p:cNvCxnSpPr>
            <a:stCxn id="8" idx="0"/>
            <a:endCxn id="14" idx="1"/>
          </p:cNvCxnSpPr>
          <p:nvPr/>
        </p:nvCxnSpPr>
        <p:spPr>
          <a:xfrm flipV="1">
            <a:off x="4307355" y="4085794"/>
            <a:ext cx="2020096" cy="1452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a:stCxn id="8" idx="4"/>
            <a:endCxn id="7" idx="3"/>
          </p:cNvCxnSpPr>
          <p:nvPr/>
        </p:nvCxnSpPr>
        <p:spPr>
          <a:xfrm>
            <a:off x="4307355" y="5627077"/>
            <a:ext cx="2020096" cy="128115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3391367" y="4231005"/>
            <a:ext cx="1831975" cy="1396072"/>
          </a:xfrm>
          <a:prstGeom prst="ellipse">
            <a:avLst/>
          </a:prstGeom>
          <a:solidFill>
            <a:schemeClr val="accent1">
              <a:alpha val="0"/>
            </a:schemeClr>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5589360" y="3501247"/>
            <a:ext cx="5039999" cy="3991533"/>
          </a:xfrm>
          <a:prstGeom prst="ellipse">
            <a:avLst/>
          </a:prstGeom>
          <a:solidFill>
            <a:schemeClr val="accent1">
              <a:alpha val="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4"/>
          <a:srcRect l="14418" r="12393" b="9584"/>
          <a:stretch/>
        </p:blipFill>
        <p:spPr>
          <a:xfrm>
            <a:off x="5589360" y="3501248"/>
            <a:ext cx="5040000" cy="3991532"/>
          </a:xfrm>
          <a:prstGeom prst="ellipse">
            <a:avLst/>
          </a:prstGeom>
        </p:spPr>
      </p:pic>
    </p:spTree>
    <p:extLst>
      <p:ext uri="{BB962C8B-B14F-4D97-AF65-F5344CB8AC3E}">
        <p14:creationId xmlns:p14="http://schemas.microsoft.com/office/powerpoint/2010/main" val="261000271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Grp="1" noChangeArrowheads="1"/>
          </p:cNvSpPr>
          <p:nvPr>
            <p:ph type="sldNum" sz="quarter" idx="10"/>
          </p:nvPr>
        </p:nvSpPr>
        <p:spPr>
          <a:ln/>
        </p:spPr>
        <p:txBody>
          <a:bodyPr/>
          <a:lstStyle/>
          <a:p>
            <a:fld id="{D75D89E9-3C57-4D58-9735-B8907B24CE34}" type="slidenum">
              <a:rPr lang="en-US" altLang="zh-CN"/>
              <a:pPr/>
              <a:t>14</a:t>
            </a:fld>
            <a:endParaRPr lang="en-US" altLang="zh-CN"/>
          </a:p>
        </p:txBody>
      </p:sp>
      <p:sp>
        <p:nvSpPr>
          <p:cNvPr id="419842" name="Rectangle 2"/>
          <p:cNvSpPr>
            <a:spLocks noChangeArrowheads="1"/>
          </p:cNvSpPr>
          <p:nvPr/>
        </p:nvSpPr>
        <p:spPr bwMode="auto">
          <a:xfrm>
            <a:off x="84455" y="300990"/>
            <a:ext cx="8023225" cy="535515"/>
          </a:xfrm>
          <a:prstGeom prst="rect">
            <a:avLst/>
          </a:prstGeom>
          <a:noFill/>
          <a:ln w="9525">
            <a:noFill/>
            <a:miter lim="800000"/>
            <a:headEnd/>
            <a:tailEnd/>
          </a:ln>
          <a:effectLst/>
        </p:spPr>
        <p:txBody>
          <a:bodyPr lIns="91422" tIns="45712" rIns="91422" bIns="45712">
            <a:spAutoFit/>
          </a:bodyPr>
          <a:lstStyle/>
          <a:p>
            <a:pPr>
              <a:lnSpc>
                <a:spcPct val="80000"/>
              </a:lnSpc>
            </a:pPr>
            <a:r>
              <a:rPr lang="en-US" altLang="zh-CN" sz="3600" dirty="0" smtClean="0">
                <a:solidFill>
                  <a:srgbClr val="FFFF00"/>
                </a:solidFill>
              </a:rPr>
              <a:t>Cave Lab</a:t>
            </a:r>
            <a:endParaRPr lang="zh-CN" altLang="en-US" sz="3600" dirty="0">
              <a:solidFill>
                <a:srgbClr val="FFFF00"/>
              </a:solidFill>
            </a:endParaRPr>
          </a:p>
        </p:txBody>
      </p:sp>
      <p:sp>
        <p:nvSpPr>
          <p:cNvPr id="419844" name="Text Box 4"/>
          <p:cNvSpPr txBox="1">
            <a:spLocks noChangeArrowheads="1"/>
          </p:cNvSpPr>
          <p:nvPr/>
        </p:nvSpPr>
        <p:spPr bwMode="auto">
          <a:xfrm>
            <a:off x="384175" y="1052513"/>
            <a:ext cx="10023475" cy="577850"/>
          </a:xfrm>
          <a:prstGeom prst="rect">
            <a:avLst/>
          </a:prstGeom>
          <a:noFill/>
          <a:ln w="9525">
            <a:solidFill>
              <a:srgbClr val="000066"/>
            </a:solidFill>
            <a:miter lim="800000"/>
            <a:headEnd/>
            <a:tailEnd/>
          </a:ln>
          <a:effectLst/>
        </p:spPr>
        <p:txBody>
          <a:bodyPr>
            <a:spAutoFit/>
          </a:bodyPr>
          <a:lstStyle/>
          <a:p>
            <a:pPr algn="ctr">
              <a:lnSpc>
                <a:spcPct val="120000"/>
              </a:lnSpc>
            </a:pPr>
            <a:r>
              <a:rPr lang="en-US" altLang="zh-CN" sz="2600" b="0" dirty="0" smtClean="0">
                <a:solidFill>
                  <a:srgbClr val="00246C"/>
                </a:solidFill>
                <a:latin typeface="Georgia" pitchFamily="18" charset="0"/>
                <a:ea typeface="微软雅黑" pitchFamily="34" charset="-122"/>
              </a:rPr>
              <a:t>Lab Space: </a:t>
            </a:r>
            <a:r>
              <a:rPr lang="en-US" altLang="zh-CN" sz="2600" b="0" dirty="0">
                <a:solidFill>
                  <a:srgbClr val="00246C"/>
                </a:solidFill>
                <a:latin typeface="Georgia" pitchFamily="18" charset="0"/>
                <a:ea typeface="微软雅黑" pitchFamily="34" charset="-122"/>
              </a:rPr>
              <a:t>7000 m</a:t>
            </a:r>
            <a:r>
              <a:rPr lang="en-US" altLang="zh-CN" sz="2600" b="0" baseline="30000" dirty="0">
                <a:solidFill>
                  <a:srgbClr val="00246C"/>
                </a:solidFill>
                <a:latin typeface="Georgia" pitchFamily="18" charset="0"/>
                <a:ea typeface="微软雅黑" pitchFamily="34" charset="-122"/>
              </a:rPr>
              <a:t>2 </a:t>
            </a:r>
            <a:r>
              <a:rPr lang="en-US" altLang="zh-CN" sz="2600" b="0" dirty="0">
                <a:solidFill>
                  <a:srgbClr val="00246C"/>
                </a:solidFill>
                <a:latin typeface="Georgia" pitchFamily="18" charset="0"/>
                <a:ea typeface="微软雅黑" pitchFamily="34" charset="-122"/>
              </a:rPr>
              <a:t> </a:t>
            </a:r>
            <a:r>
              <a:rPr lang="en-US" altLang="zh-CN" sz="2600" b="0" dirty="0">
                <a:solidFill>
                  <a:srgbClr val="FF0000"/>
                </a:solidFill>
                <a:latin typeface="Georgia" pitchFamily="18" charset="0"/>
                <a:ea typeface="微软雅黑" pitchFamily="34" charset="-122"/>
              </a:rPr>
              <a:t>(cave lab: 4000 m</a:t>
            </a:r>
            <a:r>
              <a:rPr lang="en-US" altLang="zh-CN" sz="2600" b="0" baseline="30000" dirty="0">
                <a:solidFill>
                  <a:srgbClr val="FF0000"/>
                </a:solidFill>
                <a:latin typeface="Georgia" pitchFamily="18" charset="0"/>
                <a:ea typeface="微软雅黑" pitchFamily="34" charset="-122"/>
              </a:rPr>
              <a:t>2</a:t>
            </a:r>
            <a:r>
              <a:rPr lang="en-US" altLang="zh-CN" sz="2600" b="0" dirty="0">
                <a:solidFill>
                  <a:srgbClr val="FF0000"/>
                </a:solidFill>
                <a:latin typeface="Georgia" pitchFamily="18" charset="0"/>
                <a:ea typeface="微软雅黑" pitchFamily="34" charset="-122"/>
              </a:rPr>
              <a:t>, </a:t>
            </a:r>
            <a:r>
              <a:rPr lang="en-US" altLang="zh-CN" sz="2600" b="0" dirty="0" smtClean="0">
                <a:solidFill>
                  <a:srgbClr val="FF0000"/>
                </a:solidFill>
                <a:latin typeface="Georgia" pitchFamily="18" charset="0"/>
                <a:ea typeface="微软雅黑" pitchFamily="34" charset="-122"/>
              </a:rPr>
              <a:t>machine </a:t>
            </a:r>
            <a:r>
              <a:rPr lang="en-US" altLang="zh-CN" sz="2600" b="0" dirty="0">
                <a:solidFill>
                  <a:srgbClr val="FF0000"/>
                </a:solidFill>
                <a:latin typeface="Georgia" pitchFamily="18" charset="0"/>
                <a:ea typeface="微软雅黑" pitchFamily="34" charset="-122"/>
              </a:rPr>
              <a:t>shop: 600 m</a:t>
            </a:r>
            <a:r>
              <a:rPr lang="en-US" altLang="zh-CN" sz="2600" b="0" baseline="30000" dirty="0">
                <a:solidFill>
                  <a:srgbClr val="FF0000"/>
                </a:solidFill>
                <a:latin typeface="Georgia" pitchFamily="18" charset="0"/>
                <a:ea typeface="微软雅黑" pitchFamily="34" charset="-122"/>
              </a:rPr>
              <a:t>2</a:t>
            </a:r>
            <a:r>
              <a:rPr lang="en-US" altLang="zh-CN" sz="2600" b="0" dirty="0">
                <a:solidFill>
                  <a:srgbClr val="FF0000"/>
                </a:solidFill>
                <a:latin typeface="Georgia" pitchFamily="18" charset="0"/>
                <a:ea typeface="微软雅黑" pitchFamily="34" charset="-122"/>
              </a:rPr>
              <a:t>)</a:t>
            </a:r>
            <a:endParaRPr kumimoji="1" lang="en-US" altLang="zh-CN" sz="2600" b="0" baseline="30000" dirty="0">
              <a:solidFill>
                <a:srgbClr val="FF0000"/>
              </a:solidFill>
              <a:ea typeface="黑体" pitchFamily="49" charset="-122"/>
            </a:endParaRPr>
          </a:p>
        </p:txBody>
      </p:sp>
      <p:pic>
        <p:nvPicPr>
          <p:cNvPr id="419858" name="Picture 18"/>
          <p:cNvPicPr>
            <a:picLocks noChangeAspect="1" noChangeArrowheads="1"/>
          </p:cNvPicPr>
          <p:nvPr/>
        </p:nvPicPr>
        <p:blipFill>
          <a:blip r:embed="rId4" cstate="print"/>
          <a:srcRect/>
          <a:stretch>
            <a:fillRect/>
          </a:stretch>
        </p:blipFill>
        <p:spPr bwMode="auto">
          <a:xfrm>
            <a:off x="623888" y="4940300"/>
            <a:ext cx="3511550" cy="2551113"/>
          </a:xfrm>
          <a:prstGeom prst="rect">
            <a:avLst/>
          </a:prstGeom>
          <a:noFill/>
          <a:ln w="9525">
            <a:noFill/>
            <a:miter lim="800000"/>
            <a:headEnd/>
            <a:tailEnd/>
          </a:ln>
          <a:effectLst/>
        </p:spPr>
      </p:pic>
      <p:graphicFrame>
        <p:nvGraphicFramePr>
          <p:cNvPr id="419859" name="Object 19"/>
          <p:cNvGraphicFramePr>
            <a:graphicFrameLocks noChangeAspect="1"/>
          </p:cNvGraphicFramePr>
          <p:nvPr>
            <p:extLst>
              <p:ext uri="{D42A27DB-BD31-4B8C-83A1-F6EECF244321}">
                <p14:modId xmlns:p14="http://schemas.microsoft.com/office/powerpoint/2010/main" val="3411867612"/>
              </p:ext>
            </p:extLst>
          </p:nvPr>
        </p:nvGraphicFramePr>
        <p:xfrm>
          <a:off x="471488" y="1985963"/>
          <a:ext cx="3757612" cy="2625725"/>
        </p:xfrm>
        <a:graphic>
          <a:graphicData uri="http://schemas.openxmlformats.org/presentationml/2006/ole">
            <mc:AlternateContent xmlns:mc="http://schemas.openxmlformats.org/markup-compatibility/2006">
              <mc:Choice xmlns:v="urn:schemas-microsoft-com:vml" Requires="v">
                <p:oleObj spid="_x0000_s58560" name="Graph" r:id="rId5" imgW="4153680" imgH="2901600" progId="Origin50.Graph">
                  <p:embed/>
                </p:oleObj>
              </mc:Choice>
              <mc:Fallback>
                <p:oleObj name="Graph" r:id="rId5" imgW="4153680" imgH="2901600" progId="Origin50.Graph">
                  <p:embed/>
                  <p:pic>
                    <p:nvPicPr>
                      <p:cNvPr id="0" name=""/>
                      <p:cNvPicPr>
                        <a:picLocks noChangeAspect="1" noChangeArrowheads="1"/>
                      </p:cNvPicPr>
                      <p:nvPr/>
                    </p:nvPicPr>
                    <p:blipFill>
                      <a:blip r:embed="rId6"/>
                      <a:srcRect/>
                      <a:stretch>
                        <a:fillRect/>
                      </a:stretch>
                    </p:blipFill>
                    <p:spPr bwMode="auto">
                      <a:xfrm>
                        <a:off x="471488" y="1985963"/>
                        <a:ext cx="3757612" cy="2625725"/>
                      </a:xfrm>
                      <a:prstGeom prst="rect">
                        <a:avLst/>
                      </a:prstGeom>
                      <a:noFill/>
                      <a:ln>
                        <a:noFill/>
                      </a:ln>
                      <a:effectLst/>
                      <a:extLst>
                        <a:ext uri="{909E8E84-426E-40DD-AFC4-6F175D3DCCD1}">
                          <a14:hiddenFill xmlns:a14="http://schemas.microsoft.com/office/drawing/2010/main">
                            <a:gradFill rotWithShape="0">
                              <a:gsLst>
                                <a:gs pos="0">
                                  <a:srgbClr val="D8D8D8">
                                    <a:gamma/>
                                    <a:shade val="26275"/>
                                    <a:invGamma/>
                                  </a:srgbClr>
                                </a:gs>
                                <a:gs pos="50000">
                                  <a:srgbClr val="D8D8D8"/>
                                </a:gs>
                                <a:gs pos="100000">
                                  <a:srgbClr val="D8D8D8">
                                    <a:gamma/>
                                    <a:shade val="26275"/>
                                    <a:invGamma/>
                                  </a:srgbClr>
                                </a:gs>
                              </a:gsLst>
                              <a:lin ang="0" scaled="1"/>
                            </a:gra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60" name="Rectangle 20"/>
          <p:cNvSpPr>
            <a:spLocks noChangeArrowheads="1"/>
          </p:cNvSpPr>
          <p:nvPr/>
        </p:nvSpPr>
        <p:spPr bwMode="auto">
          <a:xfrm>
            <a:off x="698500" y="1716088"/>
            <a:ext cx="5748338" cy="427037"/>
          </a:xfrm>
          <a:prstGeom prst="rect">
            <a:avLst/>
          </a:prstGeom>
          <a:noFill/>
          <a:ln w="9525">
            <a:noFill/>
            <a:miter lim="800000"/>
            <a:headEnd/>
            <a:tailEnd/>
          </a:ln>
          <a:effectLst/>
        </p:spPr>
        <p:txBody>
          <a:bodyPr>
            <a:spAutoFit/>
          </a:bodyPr>
          <a:lstStyle/>
          <a:p>
            <a:r>
              <a:rPr lang="en-US" altLang="zh-CN" sz="2200" b="0">
                <a:solidFill>
                  <a:schemeClr val="accent2"/>
                </a:solidFill>
                <a:ea typeface="微软雅黑" pitchFamily="34" charset="-122"/>
              </a:rPr>
              <a:t>Temperature variation inside cave laboratory</a:t>
            </a:r>
            <a:endParaRPr lang="zh-CN" altLang="en-US" sz="2200" b="0">
              <a:solidFill>
                <a:schemeClr val="accent2"/>
              </a:solidFill>
              <a:ea typeface="微软雅黑" pitchFamily="34" charset="-122"/>
            </a:endParaRPr>
          </a:p>
        </p:txBody>
      </p:sp>
      <p:sp>
        <p:nvSpPr>
          <p:cNvPr id="419861" name="Rectangle 21"/>
          <p:cNvSpPr>
            <a:spLocks noChangeArrowheads="1"/>
          </p:cNvSpPr>
          <p:nvPr/>
        </p:nvSpPr>
        <p:spPr bwMode="auto">
          <a:xfrm>
            <a:off x="738188" y="4502150"/>
            <a:ext cx="3798887" cy="427038"/>
          </a:xfrm>
          <a:prstGeom prst="rect">
            <a:avLst/>
          </a:prstGeom>
          <a:noFill/>
          <a:ln w="9525">
            <a:noFill/>
            <a:miter lim="800000"/>
            <a:headEnd/>
            <a:tailEnd/>
          </a:ln>
          <a:effectLst/>
        </p:spPr>
        <p:txBody>
          <a:bodyPr wrap="none">
            <a:spAutoFit/>
          </a:bodyPr>
          <a:lstStyle/>
          <a:p>
            <a:r>
              <a:rPr lang="en-US" altLang="zh-CN" sz="2200" b="0" dirty="0">
                <a:solidFill>
                  <a:schemeClr val="accent2"/>
                </a:solidFill>
                <a:ea typeface="微软雅黑" pitchFamily="34" charset="-122"/>
              </a:rPr>
              <a:t>Seismic noise at cave laboratory</a:t>
            </a:r>
            <a:endParaRPr lang="zh-CN" altLang="en-US" sz="2200" b="0" dirty="0">
              <a:solidFill>
                <a:schemeClr val="accent2"/>
              </a:solidFill>
              <a:ea typeface="微软雅黑" pitchFamily="34" charset="-122"/>
            </a:endParaRPr>
          </a:p>
        </p:txBody>
      </p:sp>
      <p:pic>
        <p:nvPicPr>
          <p:cNvPr id="419862" name="Picture 22" descr="P1030703"/>
          <p:cNvPicPr>
            <a:picLocks noChangeAspect="1" noChangeArrowheads="1"/>
          </p:cNvPicPr>
          <p:nvPr/>
        </p:nvPicPr>
        <p:blipFill>
          <a:blip r:embed="rId7" cstate="print"/>
          <a:srcRect/>
          <a:stretch>
            <a:fillRect/>
          </a:stretch>
        </p:blipFill>
        <p:spPr bwMode="auto">
          <a:xfrm>
            <a:off x="6811045" y="1876419"/>
            <a:ext cx="3600000" cy="2679900"/>
          </a:xfrm>
          <a:prstGeom prst="rect">
            <a:avLst/>
          </a:prstGeom>
          <a:noFill/>
        </p:spPr>
      </p:pic>
      <p:sp>
        <p:nvSpPr>
          <p:cNvPr id="419864" name="Rectangle 24"/>
          <p:cNvSpPr>
            <a:spLocks noChangeArrowheads="1"/>
          </p:cNvSpPr>
          <p:nvPr/>
        </p:nvSpPr>
        <p:spPr bwMode="auto">
          <a:xfrm>
            <a:off x="3865722" y="2780031"/>
            <a:ext cx="2860675" cy="830997"/>
          </a:xfrm>
          <a:prstGeom prst="rect">
            <a:avLst/>
          </a:prstGeom>
          <a:noFill/>
          <a:ln w="9525">
            <a:noFill/>
            <a:miter lim="800000"/>
            <a:headEnd/>
            <a:tailEnd/>
          </a:ln>
          <a:effectLst/>
        </p:spPr>
        <p:txBody>
          <a:bodyPr>
            <a:spAutoFit/>
          </a:bodyPr>
          <a:lstStyle/>
          <a:p>
            <a:pPr defTabSz="1074738">
              <a:lnSpc>
                <a:spcPct val="120000"/>
              </a:lnSpc>
            </a:pPr>
            <a:r>
              <a:rPr lang="en-US" altLang="zh-CN" sz="2000" b="0" dirty="0">
                <a:solidFill>
                  <a:srgbClr val="FF0000"/>
                </a:solidFill>
                <a:latin typeface="Georgia" pitchFamily="18" charset="0"/>
                <a:ea typeface="微软雅黑" pitchFamily="34" charset="-122"/>
              </a:rPr>
              <a:t>Annual variation: ~ 1K</a:t>
            </a:r>
          </a:p>
          <a:p>
            <a:pPr defTabSz="1074738">
              <a:lnSpc>
                <a:spcPct val="120000"/>
              </a:lnSpc>
            </a:pPr>
            <a:r>
              <a:rPr lang="en-US" altLang="zh-CN" sz="2000" b="0" dirty="0" smtClean="0">
                <a:solidFill>
                  <a:srgbClr val="FF0000"/>
                </a:solidFill>
                <a:latin typeface="Georgia" pitchFamily="18" charset="0"/>
                <a:ea typeface="微软雅黑" pitchFamily="34" charset="-122"/>
              </a:rPr>
              <a:t>Daily variation &lt; </a:t>
            </a:r>
            <a:r>
              <a:rPr lang="en-US" altLang="zh-CN" sz="2000" b="0" dirty="0">
                <a:solidFill>
                  <a:srgbClr val="FF0000"/>
                </a:solidFill>
                <a:latin typeface="Georgia" pitchFamily="18" charset="0"/>
                <a:ea typeface="微软雅黑" pitchFamily="34" charset="-122"/>
              </a:rPr>
              <a:t>5mK</a:t>
            </a:r>
          </a:p>
        </p:txBody>
      </p:sp>
      <p:sp>
        <p:nvSpPr>
          <p:cNvPr id="419865" name="Rectangle 25"/>
          <p:cNvSpPr>
            <a:spLocks noChangeArrowheads="1"/>
          </p:cNvSpPr>
          <p:nvPr/>
        </p:nvSpPr>
        <p:spPr bwMode="auto">
          <a:xfrm>
            <a:off x="3988753" y="5337175"/>
            <a:ext cx="2517775" cy="1536703"/>
          </a:xfrm>
          <a:prstGeom prst="rect">
            <a:avLst/>
          </a:prstGeom>
          <a:noFill/>
          <a:ln w="9525">
            <a:noFill/>
            <a:miter lim="800000"/>
            <a:headEnd/>
            <a:tailEnd/>
          </a:ln>
          <a:effectLst/>
        </p:spPr>
        <p:txBody>
          <a:bodyPr>
            <a:spAutoFit/>
          </a:bodyPr>
          <a:lstStyle/>
          <a:p>
            <a:pPr defTabSz="1074738">
              <a:lnSpc>
                <a:spcPct val="120000"/>
              </a:lnSpc>
            </a:pPr>
            <a:r>
              <a:rPr lang="en-US" altLang="zh-CN" sz="2000" b="0" dirty="0">
                <a:solidFill>
                  <a:srgbClr val="FF0000"/>
                </a:solidFill>
                <a:latin typeface="Georgia" pitchFamily="18" charset="0"/>
              </a:rPr>
              <a:t>100 times lower than the seismic noise of a typical 1st-floor laboratory</a:t>
            </a:r>
          </a:p>
        </p:txBody>
      </p:sp>
      <p:pic>
        <p:nvPicPr>
          <p:cNvPr id="32" name="Picture 1" descr="20160110-山洞实验室平面图 6000"/>
          <p:cNvPicPr>
            <a:picLocks noChangeAspect="1" noChangeArrowheads="1"/>
          </p:cNvPicPr>
          <p:nvPr/>
        </p:nvPicPr>
        <p:blipFill rotWithShape="1">
          <a:blip r:embed="rId8" cstate="print"/>
          <a:srcRect l="38765" t="18495" r="35841" b="57561"/>
          <a:stretch/>
        </p:blipFill>
        <p:spPr bwMode="auto">
          <a:xfrm>
            <a:off x="6807650" y="4940300"/>
            <a:ext cx="3600000" cy="1904526"/>
          </a:xfrm>
          <a:prstGeom prst="rect">
            <a:avLst/>
          </a:prstGeom>
          <a:noFill/>
          <a:ln w="9525">
            <a:noFill/>
            <a:miter lim="800000"/>
            <a:headEnd/>
            <a:tailEnd/>
          </a:ln>
        </p:spPr>
      </p:pic>
      <p:cxnSp>
        <p:nvCxnSpPr>
          <p:cNvPr id="33" name="直接箭头连接符 32"/>
          <p:cNvCxnSpPr/>
          <p:nvPr/>
        </p:nvCxnSpPr>
        <p:spPr bwMode="auto">
          <a:xfrm flipH="1">
            <a:off x="8239899" y="6306886"/>
            <a:ext cx="200526" cy="476641"/>
          </a:xfrm>
          <a:prstGeom prst="straightConnector1">
            <a:avLst/>
          </a:prstGeom>
          <a:solidFill>
            <a:schemeClr val="accent1"/>
          </a:solidFill>
          <a:ln w="25400" cap="flat" cmpd="sng" algn="ctr">
            <a:solidFill>
              <a:srgbClr val="FF0000"/>
            </a:solidFill>
            <a:prstDash val="solid"/>
            <a:round/>
            <a:headEnd type="arrow" w="med" len="med"/>
            <a:tailEnd type="none" w="med" len="med"/>
          </a:ln>
          <a:effectLst/>
        </p:spPr>
      </p:cxnSp>
      <mc:AlternateContent xmlns:mc="http://schemas.openxmlformats.org/markup-compatibility/2006" xmlns:a14="http://schemas.microsoft.com/office/drawing/2010/main">
        <mc:Choice Requires="a14">
          <p:sp>
            <p:nvSpPr>
              <p:cNvPr id="34" name="TextBox 21"/>
              <p:cNvSpPr txBox="1"/>
              <p:nvPr/>
            </p:nvSpPr>
            <p:spPr>
              <a:xfrm>
                <a:off x="6992386" y="6681927"/>
                <a:ext cx="3043121" cy="830997"/>
              </a:xfrm>
              <a:prstGeom prst="rect">
                <a:avLst/>
              </a:prstGeom>
              <a:noFill/>
            </p:spPr>
            <p:txBody>
              <a:bodyPr wrap="square" rtlCol="0">
                <a:spAutoFit/>
              </a:bodyPr>
              <a:lstStyle/>
              <a:p>
                <a:pPr defTabSz="1074738">
                  <a:lnSpc>
                    <a:spcPct val="120000"/>
                  </a:lnSpc>
                </a:pPr>
                <a:r>
                  <a:rPr lang="en-US" altLang="zh-CN" sz="2000" b="0" dirty="0" smtClean="0">
                    <a:solidFill>
                      <a:srgbClr val="FF0000"/>
                    </a:solidFill>
                    <a:latin typeface="Georgia" pitchFamily="18" charset="0"/>
                  </a:rPr>
                  <a:t>Lab for 10m</a:t>
                </a:r>
                <a14:m>
                  <m:oMath xmlns:m="http://schemas.openxmlformats.org/officeDocument/2006/math">
                    <m:r>
                      <a:rPr lang="en-US" altLang="zh-CN" sz="2000" b="0" i="1" smtClean="0">
                        <a:solidFill>
                          <a:srgbClr val="FF0000"/>
                        </a:solidFill>
                        <a:latin typeface="Cambria Math" panose="02040503050406030204" pitchFamily="18" charset="0"/>
                      </a:rPr>
                      <m:t>×</m:t>
                    </m:r>
                  </m:oMath>
                </a14:m>
                <a:r>
                  <a:rPr lang="en-US" altLang="zh-CN" sz="2000" b="0" dirty="0" smtClean="0">
                    <a:solidFill>
                      <a:srgbClr val="FF0000"/>
                    </a:solidFill>
                    <a:latin typeface="Georgia" pitchFamily="18" charset="0"/>
                  </a:rPr>
                  <a:t>10m Laser Gyroscope: 174m</a:t>
                </a:r>
                <a:r>
                  <a:rPr lang="en-US" altLang="zh-CN" sz="2000" b="0" baseline="30000" dirty="0" smtClean="0">
                    <a:solidFill>
                      <a:srgbClr val="FF0000"/>
                    </a:solidFill>
                    <a:latin typeface="Georgia" pitchFamily="18" charset="0"/>
                  </a:rPr>
                  <a:t>2</a:t>
                </a:r>
                <a:endParaRPr lang="en-US" altLang="zh-CN" sz="2000" b="0" baseline="30000" dirty="0">
                  <a:solidFill>
                    <a:srgbClr val="FF0000"/>
                  </a:solidFill>
                  <a:latin typeface="Georgia" pitchFamily="18" charset="0"/>
                </a:endParaRPr>
              </a:p>
            </p:txBody>
          </p:sp>
        </mc:Choice>
        <mc:Fallback xmlns="">
          <p:sp>
            <p:nvSpPr>
              <p:cNvPr id="34" name="TextBox 21"/>
              <p:cNvSpPr txBox="1">
                <a:spLocks noRot="1" noChangeAspect="1" noMove="1" noResize="1" noEditPoints="1" noAdjustHandles="1" noChangeArrowheads="1" noChangeShapeType="1" noTextEdit="1"/>
              </p:cNvSpPr>
              <p:nvPr/>
            </p:nvSpPr>
            <p:spPr>
              <a:xfrm>
                <a:off x="6992386" y="6681927"/>
                <a:ext cx="3043121" cy="830997"/>
              </a:xfrm>
              <a:prstGeom prst="rect">
                <a:avLst/>
              </a:prstGeom>
              <a:blipFill rotWithShape="0">
                <a:blip r:embed="rId9"/>
                <a:stretch>
                  <a:fillRect l="-2004" t="-735" b="-808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4877956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359834" y="-288433"/>
            <a:ext cx="203668" cy="57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zh-CN" altLang="en-US" sz="3087"/>
          </a:p>
        </p:txBody>
      </p:sp>
      <p:sp>
        <p:nvSpPr>
          <p:cNvPr id="7" name="Rectangle 4"/>
          <p:cNvSpPr>
            <a:spLocks noChangeArrowheads="1"/>
          </p:cNvSpPr>
          <p:nvPr/>
        </p:nvSpPr>
        <p:spPr bwMode="auto">
          <a:xfrm>
            <a:off x="359834" y="-288433"/>
            <a:ext cx="203668" cy="57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zh-CN" altLang="en-US" sz="3087"/>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820" y="1059721"/>
            <a:ext cx="3592558" cy="638677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33333" t="16908" r="27515" b="26910"/>
          <a:stretch/>
        </p:blipFill>
        <p:spPr>
          <a:xfrm>
            <a:off x="8121946" y="1307805"/>
            <a:ext cx="2371060" cy="1913860"/>
          </a:xfrm>
          <a:prstGeom prst="rect">
            <a:avLst/>
          </a:prstGeom>
        </p:spPr>
      </p:pic>
      <p:sp>
        <p:nvSpPr>
          <p:cNvPr id="12" name="Text Box 112"/>
          <p:cNvSpPr txBox="1">
            <a:spLocks noChangeArrowheads="1"/>
          </p:cNvSpPr>
          <p:nvPr/>
        </p:nvSpPr>
        <p:spPr bwMode="auto">
          <a:xfrm>
            <a:off x="164104" y="297773"/>
            <a:ext cx="8726487" cy="48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buFont typeface="Arial" panose="020B0604020202020204" pitchFamily="34" charset="0"/>
              <a:buNone/>
            </a:pPr>
            <a:r>
              <a:rPr lang="en-US" altLang="zh-CN" sz="3200" dirty="0" smtClean="0">
                <a:solidFill>
                  <a:srgbClr val="FFFF00"/>
                </a:solidFill>
              </a:rPr>
              <a:t>A Free Space 0.3 m </a:t>
            </a:r>
            <a:r>
              <a:rPr lang="en-US" altLang="zh-CN" sz="3200" dirty="0" smtClean="0">
                <a:solidFill>
                  <a:srgbClr val="FFFF00"/>
                </a:solidFill>
                <a:sym typeface="Symbol" panose="05050102010706020507" pitchFamily="18" charset="2"/>
              </a:rPr>
              <a:t> 0.3 m </a:t>
            </a:r>
            <a:r>
              <a:rPr lang="en-US" altLang="zh-CN" sz="3200" dirty="0" smtClean="0">
                <a:solidFill>
                  <a:srgbClr val="FFFF00"/>
                </a:solidFill>
              </a:rPr>
              <a:t>Ring Cavity</a:t>
            </a:r>
            <a:endParaRPr lang="zh-CN" altLang="en-US" sz="3200" dirty="0">
              <a:solidFill>
                <a:srgbClr val="FFFF00"/>
              </a:solidFill>
            </a:endParaRPr>
          </a:p>
        </p:txBody>
      </p:sp>
      <mc:AlternateContent xmlns:mc="http://schemas.openxmlformats.org/markup-compatibility/2006" xmlns:a14="http://schemas.microsoft.com/office/drawing/2010/main">
        <mc:Choice Requires="a14">
          <p:sp>
            <p:nvSpPr>
              <p:cNvPr id="9" name="矩形 8"/>
              <p:cNvSpPr/>
              <p:nvPr/>
            </p:nvSpPr>
            <p:spPr>
              <a:xfrm>
                <a:off x="7986202" y="3751021"/>
                <a:ext cx="2626241" cy="5232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zh-CN" altLang="en-US" i="1">
                          <a:solidFill>
                            <a:srgbClr val="FF0000"/>
                          </a:solidFill>
                          <a:latin typeface="Cambria Math" panose="02040503050406030204" pitchFamily="18" charset="0"/>
                        </a:rPr>
                        <m:t>𝑭</m:t>
                      </m:r>
                      <m:r>
                        <a:rPr lang="en-US" altLang="zh-CN" i="1">
                          <a:solidFill>
                            <a:srgbClr val="FF0000"/>
                          </a:solidFill>
                          <a:latin typeface="Cambria Math" panose="02040503050406030204" pitchFamily="18" charset="0"/>
                        </a:rPr>
                        <m:t>𝒊𝒏𝒆𝒔𝒔𝒆</m:t>
                      </m:r>
                      <m:r>
                        <a:rPr lang="zh-CN" altLang="en-US">
                          <a:solidFill>
                            <a:srgbClr val="FF0000"/>
                          </a:solidFill>
                          <a:latin typeface="Cambria Math" panose="02040503050406030204" pitchFamily="18" charset="0"/>
                        </a:rPr>
                        <m:t>=</m:t>
                      </m:r>
                      <m:r>
                        <a:rPr lang="zh-CN" altLang="en-US">
                          <a:solidFill>
                            <a:srgbClr val="FF0000"/>
                          </a:solidFill>
                          <a:latin typeface="Cambria Math" panose="02040503050406030204" pitchFamily="18" charset="0"/>
                        </a:rPr>
                        <m:t>𝟑𝟐𝟗</m:t>
                      </m:r>
                    </m:oMath>
                  </m:oMathPara>
                </a14:m>
                <a:endParaRPr lang="en-US" altLang="zh-CN" dirty="0">
                  <a:solidFill>
                    <a:srgbClr val="FF0000"/>
                  </a:solidFill>
                </a:endParaRPr>
              </a:p>
            </p:txBody>
          </p:sp>
        </mc:Choice>
        <mc:Fallback xmlns="">
          <p:sp>
            <p:nvSpPr>
              <p:cNvPr id="9" name="矩形 8"/>
              <p:cNvSpPr>
                <a:spLocks noRot="1" noChangeAspect="1" noMove="1" noResize="1" noEditPoints="1" noAdjustHandles="1" noChangeArrowheads="1" noChangeShapeType="1" noTextEdit="1"/>
              </p:cNvSpPr>
              <p:nvPr/>
            </p:nvSpPr>
            <p:spPr>
              <a:xfrm>
                <a:off x="7986202" y="3751021"/>
                <a:ext cx="2626241" cy="523220"/>
              </a:xfrm>
              <a:prstGeom prst="rect">
                <a:avLst/>
              </a:prstGeom>
              <a:blipFill rotWithShape="0">
                <a:blip r:embed="rId5"/>
                <a:stretch>
                  <a:fillRect/>
                </a:stretch>
              </a:blipFill>
            </p:spPr>
            <p:txBody>
              <a:bodyPr/>
              <a:lstStyle/>
              <a:p>
                <a:r>
                  <a:rPr lang="zh-CN" altLang="en-US">
                    <a:noFill/>
                  </a:rPr>
                  <a:t> </a:t>
                </a:r>
              </a:p>
            </p:txBody>
          </p:sp>
        </mc:Fallback>
      </mc:AlternateContent>
      <p:sp>
        <p:nvSpPr>
          <p:cNvPr id="10" name="文本框 9"/>
          <p:cNvSpPr txBox="1"/>
          <p:nvPr/>
        </p:nvSpPr>
        <p:spPr>
          <a:xfrm>
            <a:off x="4331703" y="6701859"/>
            <a:ext cx="6310191" cy="523220"/>
          </a:xfrm>
          <a:prstGeom prst="rect">
            <a:avLst/>
          </a:prstGeom>
          <a:noFill/>
        </p:spPr>
        <p:txBody>
          <a:bodyPr wrap="square" rtlCol="0">
            <a:spAutoFit/>
          </a:bodyPr>
          <a:lstStyle/>
          <a:p>
            <a:pPr algn="ctr"/>
            <a:r>
              <a:rPr lang="en-US" altLang="zh-CN" dirty="0" smtClean="0">
                <a:latin typeface="微软雅黑" panose="020B0503020204020204" pitchFamily="34" charset="-122"/>
                <a:cs typeface="Times New Roman" panose="02020603050405020304" pitchFamily="18" charset="0"/>
              </a:rPr>
              <a:t>S-polarization reflectivity</a:t>
            </a:r>
            <a:r>
              <a:rPr lang="zh-CN" altLang="zh-CN" dirty="0" smtClean="0">
                <a:latin typeface="Times New Roman" panose="02020603050405020304" pitchFamily="18" charset="0"/>
                <a:cs typeface="Times New Roman" panose="02020603050405020304" pitchFamily="18" charset="0"/>
              </a:rPr>
              <a:t>：</a:t>
            </a:r>
            <a:r>
              <a:rPr lang="en-US" altLang="zh-CN" dirty="0" smtClean="0">
                <a:latin typeface="Times New Roman" panose="02020603050405020304" pitchFamily="18" charset="0"/>
                <a:cs typeface="Times New Roman" panose="02020603050405020304" pitchFamily="18" charset="0"/>
              </a:rPr>
              <a:t>99.9%</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矩形 12"/>
              <p:cNvSpPr/>
              <p:nvPr/>
            </p:nvSpPr>
            <p:spPr>
              <a:xfrm>
                <a:off x="8483751" y="3229574"/>
                <a:ext cx="1631142" cy="523220"/>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m:rPr>
                          <m:nor/>
                        </m:rPr>
                        <a:rPr lang="zh-CN" altLang="en-US" i="1" dirty="0" smtClean="0">
                          <a:solidFill>
                            <a:srgbClr val="FF0000"/>
                          </a:solidFill>
                          <a:sym typeface="Symbol" panose="05050102010706020507" pitchFamily="18" charset="2"/>
                        </a:rPr>
                        <m:t></m:t>
                      </m:r>
                      <m:r>
                        <a:rPr lang="en-US" altLang="zh-CN" b="1" i="0" dirty="0" smtClean="0">
                          <a:solidFill>
                            <a:srgbClr val="FF0000"/>
                          </a:solidFill>
                          <a:latin typeface="Cambria Math" panose="02040503050406030204" pitchFamily="18" charset="0"/>
                          <a:sym typeface="Symbol" panose="05050102010706020507" pitchFamily="18" charset="2"/>
                        </a:rPr>
                        <m:t>=</m:t>
                      </m:r>
                      <m:r>
                        <a:rPr lang="en-US" altLang="zh-CN" b="1" i="0" smtClean="0">
                          <a:solidFill>
                            <a:srgbClr val="FF0000"/>
                          </a:solidFill>
                          <a:latin typeface="Cambria Math" panose="02040503050406030204" pitchFamily="18" charset="0"/>
                        </a:rPr>
                        <m:t>𝟐𝟎</m:t>
                      </m:r>
                      <m:r>
                        <a:rPr lang="en-US" altLang="zh-CN" b="1" i="0" smtClean="0">
                          <a:solidFill>
                            <a:srgbClr val="FF0000"/>
                          </a:solidFill>
                          <a:latin typeface="Cambria Math" panose="02040503050406030204" pitchFamily="18" charset="0"/>
                        </a:rPr>
                        <m:t>%</m:t>
                      </m:r>
                    </m:oMath>
                  </m:oMathPara>
                </a14:m>
                <a:endParaRPr lang="en-US" altLang="zh-CN" dirty="0">
                  <a:solidFill>
                    <a:srgbClr val="FF0000"/>
                  </a:solidFill>
                </a:endParaRPr>
              </a:p>
            </p:txBody>
          </p:sp>
        </mc:Choice>
        <mc:Fallback xmlns="">
          <p:sp>
            <p:nvSpPr>
              <p:cNvPr id="13" name="矩形 12"/>
              <p:cNvSpPr>
                <a:spLocks noRot="1" noChangeAspect="1" noMove="1" noResize="1" noEditPoints="1" noAdjustHandles="1" noChangeArrowheads="1" noChangeShapeType="1" noTextEdit="1"/>
              </p:cNvSpPr>
              <p:nvPr/>
            </p:nvSpPr>
            <p:spPr>
              <a:xfrm>
                <a:off x="8483751" y="3229574"/>
                <a:ext cx="1631142" cy="523220"/>
              </a:xfrm>
              <a:prstGeom prst="rect">
                <a:avLst/>
              </a:prstGeom>
              <a:blipFill rotWithShape="0">
                <a:blip r:embed="rId6"/>
                <a:stretch>
                  <a:fillRect/>
                </a:stretch>
              </a:blipFill>
            </p:spPr>
            <p:txBody>
              <a:bodyPr/>
              <a:lstStyle/>
              <a:p>
                <a:r>
                  <a:rPr lang="zh-CN" altLang="en-US">
                    <a:noFill/>
                  </a:rPr>
                  <a:t> </a:t>
                </a:r>
              </a:p>
            </p:txBody>
          </p:sp>
        </mc:Fallback>
      </mc:AlternateContent>
      <p:pic>
        <p:nvPicPr>
          <p:cNvPr id="14" name="图片 13"/>
          <p:cNvPicPr/>
          <p:nvPr/>
        </p:nvPicPr>
        <p:blipFill>
          <a:blip r:embed="rId7">
            <a:extLst>
              <a:ext uri="{28A0092B-C50C-407E-A947-70E740481C1C}">
                <a14:useLocalDpi xmlns:a14="http://schemas.microsoft.com/office/drawing/2010/main" val="0"/>
              </a:ext>
            </a:extLst>
          </a:blip>
          <a:stretch>
            <a:fillRect/>
          </a:stretch>
        </p:blipFill>
        <p:spPr>
          <a:xfrm>
            <a:off x="4224099" y="1240993"/>
            <a:ext cx="4148522" cy="5159610"/>
          </a:xfrm>
          <a:prstGeom prst="rect">
            <a:avLst/>
          </a:prstGeom>
        </p:spPr>
      </p:pic>
      <mc:AlternateContent xmlns:mc="http://schemas.openxmlformats.org/markup-compatibility/2006" xmlns:a14="http://schemas.microsoft.com/office/drawing/2010/main">
        <mc:Choice Requires="a14">
          <p:sp>
            <p:nvSpPr>
              <p:cNvPr id="3" name="矩形 2"/>
              <p:cNvSpPr/>
              <p:nvPr/>
            </p:nvSpPr>
            <p:spPr>
              <a:xfrm>
                <a:off x="7743640" y="4272468"/>
                <a:ext cx="3111365" cy="523220"/>
              </a:xfrm>
              <a:prstGeom prst="rect">
                <a:avLst/>
              </a:prstGeom>
            </p:spPr>
            <p:txBody>
              <a:bodyPr wrap="none">
                <a:spAutoFit/>
              </a:bodyPr>
              <a:lstStyle/>
              <a:p>
                <a14:m>
                  <m:oMath xmlns:m="http://schemas.openxmlformats.org/officeDocument/2006/math">
                    <m:r>
                      <a:rPr lang="zh-CN" altLang="en-US" smtClean="0">
                        <a:solidFill>
                          <a:schemeClr val="tx1"/>
                        </a:solidFill>
                        <a:latin typeface="Cambria Math" panose="02040503050406030204" pitchFamily="18" charset="0"/>
                      </a:rPr>
                      <m:t>𝑭</m:t>
                    </m:r>
                    <m:r>
                      <a:rPr lang="en-US" altLang="zh-CN">
                        <a:solidFill>
                          <a:schemeClr val="tx1"/>
                        </a:solidFill>
                        <a:latin typeface="Cambria Math" panose="02040503050406030204" pitchFamily="18" charset="0"/>
                      </a:rPr>
                      <m:t>𝒊𝒏𝒆𝒔𝒔</m:t>
                    </m:r>
                    <m:sSub>
                      <m:sSubPr>
                        <m:ctrlPr>
                          <a:rPr lang="en-US" altLang="zh-CN" b="1" i="1" smtClean="0">
                            <a:solidFill>
                              <a:schemeClr val="tx1"/>
                            </a:solidFill>
                            <a:latin typeface="Cambria Math" panose="02040503050406030204" pitchFamily="18" charset="0"/>
                          </a:rPr>
                        </m:ctrlPr>
                      </m:sSubPr>
                      <m:e>
                        <m:r>
                          <a:rPr lang="en-US" altLang="zh-CN">
                            <a:solidFill>
                              <a:schemeClr val="tx1"/>
                            </a:solidFill>
                            <a:latin typeface="Cambria Math" panose="02040503050406030204" pitchFamily="18" charset="0"/>
                          </a:rPr>
                          <m:t>𝒆</m:t>
                        </m:r>
                      </m:e>
                      <m:sub>
                        <m:r>
                          <a:rPr lang="en-US" altLang="zh-CN" b="1" i="1" smtClean="0">
                            <a:solidFill>
                              <a:schemeClr val="tx1"/>
                            </a:solidFill>
                            <a:latin typeface="Cambria Math" panose="02040503050406030204" pitchFamily="18" charset="0"/>
                          </a:rPr>
                          <m:t>𝒕𝒉</m:t>
                        </m:r>
                      </m:sub>
                    </m:sSub>
                    <m:r>
                      <a:rPr lang="zh-CN" altLang="en-US">
                        <a:solidFill>
                          <a:schemeClr val="tx1"/>
                        </a:solidFill>
                        <a:latin typeface="Cambria Math" panose="02040503050406030204" pitchFamily="18" charset="0"/>
                      </a:rPr>
                      <m:t>=</m:t>
                    </m:r>
                    <m:r>
                      <a:rPr lang="en-US" altLang="zh-CN" smtClean="0">
                        <a:solidFill>
                          <a:schemeClr val="tx1"/>
                        </a:solidFill>
                        <a:latin typeface="Cambria Math" panose="02040503050406030204" pitchFamily="18" charset="0"/>
                      </a:rPr>
                      <m:t>𝟏𝟓</m:t>
                    </m:r>
                  </m:oMath>
                </a14:m>
                <a:r>
                  <a:rPr lang="en-US" altLang="zh-CN" dirty="0">
                    <a:solidFill>
                      <a:schemeClr val="tx1"/>
                    </a:solidFill>
                    <a:latin typeface="Cambria Math" panose="02040503050406030204" pitchFamily="18" charset="0"/>
                  </a:rPr>
                  <a:t>73</a:t>
                </a:r>
              </a:p>
            </p:txBody>
          </p:sp>
        </mc:Choice>
        <mc:Fallback xmlns="">
          <p:sp>
            <p:nvSpPr>
              <p:cNvPr id="3" name="矩形 2"/>
              <p:cNvSpPr>
                <a:spLocks noRot="1" noChangeAspect="1" noMove="1" noResize="1" noEditPoints="1" noAdjustHandles="1" noChangeArrowheads="1" noChangeShapeType="1" noTextEdit="1"/>
              </p:cNvSpPr>
              <p:nvPr/>
            </p:nvSpPr>
            <p:spPr>
              <a:xfrm>
                <a:off x="7743640" y="4272468"/>
                <a:ext cx="3111365" cy="523220"/>
              </a:xfrm>
              <a:prstGeom prst="rect">
                <a:avLst/>
              </a:prstGeom>
              <a:blipFill rotWithShape="0">
                <a:blip r:embed="rId8"/>
                <a:stretch>
                  <a:fillRect t="-12791" r="-3523" b="-3139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5616118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5"/>
          <p:cNvSpPr txBox="1">
            <a:spLocks noChangeArrowheads="1"/>
          </p:cNvSpPr>
          <p:nvPr/>
        </p:nvSpPr>
        <p:spPr bwMode="auto">
          <a:xfrm>
            <a:off x="10706" y="275051"/>
            <a:ext cx="65491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pPr>
            <a:r>
              <a:rPr lang="en-US" altLang="zh-CN" sz="3200" dirty="0" smtClean="0">
                <a:solidFill>
                  <a:srgbClr val="FFFF00"/>
                </a:solidFill>
              </a:rPr>
              <a:t>Summary</a:t>
            </a:r>
            <a:endParaRPr lang="zh-CN" altLang="en-US" sz="3200" dirty="0">
              <a:solidFill>
                <a:srgbClr val="FFFF00"/>
              </a:solidFill>
            </a:endParaRPr>
          </a:p>
        </p:txBody>
      </p:sp>
      <p:sp>
        <p:nvSpPr>
          <p:cNvPr id="3" name="文本框 2"/>
          <p:cNvSpPr txBox="1"/>
          <p:nvPr/>
        </p:nvSpPr>
        <p:spPr>
          <a:xfrm>
            <a:off x="213906" y="1110269"/>
            <a:ext cx="10790644" cy="2677656"/>
          </a:xfrm>
          <a:prstGeom prst="rect">
            <a:avLst/>
          </a:prstGeom>
          <a:noFill/>
        </p:spPr>
        <p:txBody>
          <a:bodyPr wrap="square" rtlCol="0">
            <a:spAutoFit/>
          </a:bodyPr>
          <a:lstStyle/>
          <a:p>
            <a:pPr marL="457200" indent="-457200">
              <a:lnSpc>
                <a:spcPct val="150000"/>
              </a:lnSpc>
              <a:buFont typeface="Wingdings" panose="05000000000000000000" pitchFamily="2" charset="2"/>
              <a:buChar char="l"/>
            </a:pPr>
            <a:r>
              <a:rPr lang="en-US" altLang="zh-CN" dirty="0"/>
              <a:t>A</a:t>
            </a:r>
            <a:r>
              <a:rPr lang="en-US" altLang="zh-CN" dirty="0" smtClean="0"/>
              <a:t> laser source is developed with a short-term stability of 1</a:t>
            </a:r>
            <a:r>
              <a:rPr lang="en-US" altLang="zh-CN" dirty="0" smtClean="0">
                <a:sym typeface="Symbol" panose="05050102010706020507" pitchFamily="18" charset="2"/>
              </a:rPr>
              <a:t></a:t>
            </a:r>
            <a:r>
              <a:rPr lang="en-US" altLang="zh-CN" dirty="0" smtClean="0"/>
              <a:t>10</a:t>
            </a:r>
            <a:r>
              <a:rPr lang="en-US" altLang="zh-CN" baseline="30000" dirty="0" smtClean="0"/>
              <a:t>-13</a:t>
            </a:r>
            <a:r>
              <a:rPr lang="en-US" altLang="zh-CN" dirty="0" smtClean="0"/>
              <a:t> at 0.1s. The long-term stability is 1</a:t>
            </a:r>
            <a:r>
              <a:rPr lang="en-US" altLang="zh-CN" dirty="0" smtClean="0">
                <a:sym typeface="Symbol" panose="05050102010706020507" pitchFamily="18" charset="2"/>
              </a:rPr>
              <a:t></a:t>
            </a:r>
            <a:r>
              <a:rPr lang="en-US" altLang="zh-CN" dirty="0" smtClean="0"/>
              <a:t>10</a:t>
            </a:r>
            <a:r>
              <a:rPr lang="en-US" altLang="zh-CN" baseline="30000" dirty="0" smtClean="0"/>
              <a:t>-15</a:t>
            </a:r>
            <a:r>
              <a:rPr lang="en-US" altLang="zh-CN" dirty="0" smtClean="0"/>
              <a:t> at 2000s;</a:t>
            </a:r>
          </a:p>
          <a:p>
            <a:pPr marL="457200" indent="-457200">
              <a:lnSpc>
                <a:spcPct val="150000"/>
              </a:lnSpc>
              <a:buFont typeface="Wingdings" panose="05000000000000000000" pitchFamily="2" charset="2"/>
              <a:buChar char="l"/>
            </a:pPr>
            <a:r>
              <a:rPr lang="en-US" altLang="zh-CN" dirty="0" smtClean="0"/>
              <a:t>We have designed the </a:t>
            </a:r>
            <a:r>
              <a:rPr lang="en-US" altLang="zh-CN" dirty="0" err="1" smtClean="0"/>
              <a:t>Sagnac</a:t>
            </a:r>
            <a:r>
              <a:rPr lang="en-US" altLang="zh-CN" dirty="0" smtClean="0"/>
              <a:t> interferometer;</a:t>
            </a:r>
          </a:p>
          <a:p>
            <a:pPr marL="457200" indent="-457200">
              <a:lnSpc>
                <a:spcPct val="150000"/>
              </a:lnSpc>
              <a:buFont typeface="Wingdings" panose="05000000000000000000" pitchFamily="2" charset="2"/>
              <a:buChar char="l"/>
            </a:pPr>
            <a:r>
              <a:rPr lang="en-US" altLang="zh-CN" dirty="0" smtClean="0"/>
              <a:t>Ring </a:t>
            </a:r>
            <a:r>
              <a:rPr lang="en-US" altLang="zh-CN" dirty="0"/>
              <a:t>cavity </a:t>
            </a:r>
            <a:r>
              <a:rPr lang="en-US" altLang="zh-CN" dirty="0" smtClean="0"/>
              <a:t>alignment and mode matching is under test.</a:t>
            </a:r>
          </a:p>
        </p:txBody>
      </p:sp>
      <p:sp>
        <p:nvSpPr>
          <p:cNvPr id="5" name="文本框 4"/>
          <p:cNvSpPr txBox="1"/>
          <p:nvPr/>
        </p:nvSpPr>
        <p:spPr>
          <a:xfrm>
            <a:off x="3898900" y="3814202"/>
            <a:ext cx="3134191" cy="646331"/>
          </a:xfrm>
          <a:prstGeom prst="rect">
            <a:avLst/>
          </a:prstGeom>
          <a:noFill/>
        </p:spPr>
        <p:txBody>
          <a:bodyPr wrap="none" rtlCol="0">
            <a:spAutoFit/>
          </a:bodyPr>
          <a:lstStyle/>
          <a:p>
            <a:r>
              <a:rPr lang="en-US" altLang="zh-CN" sz="3600" dirty="0" smtClean="0">
                <a:solidFill>
                  <a:schemeClr val="accent2"/>
                </a:solidFill>
              </a:rPr>
              <a:t>Future Plans:</a:t>
            </a:r>
            <a:endParaRPr lang="zh-CN" altLang="en-US" sz="3600" dirty="0">
              <a:solidFill>
                <a:schemeClr val="accent2"/>
              </a:solidFill>
            </a:endParaRPr>
          </a:p>
        </p:txBody>
      </p:sp>
      <p:sp>
        <p:nvSpPr>
          <p:cNvPr id="6" name="文本框 5"/>
          <p:cNvSpPr txBox="1"/>
          <p:nvPr/>
        </p:nvSpPr>
        <p:spPr>
          <a:xfrm>
            <a:off x="213906" y="4486810"/>
            <a:ext cx="10790644" cy="2677656"/>
          </a:xfrm>
          <a:prstGeom prst="rect">
            <a:avLst/>
          </a:prstGeom>
          <a:noFill/>
        </p:spPr>
        <p:txBody>
          <a:bodyPr wrap="square" rtlCol="0">
            <a:spAutoFit/>
          </a:bodyPr>
          <a:lstStyle/>
          <a:p>
            <a:pPr marL="457200" indent="-457200">
              <a:lnSpc>
                <a:spcPct val="150000"/>
              </a:lnSpc>
              <a:buFont typeface="Wingdings" panose="05000000000000000000" pitchFamily="2" charset="2"/>
              <a:buChar char="l"/>
            </a:pPr>
            <a:r>
              <a:rPr lang="en-US" altLang="zh-CN" dirty="0" smtClean="0"/>
              <a:t>For the 1m</a:t>
            </a:r>
            <a:r>
              <a:rPr lang="en-US" altLang="zh-CN" dirty="0" smtClean="0">
                <a:sym typeface="Symbol" panose="05050102010706020507" pitchFamily="18" charset="2"/>
              </a:rPr>
              <a:t>1m gyroscope, </a:t>
            </a:r>
            <a:r>
              <a:rPr lang="en-US" altLang="zh-CN" dirty="0" smtClean="0"/>
              <a:t>a </a:t>
            </a:r>
            <a:r>
              <a:rPr lang="en-US" altLang="zh-CN" dirty="0"/>
              <a:t>1</a:t>
            </a:r>
            <a:r>
              <a:rPr lang="en-US" altLang="zh-CN" baseline="30000" dirty="0"/>
              <a:t>st</a:t>
            </a:r>
            <a:r>
              <a:rPr lang="en-US" altLang="zh-CN" dirty="0"/>
              <a:t> step </a:t>
            </a:r>
            <a:r>
              <a:rPr lang="en-US" altLang="zh-CN" dirty="0" smtClean="0"/>
              <a:t>goal </a:t>
            </a:r>
            <a:r>
              <a:rPr lang="en-US" altLang="zh-CN" dirty="0"/>
              <a:t>is to achieve a relative sensitivity of </a:t>
            </a:r>
            <a:r>
              <a:rPr lang="en-US" altLang="zh-CN" dirty="0" smtClean="0"/>
              <a:t>3</a:t>
            </a:r>
            <a:r>
              <a:rPr lang="en-US" altLang="zh-CN" dirty="0" smtClean="0">
                <a:sym typeface="Symbol" panose="05050102010706020507" pitchFamily="18" charset="2"/>
              </a:rPr>
              <a:t></a:t>
            </a:r>
            <a:r>
              <a:rPr lang="en-US" altLang="zh-CN" dirty="0" smtClean="0"/>
              <a:t>10</a:t>
            </a:r>
            <a:r>
              <a:rPr lang="en-US" altLang="zh-CN" baseline="30000" dirty="0" smtClean="0"/>
              <a:t>-7</a:t>
            </a:r>
            <a:r>
              <a:rPr lang="en-US" altLang="zh-CN" dirty="0" smtClean="0"/>
              <a:t> </a:t>
            </a:r>
            <a:r>
              <a:rPr lang="en-US" altLang="zh-CN" dirty="0"/>
              <a:t>at </a:t>
            </a:r>
            <a:r>
              <a:rPr lang="en-US" altLang="zh-CN" dirty="0" smtClean="0"/>
              <a:t>1000s in 2017;</a:t>
            </a:r>
          </a:p>
          <a:p>
            <a:pPr marL="457200" indent="-457200">
              <a:lnSpc>
                <a:spcPct val="150000"/>
              </a:lnSpc>
              <a:buFont typeface="Wingdings" panose="05000000000000000000" pitchFamily="2" charset="2"/>
              <a:buChar char="l"/>
            </a:pPr>
            <a:r>
              <a:rPr lang="en-US" altLang="zh-CN" dirty="0"/>
              <a:t>a </a:t>
            </a:r>
            <a:r>
              <a:rPr lang="en-US" altLang="zh-CN" dirty="0" smtClean="0"/>
              <a:t>2</a:t>
            </a:r>
            <a:r>
              <a:rPr lang="en-US" altLang="zh-CN" baseline="30000" dirty="0" smtClean="0"/>
              <a:t>nd</a:t>
            </a:r>
            <a:r>
              <a:rPr lang="en-US" altLang="zh-CN" dirty="0" smtClean="0"/>
              <a:t> step goal </a:t>
            </a:r>
            <a:r>
              <a:rPr lang="en-US" altLang="zh-CN" dirty="0"/>
              <a:t>is </a:t>
            </a:r>
            <a:r>
              <a:rPr lang="en-US" altLang="zh-CN" dirty="0" smtClean="0"/>
              <a:t>a </a:t>
            </a:r>
            <a:r>
              <a:rPr lang="en-US" altLang="zh-CN" dirty="0"/>
              <a:t>relative sensitivity of </a:t>
            </a:r>
            <a:r>
              <a:rPr lang="en-US" altLang="zh-CN" dirty="0" smtClean="0"/>
              <a:t>8</a:t>
            </a:r>
            <a:r>
              <a:rPr lang="en-US" altLang="zh-CN" dirty="0" smtClean="0">
                <a:sym typeface="Symbol" panose="05050102010706020507" pitchFamily="18" charset="2"/>
              </a:rPr>
              <a:t></a:t>
            </a:r>
            <a:r>
              <a:rPr lang="en-US" altLang="zh-CN" dirty="0" smtClean="0"/>
              <a:t>10</a:t>
            </a:r>
            <a:r>
              <a:rPr lang="en-US" altLang="zh-CN" baseline="30000" dirty="0" smtClean="0"/>
              <a:t>-9</a:t>
            </a:r>
            <a:r>
              <a:rPr lang="en-US" altLang="zh-CN" dirty="0" smtClean="0"/>
              <a:t> </a:t>
            </a:r>
            <a:r>
              <a:rPr lang="en-US" altLang="zh-CN" dirty="0"/>
              <a:t>at </a:t>
            </a:r>
            <a:r>
              <a:rPr lang="en-US" altLang="zh-CN" dirty="0" smtClean="0"/>
              <a:t>1000s;</a:t>
            </a:r>
          </a:p>
          <a:p>
            <a:pPr marL="457200" indent="-457200">
              <a:lnSpc>
                <a:spcPct val="150000"/>
              </a:lnSpc>
              <a:buFont typeface="Wingdings" panose="05000000000000000000" pitchFamily="2" charset="2"/>
              <a:buChar char="l"/>
            </a:pPr>
            <a:r>
              <a:rPr lang="en-US" altLang="zh-CN" dirty="0" smtClean="0"/>
              <a:t>Design a 10m</a:t>
            </a:r>
            <a:r>
              <a:rPr lang="en-US" altLang="zh-CN" dirty="0">
                <a:sym typeface="Symbol" panose="05050102010706020507" pitchFamily="18" charset="2"/>
              </a:rPr>
              <a:t> </a:t>
            </a:r>
            <a:r>
              <a:rPr lang="en-US" altLang="zh-CN" dirty="0" smtClean="0">
                <a:sym typeface="Symbol" panose="05050102010706020507" pitchFamily="18" charset="2"/>
              </a:rPr>
              <a:t>10m gyroscope</a:t>
            </a:r>
            <a:r>
              <a:rPr lang="en-US" altLang="zh-CN" dirty="0" smtClean="0"/>
              <a:t>.</a:t>
            </a:r>
          </a:p>
        </p:txBody>
      </p:sp>
    </p:spTree>
    <p:extLst>
      <p:ext uri="{BB962C8B-B14F-4D97-AF65-F5344CB8AC3E}">
        <p14:creationId xmlns:p14="http://schemas.microsoft.com/office/powerpoint/2010/main" val="106133043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实验室建设\新楼设计\140816-DESIGN\140816-DESIGN\part 1-introduction5.jpg"/>
          <p:cNvPicPr>
            <a:picLocks noChangeAspect="1" noChangeArrowheads="1"/>
          </p:cNvPicPr>
          <p:nvPr/>
        </p:nvPicPr>
        <p:blipFill>
          <a:blip r:embed="rId3" cstate="print">
            <a:extLst>
              <a:ext uri="{28A0092B-C50C-407E-A947-70E740481C1C}">
                <a14:useLocalDpi xmlns:a14="http://schemas.microsoft.com/office/drawing/2010/main" val="0"/>
              </a:ext>
            </a:extLst>
          </a:blip>
          <a:srcRect l="50075" t="5939" b="11375"/>
          <a:stretch>
            <a:fillRect/>
          </a:stretch>
        </p:blipFill>
        <p:spPr bwMode="auto">
          <a:xfrm>
            <a:off x="799041" y="1571314"/>
            <a:ext cx="9035989" cy="529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22927" y="310117"/>
            <a:ext cx="6365845" cy="646331"/>
          </a:xfrm>
          <a:prstGeom prst="rect">
            <a:avLst/>
          </a:prstGeom>
        </p:spPr>
        <p:txBody>
          <a:bodyPr wrap="none">
            <a:spAutoFit/>
          </a:bodyPr>
          <a:lstStyle/>
          <a:p>
            <a:r>
              <a:rPr lang="en-US" altLang="zh-CN" sz="3600" dirty="0" smtClean="0">
                <a:solidFill>
                  <a:srgbClr val="FFFF00"/>
                </a:solidFill>
              </a:rPr>
              <a:t>National Facility (2017-2021)</a:t>
            </a:r>
            <a:endParaRPr lang="zh-CN" altLang="en-US" sz="3600" dirty="0">
              <a:solidFill>
                <a:srgbClr val="FFFF00"/>
              </a:solidFill>
            </a:endParaRPr>
          </a:p>
        </p:txBody>
      </p:sp>
      <p:sp>
        <p:nvSpPr>
          <p:cNvPr id="5" name="矩形 4"/>
          <p:cNvSpPr/>
          <p:nvPr/>
        </p:nvSpPr>
        <p:spPr>
          <a:xfrm>
            <a:off x="1021482" y="6864420"/>
            <a:ext cx="8591106" cy="523220"/>
          </a:xfrm>
          <a:prstGeom prst="rect">
            <a:avLst/>
          </a:prstGeom>
        </p:spPr>
        <p:txBody>
          <a:bodyPr wrap="square">
            <a:spAutoFit/>
          </a:bodyPr>
          <a:lstStyle/>
          <a:p>
            <a:pPr algn="ctr"/>
            <a:r>
              <a:rPr lang="en-US" altLang="zh-CN" dirty="0">
                <a:solidFill>
                  <a:srgbClr val="FF0000"/>
                </a:solidFill>
              </a:rPr>
              <a:t>Precision Gravity Measurement Facility </a:t>
            </a:r>
            <a:r>
              <a:rPr lang="en-US" altLang="zh-CN" dirty="0" smtClean="0">
                <a:solidFill>
                  <a:srgbClr val="FF0000"/>
                </a:solidFill>
              </a:rPr>
              <a:t>(PGMF)</a:t>
            </a:r>
            <a:endParaRPr lang="zh-CN" altLang="en-US" dirty="0">
              <a:solidFill>
                <a:srgbClr val="FF0000"/>
              </a:solidFill>
            </a:endParaRPr>
          </a:p>
        </p:txBody>
      </p:sp>
    </p:spTree>
    <p:extLst>
      <p:ext uri="{BB962C8B-B14F-4D97-AF65-F5344CB8AC3E}">
        <p14:creationId xmlns:p14="http://schemas.microsoft.com/office/powerpoint/2010/main" val="19282239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1"/>
          <p:cNvSpPr txBox="1">
            <a:spLocks noGrp="1" noChangeArrowheads="1"/>
          </p:cNvSpPr>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436" tIns="53717" rIns="107436" bIns="53717"/>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r" eaLnBrk="1" hangingPunct="1">
              <a:buFont typeface="Arial" panose="020B0604020202020204" pitchFamily="34" charset="0"/>
              <a:buNone/>
            </a:pPr>
            <a:fld id="{B5366DE2-13BC-4BF1-BA92-82701BD72591}" type="slidenum">
              <a:rPr lang="en-US" altLang="zh-CN" sz="2000">
                <a:solidFill>
                  <a:srgbClr val="FF0000"/>
                </a:solidFill>
                <a:latin typeface="Times New Roman" panose="02020603050405020304" pitchFamily="18" charset="0"/>
                <a:ea typeface="宋体" panose="02010600030101010101" pitchFamily="2" charset="-122"/>
              </a:rPr>
              <a:pPr algn="r" eaLnBrk="1" hangingPunct="1">
                <a:buFont typeface="Arial" panose="020B0604020202020204" pitchFamily="34" charset="0"/>
                <a:buNone/>
              </a:pPr>
              <a:t>18</a:t>
            </a:fld>
            <a:endParaRPr lang="en-US" altLang="zh-CN" sz="2000" dirty="0">
              <a:solidFill>
                <a:srgbClr val="FF0000"/>
              </a:solidFill>
              <a:latin typeface="Times New Roman" panose="02020603050405020304" pitchFamily="18" charset="0"/>
              <a:ea typeface="宋体" panose="02010600030101010101" pitchFamily="2" charset="-122"/>
            </a:endParaRPr>
          </a:p>
        </p:txBody>
      </p:sp>
      <p:sp>
        <p:nvSpPr>
          <p:cNvPr id="27651" name="Rectangle 4"/>
          <p:cNvSpPr>
            <a:spLocks noChangeArrowheads="1"/>
          </p:cNvSpPr>
          <p:nvPr/>
        </p:nvSpPr>
        <p:spPr bwMode="auto">
          <a:xfrm>
            <a:off x="449263" y="2644775"/>
            <a:ext cx="1001395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0" rIns="91421" bIns="45710">
            <a:spAutoFit/>
          </a:bodyPr>
          <a:lstStyle>
            <a:lvl1pPr defTabSz="1074738">
              <a:defRPr sz="2800" b="1">
                <a:solidFill>
                  <a:schemeClr val="tx1"/>
                </a:solidFill>
                <a:latin typeface="Arial" panose="020B0604020202020204" pitchFamily="34" charset="0"/>
                <a:ea typeface="微软雅黑" panose="020B0503020204020204" pitchFamily="34" charset="-122"/>
              </a:defRPr>
            </a:lvl1pPr>
            <a:lvl2pPr marL="742950" indent="-285750" defTabSz="1074738">
              <a:defRPr sz="2800" b="1">
                <a:solidFill>
                  <a:schemeClr val="tx1"/>
                </a:solidFill>
                <a:latin typeface="Arial" panose="020B0604020202020204" pitchFamily="34" charset="0"/>
                <a:ea typeface="微软雅黑" panose="020B0503020204020204" pitchFamily="34" charset="-122"/>
              </a:defRPr>
            </a:lvl2pPr>
            <a:lvl3pPr marL="1143000" indent="-228600" defTabSz="1074738">
              <a:defRPr sz="2800" b="1">
                <a:solidFill>
                  <a:schemeClr val="tx1"/>
                </a:solidFill>
                <a:latin typeface="Arial" panose="020B0604020202020204" pitchFamily="34" charset="0"/>
                <a:ea typeface="微软雅黑" panose="020B0503020204020204" pitchFamily="34" charset="-122"/>
              </a:defRPr>
            </a:lvl3pPr>
            <a:lvl4pPr marL="1600200" indent="-228600" defTabSz="1074738">
              <a:defRPr sz="2800" b="1">
                <a:solidFill>
                  <a:schemeClr val="tx1"/>
                </a:solidFill>
                <a:latin typeface="Arial" panose="020B0604020202020204" pitchFamily="34" charset="0"/>
                <a:ea typeface="微软雅黑" panose="020B0503020204020204" pitchFamily="34" charset="-122"/>
              </a:defRPr>
            </a:lvl4pPr>
            <a:lvl5pPr marL="2057400" indent="-228600" defTabSz="1074738">
              <a:defRPr sz="2800" b="1">
                <a:solidFill>
                  <a:schemeClr val="tx1"/>
                </a:solidFill>
                <a:latin typeface="Arial" panose="020B0604020202020204" pitchFamily="34" charset="0"/>
                <a:ea typeface="微软雅黑" panose="020B0503020204020204" pitchFamily="34" charset="-122"/>
              </a:defRPr>
            </a:lvl5pPr>
            <a:lvl6pPr marL="25146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ctr" eaLnBrk="1" hangingPunct="1">
              <a:lnSpc>
                <a:spcPct val="130000"/>
              </a:lnSpc>
              <a:buFont typeface="Arial" panose="020B0604020202020204" pitchFamily="34" charset="0"/>
              <a:buNone/>
            </a:pPr>
            <a:r>
              <a:rPr lang="en-US" altLang="zh-CN" sz="6000">
                <a:solidFill>
                  <a:srgbClr val="FF0000"/>
                </a:solidFill>
              </a:rPr>
              <a:t>Thank you very much for your attention</a:t>
            </a:r>
            <a:r>
              <a:rPr lang="zh-CN" altLang="en-US" sz="6000">
                <a:solidFill>
                  <a:srgbClr val="FF0000"/>
                </a:solidFill>
              </a:rPr>
              <a:t>！</a:t>
            </a:r>
          </a:p>
        </p:txBody>
      </p:sp>
    </p:spTree>
    <p:extLst>
      <p:ext uri="{BB962C8B-B14F-4D97-AF65-F5344CB8AC3E}">
        <p14:creationId xmlns:p14="http://schemas.microsoft.com/office/powerpoint/2010/main" val="16362109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txBox="1">
            <a:spLocks noGrp="1" noChangeArrowheads="1"/>
          </p:cNvSpPr>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436" tIns="53717" rIns="107436" bIns="53717"/>
          <a:lstStyle>
            <a:lvl1pPr defTabSz="1074738">
              <a:defRPr sz="2800" b="1">
                <a:solidFill>
                  <a:schemeClr val="tx1"/>
                </a:solidFill>
                <a:latin typeface="Arial" panose="020B0604020202020204" pitchFamily="34" charset="0"/>
                <a:ea typeface="微软雅黑" panose="020B0503020204020204" pitchFamily="34" charset="-122"/>
              </a:defRPr>
            </a:lvl1pPr>
            <a:lvl2pPr marL="742950" indent="-285750" defTabSz="1074738">
              <a:defRPr sz="2800" b="1">
                <a:solidFill>
                  <a:schemeClr val="tx1"/>
                </a:solidFill>
                <a:latin typeface="Arial" panose="020B0604020202020204" pitchFamily="34" charset="0"/>
                <a:ea typeface="微软雅黑" panose="020B0503020204020204" pitchFamily="34" charset="-122"/>
              </a:defRPr>
            </a:lvl2pPr>
            <a:lvl3pPr marL="1143000" indent="-228600" defTabSz="1074738">
              <a:defRPr sz="2800" b="1">
                <a:solidFill>
                  <a:schemeClr val="tx1"/>
                </a:solidFill>
                <a:latin typeface="Arial" panose="020B0604020202020204" pitchFamily="34" charset="0"/>
                <a:ea typeface="微软雅黑" panose="020B0503020204020204" pitchFamily="34" charset="-122"/>
              </a:defRPr>
            </a:lvl3pPr>
            <a:lvl4pPr marL="1600200" indent="-228600" defTabSz="1074738">
              <a:defRPr sz="2800" b="1">
                <a:solidFill>
                  <a:schemeClr val="tx1"/>
                </a:solidFill>
                <a:latin typeface="Arial" panose="020B0604020202020204" pitchFamily="34" charset="0"/>
                <a:ea typeface="微软雅黑" panose="020B0503020204020204" pitchFamily="34" charset="-122"/>
              </a:defRPr>
            </a:lvl4pPr>
            <a:lvl5pPr marL="2057400" indent="-228600" defTabSz="1074738">
              <a:defRPr sz="2800" b="1">
                <a:solidFill>
                  <a:schemeClr val="tx1"/>
                </a:solidFill>
                <a:latin typeface="Arial" panose="020B0604020202020204" pitchFamily="34" charset="0"/>
                <a:ea typeface="微软雅黑" panose="020B0503020204020204" pitchFamily="34" charset="-122"/>
              </a:defRPr>
            </a:lvl5pPr>
            <a:lvl6pPr marL="25146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r" eaLnBrk="1" hangingPunct="1">
              <a:buFont typeface="Arial" panose="020B0604020202020204" pitchFamily="34" charset="0"/>
              <a:buNone/>
            </a:pPr>
            <a:fld id="{C02F251A-5AE6-441B-84C5-23B00AB30735}" type="slidenum">
              <a:rPr lang="en-US" altLang="zh-CN" sz="2000">
                <a:solidFill>
                  <a:srgbClr val="FF0000"/>
                </a:solidFill>
                <a:latin typeface="Times New Roman" panose="02020603050405020304" pitchFamily="18" charset="0"/>
                <a:ea typeface="宋体" panose="02010600030101010101" pitchFamily="2" charset="-122"/>
              </a:rPr>
              <a:pPr algn="r" eaLnBrk="1" hangingPunct="1">
                <a:buFont typeface="Arial" panose="020B0604020202020204" pitchFamily="34" charset="0"/>
                <a:buNone/>
              </a:pPr>
              <a:t>19</a:t>
            </a:fld>
            <a:endParaRPr lang="en-US" altLang="zh-CN" sz="2000">
              <a:solidFill>
                <a:srgbClr val="FF0000"/>
              </a:solidFill>
              <a:latin typeface="Times New Roman" panose="02020603050405020304" pitchFamily="18" charset="0"/>
              <a:ea typeface="宋体" panose="02010600030101010101" pitchFamily="2" charset="-122"/>
            </a:endParaRPr>
          </a:p>
        </p:txBody>
      </p:sp>
      <p:sp>
        <p:nvSpPr>
          <p:cNvPr id="20" name="Text Box 105"/>
          <p:cNvSpPr txBox="1">
            <a:spLocks noChangeArrowheads="1"/>
          </p:cNvSpPr>
          <p:nvPr/>
        </p:nvSpPr>
        <p:spPr bwMode="auto">
          <a:xfrm>
            <a:off x="11113" y="285750"/>
            <a:ext cx="10355631" cy="48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pPr>
            <a:r>
              <a:rPr lang="en-US" altLang="zh-CN" sz="3200" dirty="0" smtClean="0">
                <a:solidFill>
                  <a:srgbClr val="FFFF00"/>
                </a:solidFill>
              </a:rPr>
              <a:t>Research Goal for the 1m</a:t>
            </a:r>
            <a:r>
              <a:rPr lang="en-US" altLang="zh-CN" sz="3200" dirty="0" smtClean="0">
                <a:solidFill>
                  <a:srgbClr val="FFFF00"/>
                </a:solidFill>
                <a:sym typeface="Symbol" panose="05050102010706020507" pitchFamily="18" charset="2"/>
              </a:rPr>
              <a:t>1m Gyroscope</a:t>
            </a:r>
            <a:endParaRPr lang="en-US" altLang="zh-CN" sz="3200" dirty="0">
              <a:solidFill>
                <a:srgbClr val="FFFF00"/>
              </a:solidFill>
            </a:endParaRPr>
          </a:p>
        </p:txBody>
      </p:sp>
      <p:grpSp>
        <p:nvGrpSpPr>
          <p:cNvPr id="5" name="组合 4"/>
          <p:cNvGrpSpPr/>
          <p:nvPr/>
        </p:nvGrpSpPr>
        <p:grpSpPr>
          <a:xfrm>
            <a:off x="1364252" y="992777"/>
            <a:ext cx="8072846" cy="6541121"/>
            <a:chOff x="1364252" y="992777"/>
            <a:chExt cx="8072846" cy="6541121"/>
          </a:xfrm>
        </p:grpSpPr>
        <p:pic>
          <p:nvPicPr>
            <p:cNvPr id="3" name="图片 2"/>
            <p:cNvPicPr>
              <a:picLocks noChangeAspect="1"/>
            </p:cNvPicPr>
            <p:nvPr/>
          </p:nvPicPr>
          <p:blipFill rotWithShape="1">
            <a:blip r:embed="rId3"/>
            <a:srcRect l="604" t="1662" r="1897"/>
            <a:stretch/>
          </p:blipFill>
          <p:spPr>
            <a:xfrm>
              <a:off x="1364252" y="992777"/>
              <a:ext cx="8072846" cy="6306548"/>
            </a:xfrm>
            <a:prstGeom prst="rect">
              <a:avLst/>
            </a:prstGeom>
          </p:spPr>
        </p:pic>
        <p:sp>
          <p:nvSpPr>
            <p:cNvPr id="6" name="AutoShape 9"/>
            <p:cNvSpPr>
              <a:spLocks noChangeArrowheads="1"/>
            </p:cNvSpPr>
            <p:nvPr/>
          </p:nvSpPr>
          <p:spPr bwMode="auto">
            <a:xfrm>
              <a:off x="2577997" y="2410828"/>
              <a:ext cx="2965576" cy="521551"/>
            </a:xfrm>
            <a:prstGeom prst="wedgeRectCallout">
              <a:avLst>
                <a:gd name="adj1" fmla="val 2324"/>
                <a:gd name="adj2" fmla="val 149875"/>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ctr" eaLnBrk="1" hangingPunct="1">
                <a:buFont typeface="Arial" panose="020B0604020202020204" pitchFamily="34" charset="0"/>
                <a:buNone/>
              </a:pPr>
              <a:r>
                <a:rPr lang="en-NZ" altLang="en-US" dirty="0">
                  <a:solidFill>
                    <a:srgbClr val="FF0000"/>
                  </a:solidFill>
                  <a:latin typeface="Calibri" panose="020F0502020204030204" pitchFamily="34" charset="0"/>
                  <a:cs typeface="Calibri" panose="020F0502020204030204" pitchFamily="34" charset="0"/>
                </a:rPr>
                <a:t>1st step target  </a:t>
              </a:r>
              <a:endParaRPr lang="en-GB" altLang="en-US" dirty="0">
                <a:solidFill>
                  <a:srgbClr val="FF0000"/>
                </a:solidFill>
                <a:latin typeface="Calibri" panose="020F0502020204030204" pitchFamily="34" charset="0"/>
                <a:cs typeface="Calibri" panose="020F0502020204030204" pitchFamily="34" charset="0"/>
              </a:endParaRPr>
            </a:p>
          </p:txBody>
        </p:sp>
        <p:sp>
          <p:nvSpPr>
            <p:cNvPr id="7" name="AutoShape 9"/>
            <p:cNvSpPr>
              <a:spLocks noChangeArrowheads="1"/>
            </p:cNvSpPr>
            <p:nvPr/>
          </p:nvSpPr>
          <p:spPr bwMode="auto">
            <a:xfrm>
              <a:off x="2577997" y="4834593"/>
              <a:ext cx="2965576" cy="549643"/>
            </a:xfrm>
            <a:prstGeom prst="wedgeRectCallout">
              <a:avLst>
                <a:gd name="adj1" fmla="val -2963"/>
                <a:gd name="adj2" fmla="val -109153"/>
              </a:avLst>
            </a:prstGeom>
            <a:noFill/>
            <a:ln w="25400">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ctr" eaLnBrk="1" hangingPunct="1">
                <a:buFont typeface="Arial" panose="020B0604020202020204" pitchFamily="34" charset="0"/>
                <a:buNone/>
              </a:pPr>
              <a:r>
                <a:rPr lang="en-NZ" altLang="en-US" dirty="0">
                  <a:solidFill>
                    <a:srgbClr val="0000CC"/>
                  </a:solidFill>
                  <a:latin typeface="Calibri" panose="020F0502020204030204" pitchFamily="34" charset="0"/>
                  <a:cs typeface="Calibri" panose="020F0502020204030204" pitchFamily="34" charset="0"/>
                </a:rPr>
                <a:t>2nd step target</a:t>
              </a:r>
              <a:endParaRPr lang="en-GB" altLang="en-US" dirty="0">
                <a:solidFill>
                  <a:srgbClr val="0000CC"/>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9" name="文本框 8"/>
                <p:cNvSpPr txBox="1"/>
                <p:nvPr/>
              </p:nvSpPr>
              <p:spPr>
                <a:xfrm>
                  <a:off x="5312644" y="7072233"/>
                  <a:ext cx="657744" cy="461665"/>
                </a:xfrm>
                <a:prstGeom prst="rect">
                  <a:avLst/>
                </a:prstGeom>
                <a:noFill/>
              </p:spPr>
              <p:txBody>
                <a:bodyPr wrap="none" rtlCol="0">
                  <a:spAutoFit/>
                </a:bodyPr>
                <a:lstStyle/>
                <a:p>
                  <a14:m>
                    <m:oMath xmlns:m="http://schemas.openxmlformats.org/officeDocument/2006/math">
                      <m:r>
                        <a:rPr lang="en-US" altLang="zh-CN" sz="2400" b="0" i="1" smtClean="0">
                          <a:latin typeface="Cambria Math" panose="02040503050406030204" pitchFamily="18" charset="0"/>
                        </a:rPr>
                        <m:t>𝜏</m:t>
                      </m:r>
                    </m:oMath>
                  </a14:m>
                  <a:r>
                    <a:rPr lang="en-US" altLang="zh-CN" sz="2400" b="0" dirty="0" smtClean="0">
                      <a:latin typeface="Times New Roman" panose="02020603050405020304" pitchFamily="18" charset="0"/>
                      <a:cs typeface="Times New Roman" panose="02020603050405020304" pitchFamily="18" charset="0"/>
                    </a:rPr>
                    <a:t>(s)</a:t>
                  </a:r>
                  <a:endParaRPr lang="zh-CN" altLang="en-US" sz="2400" b="0" dirty="0">
                    <a:latin typeface="Times New Roman" panose="02020603050405020304" pitchFamily="18" charset="0"/>
                    <a:cs typeface="Times New Roman" panose="02020603050405020304" pitchFamily="18" charset="0"/>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5312644" y="7072233"/>
                  <a:ext cx="657744" cy="461665"/>
                </a:xfrm>
                <a:prstGeom prst="rect">
                  <a:avLst/>
                </a:prstGeom>
                <a:blipFill rotWithShape="0">
                  <a:blip r:embed="rId4"/>
                  <a:stretch>
                    <a:fillRect t="-10526" r="-13889" b="-28947"/>
                  </a:stretch>
                </a:blipFill>
              </p:spPr>
              <p:txBody>
                <a:bodyPr/>
                <a:lstStyle/>
                <a:p>
                  <a:r>
                    <a:rPr lang="zh-CN" altLang="en-US">
                      <a:noFill/>
                    </a:rPr>
                    <a:t> </a:t>
                  </a:r>
                </a:p>
              </p:txBody>
            </p:sp>
          </mc:Fallback>
        </mc:AlternateContent>
      </p:grpSp>
    </p:spTree>
    <p:extLst>
      <p:ext uri="{BB962C8B-B14F-4D97-AF65-F5344CB8AC3E}">
        <p14:creationId xmlns:p14="http://schemas.microsoft.com/office/powerpoint/2010/main" val="239882571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8096" y="2349589"/>
            <a:ext cx="5184396" cy="4815281"/>
          </a:xfrm>
          <a:prstGeom prst="rect">
            <a:avLst/>
          </a:prstGeom>
        </p:spPr>
      </p:pic>
      <p:pic>
        <p:nvPicPr>
          <p:cNvPr id="4098" name="Picture 8" descr="说明: hu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80135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p:cNvSpPr>
            <a:spLocks/>
          </p:cNvSpPr>
          <p:nvPr/>
        </p:nvSpPr>
        <p:spPr>
          <a:xfrm>
            <a:off x="376238" y="0"/>
            <a:ext cx="10274300" cy="760413"/>
          </a:xfrm>
          <a:prstGeom prst="rect">
            <a:avLst/>
          </a:prstGeom>
          <a:noFill/>
          <a:ln w="9525" cmpd="sng">
            <a:noFill/>
            <a:prstDash val="solid"/>
            <a:miter/>
          </a:ln>
        </p:spPr>
        <p:txBody>
          <a:bodyPr/>
          <a:lstStyle/>
          <a:p>
            <a:pPr defTabSz="1074674" eaLnBrk="0" hangingPunct="0">
              <a:spcBef>
                <a:spcPts val="0"/>
              </a:spcBef>
              <a:spcAft>
                <a:spcPts val="0"/>
              </a:spcAft>
              <a:defRPr/>
            </a:pPr>
            <a:r>
              <a:rPr kumimoji="1" lang="en-US" altLang="zh-CN" sz="3600" dirty="0">
                <a:solidFill>
                  <a:srgbClr val="FFFF00"/>
                </a:solidFill>
                <a:effectLst>
                  <a:outerShdw blurRad="38100" dist="38100" dir="2700000" algn="tl">
                    <a:srgbClr val="C0C0C0"/>
                  </a:outerShdw>
                </a:effectLst>
                <a:latin typeface="Arial Unicode MS" pitchFamily="34" charset="-122"/>
                <a:ea typeface="Arial Unicode MS" pitchFamily="34" charset="-122"/>
                <a:cs typeface="Arial Unicode MS" pitchFamily="34" charset="-122"/>
              </a:rPr>
              <a:t>Huazhong University of Science and Technology</a:t>
            </a:r>
            <a:endParaRPr kumimoji="1" lang="zh-CN" altLang="en-US" sz="3600" dirty="0">
              <a:solidFill>
                <a:srgbClr val="FFFF00"/>
              </a:solidFill>
              <a:effectLst>
                <a:outerShdw blurRad="38100" dist="38100" dir="2700000" algn="tl">
                  <a:srgbClr val="C0C0C0"/>
                </a:outerShdw>
              </a:effectLst>
              <a:latin typeface="Arial Unicode MS" pitchFamily="34" charset="-122"/>
              <a:ea typeface="Arial Unicode MS" pitchFamily="34" charset="-122"/>
              <a:cs typeface="Arial Unicode MS" pitchFamily="34" charset="-122"/>
            </a:endParaRPr>
          </a:p>
        </p:txBody>
      </p:sp>
      <p:pic>
        <p:nvPicPr>
          <p:cNvPr id="4100" name="图片 3" descr="说明: imag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313" y="2268538"/>
            <a:ext cx="3454400" cy="237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灯片编号占位符 1"/>
          <p:cNvSpPr txBox="1">
            <a:spLocks/>
          </p:cNvSpPr>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4738" eaLnBrk="0" hangingPunct="0">
              <a:defRPr sz="2400" b="1">
                <a:solidFill>
                  <a:schemeClr val="tx1"/>
                </a:solidFill>
                <a:latin typeface="Times New Roman" panose="02020603050405020304" pitchFamily="18" charset="0"/>
                <a:ea typeface="仿宋_GB2312" pitchFamily="49" charset="-122"/>
              </a:defRPr>
            </a:lvl1pPr>
            <a:lvl2pPr marL="742950" indent="-285750" defTabSz="1074738" eaLnBrk="0" hangingPunct="0">
              <a:defRPr sz="2400" b="1">
                <a:solidFill>
                  <a:schemeClr val="tx1"/>
                </a:solidFill>
                <a:latin typeface="Times New Roman" panose="02020603050405020304" pitchFamily="18" charset="0"/>
                <a:ea typeface="仿宋_GB2312" pitchFamily="49" charset="-122"/>
              </a:defRPr>
            </a:lvl2pPr>
            <a:lvl3pPr marL="1143000" indent="-228600" defTabSz="1074738" eaLnBrk="0" hangingPunct="0">
              <a:defRPr sz="2400" b="1">
                <a:solidFill>
                  <a:schemeClr val="tx1"/>
                </a:solidFill>
                <a:latin typeface="Times New Roman" panose="02020603050405020304" pitchFamily="18" charset="0"/>
                <a:ea typeface="仿宋_GB2312" pitchFamily="49" charset="-122"/>
              </a:defRPr>
            </a:lvl3pPr>
            <a:lvl4pPr marL="1600200" indent="-228600" defTabSz="1074738" eaLnBrk="0" hangingPunct="0">
              <a:defRPr sz="2400" b="1">
                <a:solidFill>
                  <a:schemeClr val="tx1"/>
                </a:solidFill>
                <a:latin typeface="Times New Roman" panose="02020603050405020304" pitchFamily="18" charset="0"/>
                <a:ea typeface="仿宋_GB2312" pitchFamily="49" charset="-122"/>
              </a:defRPr>
            </a:lvl4pPr>
            <a:lvl5pPr marL="2057400" indent="-228600" defTabSz="1074738" eaLnBrk="0" hangingPunct="0">
              <a:defRPr sz="2400" b="1">
                <a:solidFill>
                  <a:schemeClr val="tx1"/>
                </a:solidFill>
                <a:latin typeface="Times New Roman" panose="02020603050405020304" pitchFamily="18" charset="0"/>
                <a:ea typeface="仿宋_GB2312" pitchFamily="49" charset="-122"/>
              </a:defRPr>
            </a:lvl5pPr>
            <a:lvl6pPr marL="2514600" indent="-228600" defTabSz="1074738"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defTabSz="1074738"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defTabSz="1074738"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defTabSz="1074738"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algn="r" eaLnBrk="1" hangingPunct="1"/>
            <a:fld id="{F40FD302-B3A5-4268-8AC0-83BA88C77691}" type="slidenum">
              <a:rPr lang="en-US" altLang="zh-CN" sz="2000">
                <a:solidFill>
                  <a:srgbClr val="FF0000"/>
                </a:solidFill>
                <a:ea typeface="宋体" panose="02010600030101010101" pitchFamily="2" charset="-122"/>
              </a:rPr>
              <a:pPr algn="r" eaLnBrk="1" hangingPunct="1"/>
              <a:t>2</a:t>
            </a:fld>
            <a:endParaRPr lang="en-US" altLang="zh-CN" sz="2000">
              <a:solidFill>
                <a:srgbClr val="FF0000"/>
              </a:solidFill>
              <a:ea typeface="宋体" panose="02010600030101010101" pitchFamily="2" charset="-122"/>
            </a:endParaRPr>
          </a:p>
        </p:txBody>
      </p:sp>
      <p:pic>
        <p:nvPicPr>
          <p:cNvPr id="4102" name="Picture 8" descr="C:\Documents and Settings\Administrator\桌面\8788792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313" y="4745038"/>
            <a:ext cx="345440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C:\Documents and Settings\Administrator\桌面\logo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7738" y="6446838"/>
            <a:ext cx="32496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Oval 9"/>
          <p:cNvSpPr>
            <a:spLocks noChangeArrowheads="1"/>
          </p:cNvSpPr>
          <p:nvPr/>
        </p:nvSpPr>
        <p:spPr bwMode="auto">
          <a:xfrm>
            <a:off x="8559800" y="5233988"/>
            <a:ext cx="138113" cy="128587"/>
          </a:xfrm>
          <a:prstGeom prst="ellipse">
            <a:avLst/>
          </a:prstGeom>
          <a:solidFill>
            <a:srgbClr val="FF0000"/>
          </a:solidFill>
          <a:ln w="9525" algn="ctr">
            <a:solidFill>
              <a:srgbClr val="FF0000"/>
            </a:solidFill>
            <a:round/>
            <a:headEnd/>
            <a:tailEnd/>
          </a:ln>
        </p:spPr>
        <p:txBody>
          <a:bodyPr/>
          <a:lstStyle>
            <a:lvl1pPr eaLnBrk="0" hangingPunct="0">
              <a:defRPr sz="2400" b="1">
                <a:solidFill>
                  <a:schemeClr val="tx1"/>
                </a:solidFill>
                <a:latin typeface="Times New Roman" panose="02020603050405020304" pitchFamily="18" charset="0"/>
                <a:ea typeface="仿宋_GB2312" pitchFamily="49" charset="-122"/>
              </a:defRPr>
            </a:lvl1pPr>
            <a:lvl2pPr marL="742950" indent="-285750" eaLnBrk="0" hangingPunct="0">
              <a:defRPr sz="2400" b="1">
                <a:solidFill>
                  <a:schemeClr val="tx1"/>
                </a:solidFill>
                <a:latin typeface="Times New Roman" panose="02020603050405020304" pitchFamily="18" charset="0"/>
                <a:ea typeface="仿宋_GB2312" pitchFamily="49" charset="-122"/>
              </a:defRPr>
            </a:lvl2pPr>
            <a:lvl3pPr marL="1143000" indent="-228600" eaLnBrk="0" hangingPunct="0">
              <a:defRPr sz="2400" b="1">
                <a:solidFill>
                  <a:schemeClr val="tx1"/>
                </a:solidFill>
                <a:latin typeface="Times New Roman" panose="02020603050405020304" pitchFamily="18" charset="0"/>
                <a:ea typeface="仿宋_GB2312" pitchFamily="49" charset="-122"/>
              </a:defRPr>
            </a:lvl3pPr>
            <a:lvl4pPr marL="1600200" indent="-228600" eaLnBrk="0" hangingPunct="0">
              <a:defRPr sz="2400" b="1">
                <a:solidFill>
                  <a:schemeClr val="tx1"/>
                </a:solidFill>
                <a:latin typeface="Times New Roman" panose="02020603050405020304" pitchFamily="18" charset="0"/>
                <a:ea typeface="仿宋_GB2312" pitchFamily="49" charset="-122"/>
              </a:defRPr>
            </a:lvl4pPr>
            <a:lvl5pPr marL="2057400" indent="-228600" eaLnBrk="0" hangingPunct="0">
              <a:defRPr sz="2400" b="1">
                <a:solidFill>
                  <a:schemeClr val="tx1"/>
                </a:solidFill>
                <a:latin typeface="Times New Roman" panose="02020603050405020304" pitchFamily="18" charset="0"/>
                <a:ea typeface="仿宋_GB2312" pitchFamily="49" charset="-122"/>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仿宋_GB2312" pitchFamily="49" charset="-122"/>
              </a:defRPr>
            </a:lvl9pPr>
          </a:lstStyle>
          <a:p>
            <a:pPr eaLnBrk="1" hangingPunct="1"/>
            <a:endParaRPr lang="zh-CN" altLang="en-US" sz="2000"/>
          </a:p>
        </p:txBody>
      </p:sp>
    </p:spTree>
    <p:extLst>
      <p:ext uri="{BB962C8B-B14F-4D97-AF65-F5344CB8AC3E}">
        <p14:creationId xmlns:p14="http://schemas.microsoft.com/office/powerpoint/2010/main" val="65935782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632979" y="1221461"/>
            <a:ext cx="6712499" cy="5855734"/>
          </a:xfrm>
          <a:prstGeom prst="rect">
            <a:avLst/>
          </a:prstGeom>
        </p:spPr>
      </p:pic>
      <p:sp>
        <p:nvSpPr>
          <p:cNvPr id="9" name="Text Box 105"/>
          <p:cNvSpPr txBox="1">
            <a:spLocks noChangeArrowheads="1"/>
          </p:cNvSpPr>
          <p:nvPr/>
        </p:nvSpPr>
        <p:spPr bwMode="auto">
          <a:xfrm>
            <a:off x="11113" y="285750"/>
            <a:ext cx="5646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pPr>
            <a:r>
              <a:rPr lang="en-US" altLang="zh-CN" sz="3200" dirty="0" smtClean="0">
                <a:solidFill>
                  <a:srgbClr val="FFFF00"/>
                </a:solidFill>
              </a:rPr>
              <a:t>Digital Locking</a:t>
            </a:r>
            <a:endParaRPr lang="zh-CN" altLang="en-US" sz="3200" dirty="0">
              <a:solidFill>
                <a:srgbClr val="FFFF00"/>
              </a:solidFill>
            </a:endParaRPr>
          </a:p>
        </p:txBody>
      </p:sp>
      <p:sp>
        <p:nvSpPr>
          <p:cNvPr id="7" name="文本框 6"/>
          <p:cNvSpPr txBox="1"/>
          <p:nvPr/>
        </p:nvSpPr>
        <p:spPr>
          <a:xfrm>
            <a:off x="11113" y="2876020"/>
            <a:ext cx="4986236" cy="3662541"/>
          </a:xfrm>
          <a:prstGeom prst="rect">
            <a:avLst/>
          </a:prstGeom>
          <a:noFill/>
        </p:spPr>
        <p:txBody>
          <a:bodyPr wrap="square" rtlCol="0">
            <a:spAutoFit/>
          </a:bodyPr>
          <a:lstStyle/>
          <a:p>
            <a:pPr marL="342900" indent="-342900">
              <a:lnSpc>
                <a:spcPct val="200000"/>
              </a:lnSpc>
              <a:buFont typeface="Arial" panose="020B0604020202020204" pitchFamily="34" charset="0"/>
              <a:buChar char="•"/>
            </a:pPr>
            <a:r>
              <a:rPr lang="en-US" altLang="zh-CN" dirty="0" smtClean="0"/>
              <a:t>Long-term running</a:t>
            </a:r>
          </a:p>
          <a:p>
            <a:pPr marL="342900" indent="-342900">
              <a:lnSpc>
                <a:spcPct val="200000"/>
              </a:lnSpc>
              <a:buFont typeface="Arial" panose="020B0604020202020204" pitchFamily="34" charset="0"/>
              <a:buChar char="•"/>
            </a:pPr>
            <a:r>
              <a:rPr lang="en-US" altLang="zh-CN" dirty="0" smtClean="0"/>
              <a:t>Self-locking</a:t>
            </a:r>
          </a:p>
          <a:p>
            <a:pPr marL="342900" indent="-342900">
              <a:lnSpc>
                <a:spcPct val="200000"/>
              </a:lnSpc>
              <a:buFont typeface="Arial" panose="020B0604020202020204" pitchFamily="34" charset="0"/>
              <a:buChar char="•"/>
            </a:pPr>
            <a:r>
              <a:rPr lang="en-US" altLang="zh-CN" dirty="0" smtClean="0"/>
              <a:t>Remote control</a:t>
            </a:r>
            <a:endParaRPr lang="zh-CN" altLang="en-US" dirty="0"/>
          </a:p>
          <a:p>
            <a:pPr>
              <a:lnSpc>
                <a:spcPct val="200000"/>
              </a:lnSpc>
            </a:pPr>
            <a:endParaRPr lang="zh-CN" altLang="en-US" sz="3200" dirty="0"/>
          </a:p>
        </p:txBody>
      </p:sp>
    </p:spTree>
    <p:extLst>
      <p:ext uri="{BB962C8B-B14F-4D97-AF65-F5344CB8AC3E}">
        <p14:creationId xmlns:p14="http://schemas.microsoft.com/office/powerpoint/2010/main" val="90084205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79" y="1075257"/>
            <a:ext cx="9611205" cy="5586933"/>
          </a:xfrm>
          <a:prstGeom prst="rect">
            <a:avLst/>
          </a:prstGeom>
        </p:spPr>
      </p:pic>
      <p:sp>
        <p:nvSpPr>
          <p:cNvPr id="4" name="文本框 3"/>
          <p:cNvSpPr txBox="1"/>
          <p:nvPr/>
        </p:nvSpPr>
        <p:spPr>
          <a:xfrm>
            <a:off x="1176990" y="6523412"/>
            <a:ext cx="6992319" cy="906658"/>
          </a:xfrm>
          <a:prstGeom prst="rect">
            <a:avLst/>
          </a:prstGeom>
          <a:noFill/>
        </p:spPr>
        <p:txBody>
          <a:bodyPr wrap="square" rtlCol="0">
            <a:spAutoFit/>
          </a:bodyPr>
          <a:lstStyle/>
          <a:p>
            <a:r>
              <a:rPr lang="en-US" altLang="zh-CN" sz="2646" dirty="0"/>
              <a:t>Bellows Elastic Modulus~8</a:t>
            </a:r>
            <a:r>
              <a:rPr lang="en-US" altLang="zh-CN" sz="2646" dirty="0">
                <a:sym typeface="Symbol" panose="05050102010706020507" pitchFamily="18" charset="2"/>
              </a:rPr>
              <a:t>10</a:t>
            </a:r>
            <a:r>
              <a:rPr lang="en-US" altLang="zh-CN" sz="2646" baseline="30000" dirty="0">
                <a:sym typeface="Symbol" panose="05050102010706020507" pitchFamily="18" charset="2"/>
              </a:rPr>
              <a:t>6</a:t>
            </a:r>
            <a:r>
              <a:rPr lang="en-US" altLang="zh-CN" sz="2646" dirty="0">
                <a:sym typeface="Symbol" panose="05050102010706020507" pitchFamily="18" charset="2"/>
              </a:rPr>
              <a:t>Pa</a:t>
            </a:r>
          </a:p>
          <a:p>
            <a:r>
              <a:rPr lang="en-US" altLang="zh-CN" sz="2646" dirty="0">
                <a:sym typeface="Symbol" panose="05050102010706020507" pitchFamily="18" charset="2"/>
              </a:rPr>
              <a:t>Air pressure~10</a:t>
            </a:r>
            <a:r>
              <a:rPr lang="en-US" altLang="zh-CN" sz="2646" baseline="30000" dirty="0">
                <a:sym typeface="Symbol" panose="05050102010706020507" pitchFamily="18" charset="2"/>
              </a:rPr>
              <a:t>5</a:t>
            </a:r>
            <a:r>
              <a:rPr lang="en-US" altLang="zh-CN" sz="2646" dirty="0">
                <a:sym typeface="Symbol" panose="05050102010706020507" pitchFamily="18" charset="2"/>
              </a:rPr>
              <a:t>Pa</a:t>
            </a:r>
          </a:p>
        </p:txBody>
      </p:sp>
      <p:cxnSp>
        <p:nvCxnSpPr>
          <p:cNvPr id="5" name="直接箭头连接符 4"/>
          <p:cNvCxnSpPr/>
          <p:nvPr/>
        </p:nvCxnSpPr>
        <p:spPr>
          <a:xfrm flipH="1">
            <a:off x="3531159" y="4688472"/>
            <a:ext cx="303430" cy="1684217"/>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xt Box 112"/>
          <p:cNvSpPr txBox="1">
            <a:spLocks noChangeArrowheads="1"/>
          </p:cNvSpPr>
          <p:nvPr/>
        </p:nvSpPr>
        <p:spPr bwMode="auto">
          <a:xfrm>
            <a:off x="206634" y="269248"/>
            <a:ext cx="8726487" cy="48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buFont typeface="Arial" panose="020B0604020202020204" pitchFamily="34" charset="0"/>
              <a:buNone/>
            </a:pPr>
            <a:r>
              <a:rPr lang="en-US" altLang="zh-CN" sz="3200" dirty="0" smtClean="0">
                <a:solidFill>
                  <a:srgbClr val="FFFF00"/>
                </a:solidFill>
              </a:rPr>
              <a:t>Finite Element Analysis</a:t>
            </a:r>
          </a:p>
        </p:txBody>
      </p:sp>
    </p:spTree>
    <p:extLst>
      <p:ext uri="{BB962C8B-B14F-4D97-AF65-F5344CB8AC3E}">
        <p14:creationId xmlns:p14="http://schemas.microsoft.com/office/powerpoint/2010/main" val="765915744"/>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379" y="1075257"/>
            <a:ext cx="9611205" cy="5586933"/>
          </a:xfrm>
          <a:prstGeom prst="rect">
            <a:avLst/>
          </a:prstGeom>
        </p:spPr>
      </p:pic>
      <p:sp>
        <p:nvSpPr>
          <p:cNvPr id="4" name="文本框 3"/>
          <p:cNvSpPr txBox="1"/>
          <p:nvPr/>
        </p:nvSpPr>
        <p:spPr>
          <a:xfrm>
            <a:off x="1176990" y="6523412"/>
            <a:ext cx="6992319" cy="906658"/>
          </a:xfrm>
          <a:prstGeom prst="rect">
            <a:avLst/>
          </a:prstGeom>
          <a:noFill/>
        </p:spPr>
        <p:txBody>
          <a:bodyPr wrap="square" rtlCol="0">
            <a:spAutoFit/>
          </a:bodyPr>
          <a:lstStyle/>
          <a:p>
            <a:r>
              <a:rPr lang="en-US" altLang="zh-CN" sz="2646" dirty="0"/>
              <a:t>Bellows Elastic Modulus~8</a:t>
            </a:r>
            <a:r>
              <a:rPr lang="en-US" altLang="zh-CN" sz="2646" dirty="0">
                <a:sym typeface="Symbol" panose="05050102010706020507" pitchFamily="18" charset="2"/>
              </a:rPr>
              <a:t>10</a:t>
            </a:r>
            <a:r>
              <a:rPr lang="en-US" altLang="zh-CN" sz="2646" baseline="30000" dirty="0">
                <a:sym typeface="Symbol" panose="05050102010706020507" pitchFamily="18" charset="2"/>
              </a:rPr>
              <a:t>6</a:t>
            </a:r>
            <a:r>
              <a:rPr lang="en-US" altLang="zh-CN" sz="2646" dirty="0">
                <a:sym typeface="Symbol" panose="05050102010706020507" pitchFamily="18" charset="2"/>
              </a:rPr>
              <a:t>Pa</a:t>
            </a:r>
          </a:p>
          <a:p>
            <a:r>
              <a:rPr lang="en-US" altLang="zh-CN" sz="2646" dirty="0">
                <a:sym typeface="Symbol" panose="05050102010706020507" pitchFamily="18" charset="2"/>
              </a:rPr>
              <a:t>Air pressure~10</a:t>
            </a:r>
            <a:r>
              <a:rPr lang="en-US" altLang="zh-CN" sz="2646" baseline="30000" dirty="0">
                <a:sym typeface="Symbol" panose="05050102010706020507" pitchFamily="18" charset="2"/>
              </a:rPr>
              <a:t>5</a:t>
            </a:r>
            <a:r>
              <a:rPr lang="en-US" altLang="zh-CN" sz="2646" dirty="0">
                <a:sym typeface="Symbol" panose="05050102010706020507" pitchFamily="18" charset="2"/>
              </a:rPr>
              <a:t>Pa</a:t>
            </a:r>
          </a:p>
        </p:txBody>
      </p:sp>
      <p:cxnSp>
        <p:nvCxnSpPr>
          <p:cNvPr id="5" name="直接箭头连接符 4"/>
          <p:cNvCxnSpPr/>
          <p:nvPr/>
        </p:nvCxnSpPr>
        <p:spPr>
          <a:xfrm flipH="1">
            <a:off x="3531159" y="4688472"/>
            <a:ext cx="303430" cy="1684217"/>
          </a:xfrm>
          <a:prstGeom prst="straightConnector1">
            <a:avLst/>
          </a:prstGeom>
          <a:ln w="5715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Text Box 112"/>
          <p:cNvSpPr txBox="1">
            <a:spLocks noChangeArrowheads="1"/>
          </p:cNvSpPr>
          <p:nvPr/>
        </p:nvSpPr>
        <p:spPr bwMode="auto">
          <a:xfrm>
            <a:off x="206634" y="269248"/>
            <a:ext cx="8726487" cy="48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buFont typeface="Arial" panose="020B0604020202020204" pitchFamily="34" charset="0"/>
              <a:buNone/>
            </a:pPr>
            <a:r>
              <a:rPr lang="en-US" altLang="zh-CN" sz="3200" dirty="0" smtClean="0">
                <a:solidFill>
                  <a:srgbClr val="FFFF00"/>
                </a:solidFill>
              </a:rPr>
              <a:t>Finite Element Analysis</a:t>
            </a:r>
          </a:p>
        </p:txBody>
      </p:sp>
    </p:spTree>
    <p:extLst>
      <p:ext uri="{BB962C8B-B14F-4D97-AF65-F5344CB8AC3E}">
        <p14:creationId xmlns:p14="http://schemas.microsoft.com/office/powerpoint/2010/main" val="26626679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txBox="1">
            <a:spLocks noGrp="1" noChangeArrowheads="1"/>
          </p:cNvSpPr>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436" tIns="53717" rIns="107436" bIns="53717"/>
          <a:lstStyle>
            <a:lvl1pPr defTabSz="1074738">
              <a:defRPr sz="2800" b="1">
                <a:solidFill>
                  <a:schemeClr val="tx1"/>
                </a:solidFill>
                <a:latin typeface="Arial" panose="020B0604020202020204" pitchFamily="34" charset="0"/>
                <a:ea typeface="微软雅黑" panose="020B0503020204020204" pitchFamily="34" charset="-122"/>
              </a:defRPr>
            </a:lvl1pPr>
            <a:lvl2pPr marL="742950" indent="-285750" defTabSz="1074738">
              <a:defRPr sz="2800" b="1">
                <a:solidFill>
                  <a:schemeClr val="tx1"/>
                </a:solidFill>
                <a:latin typeface="Arial" panose="020B0604020202020204" pitchFamily="34" charset="0"/>
                <a:ea typeface="微软雅黑" panose="020B0503020204020204" pitchFamily="34" charset="-122"/>
              </a:defRPr>
            </a:lvl2pPr>
            <a:lvl3pPr marL="1143000" indent="-228600" defTabSz="1074738">
              <a:defRPr sz="2800" b="1">
                <a:solidFill>
                  <a:schemeClr val="tx1"/>
                </a:solidFill>
                <a:latin typeface="Arial" panose="020B0604020202020204" pitchFamily="34" charset="0"/>
                <a:ea typeface="微软雅黑" panose="020B0503020204020204" pitchFamily="34" charset="-122"/>
              </a:defRPr>
            </a:lvl3pPr>
            <a:lvl4pPr marL="1600200" indent="-228600" defTabSz="1074738">
              <a:defRPr sz="2800" b="1">
                <a:solidFill>
                  <a:schemeClr val="tx1"/>
                </a:solidFill>
                <a:latin typeface="Arial" panose="020B0604020202020204" pitchFamily="34" charset="0"/>
                <a:ea typeface="微软雅黑" panose="020B0503020204020204" pitchFamily="34" charset="-122"/>
              </a:defRPr>
            </a:lvl4pPr>
            <a:lvl5pPr marL="2057400" indent="-228600" defTabSz="1074738">
              <a:defRPr sz="2800" b="1">
                <a:solidFill>
                  <a:schemeClr val="tx1"/>
                </a:solidFill>
                <a:latin typeface="Arial" panose="020B0604020202020204" pitchFamily="34" charset="0"/>
                <a:ea typeface="微软雅黑" panose="020B0503020204020204" pitchFamily="34" charset="-122"/>
              </a:defRPr>
            </a:lvl5pPr>
            <a:lvl6pPr marL="25146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r" eaLnBrk="1" hangingPunct="1">
              <a:buFont typeface="Arial" panose="020B0604020202020204" pitchFamily="34" charset="0"/>
              <a:buNone/>
            </a:pPr>
            <a:fld id="{D17BDF5A-A699-47E2-972B-2BC353EC0214}" type="slidenum">
              <a:rPr lang="en-US" altLang="zh-CN" sz="2000">
                <a:solidFill>
                  <a:srgbClr val="FF0000"/>
                </a:solidFill>
                <a:latin typeface="Times New Roman" panose="02020603050405020304" pitchFamily="18" charset="0"/>
                <a:ea typeface="宋体" panose="02010600030101010101" pitchFamily="2" charset="-122"/>
              </a:rPr>
              <a:pPr algn="r" eaLnBrk="1" hangingPunct="1">
                <a:buFont typeface="Arial" panose="020B0604020202020204" pitchFamily="34" charset="0"/>
                <a:buNone/>
              </a:pPr>
              <a:t>3</a:t>
            </a:fld>
            <a:endParaRPr lang="en-US" altLang="zh-CN" sz="2000">
              <a:solidFill>
                <a:srgbClr val="FF0000"/>
              </a:solidFill>
              <a:latin typeface="Times New Roman" panose="02020603050405020304" pitchFamily="18" charset="0"/>
              <a:ea typeface="宋体" panose="02010600030101010101" pitchFamily="2" charset="-122"/>
            </a:endParaRPr>
          </a:p>
        </p:txBody>
      </p:sp>
      <p:sp>
        <p:nvSpPr>
          <p:cNvPr id="5123" name="Rectangle 2"/>
          <p:cNvSpPr>
            <a:spLocks noChangeArrowheads="1"/>
          </p:cNvSpPr>
          <p:nvPr/>
        </p:nvSpPr>
        <p:spPr bwMode="auto">
          <a:xfrm>
            <a:off x="0" y="77788"/>
            <a:ext cx="10531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spAutoFit/>
          </a:bodyPr>
          <a:lstStyle>
            <a:lvl1pPr defTabSz="1074738">
              <a:defRPr sz="2800" b="1">
                <a:solidFill>
                  <a:schemeClr val="tx1"/>
                </a:solidFill>
                <a:latin typeface="Arial" panose="020B0604020202020204" pitchFamily="34" charset="0"/>
                <a:ea typeface="微软雅黑" panose="020B0503020204020204" pitchFamily="34" charset="-122"/>
              </a:defRPr>
            </a:lvl1pPr>
            <a:lvl2pPr marL="742950" indent="-285750" defTabSz="1074738">
              <a:defRPr sz="2800" b="1">
                <a:solidFill>
                  <a:schemeClr val="tx1"/>
                </a:solidFill>
                <a:latin typeface="Arial" panose="020B0604020202020204" pitchFamily="34" charset="0"/>
                <a:ea typeface="微软雅黑" panose="020B0503020204020204" pitchFamily="34" charset="-122"/>
              </a:defRPr>
            </a:lvl2pPr>
            <a:lvl3pPr marL="1143000" indent="-228600" defTabSz="1074738">
              <a:defRPr sz="2800" b="1">
                <a:solidFill>
                  <a:schemeClr val="tx1"/>
                </a:solidFill>
                <a:latin typeface="Arial" panose="020B0604020202020204" pitchFamily="34" charset="0"/>
                <a:ea typeface="微软雅黑" panose="020B0503020204020204" pitchFamily="34" charset="-122"/>
              </a:defRPr>
            </a:lvl3pPr>
            <a:lvl4pPr marL="1600200" indent="-228600" defTabSz="1074738">
              <a:defRPr sz="2800" b="1">
                <a:solidFill>
                  <a:schemeClr val="tx1"/>
                </a:solidFill>
                <a:latin typeface="Arial" panose="020B0604020202020204" pitchFamily="34" charset="0"/>
                <a:ea typeface="微软雅黑" panose="020B0503020204020204" pitchFamily="34" charset="-122"/>
              </a:defRPr>
            </a:lvl4pPr>
            <a:lvl5pPr marL="2057400" indent="-228600" defTabSz="1074738">
              <a:defRPr sz="2800" b="1">
                <a:solidFill>
                  <a:schemeClr val="tx1"/>
                </a:solidFill>
                <a:latin typeface="Arial" panose="020B0604020202020204" pitchFamily="34" charset="0"/>
                <a:ea typeface="微软雅黑" panose="020B0503020204020204" pitchFamily="34" charset="-122"/>
              </a:defRPr>
            </a:lvl5pPr>
            <a:lvl6pPr marL="25146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ctr" eaLnBrk="1" hangingPunct="1">
              <a:buFont typeface="Arial" panose="020B0604020202020204" pitchFamily="34" charset="0"/>
              <a:buNone/>
            </a:pPr>
            <a:r>
              <a:rPr lang="en-US" altLang="zh-CN" sz="4800">
                <a:solidFill>
                  <a:srgbClr val="FFFF00"/>
                </a:solidFill>
                <a:ea typeface="黑体" panose="02010609060101010101" pitchFamily="49" charset="-122"/>
              </a:rPr>
              <a:t>Outline</a:t>
            </a:r>
            <a:endParaRPr lang="zh-CN" altLang="en-US" sz="4800">
              <a:solidFill>
                <a:srgbClr val="FFFF00"/>
              </a:solidFill>
              <a:ea typeface="黑体" panose="02010609060101010101" pitchFamily="49" charset="-122"/>
            </a:endParaRPr>
          </a:p>
        </p:txBody>
      </p:sp>
      <p:sp>
        <p:nvSpPr>
          <p:cNvPr id="5124" name="AutoShape 34"/>
          <p:cNvSpPr>
            <a:spLocks noChangeArrowheads="1"/>
          </p:cNvSpPr>
          <p:nvPr/>
        </p:nvSpPr>
        <p:spPr bwMode="auto">
          <a:xfrm>
            <a:off x="2192012" y="2030413"/>
            <a:ext cx="5997400" cy="647700"/>
          </a:xfrm>
          <a:prstGeom prst="roundRect">
            <a:avLst>
              <a:gd name="adj" fmla="val 50000"/>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eaVert"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5125" name="Text Box 39"/>
          <p:cNvSpPr txBox="1">
            <a:spLocks noChangeArrowheads="1"/>
          </p:cNvSpPr>
          <p:nvPr/>
        </p:nvSpPr>
        <p:spPr bwMode="auto">
          <a:xfrm>
            <a:off x="2857695" y="2139950"/>
            <a:ext cx="64182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buFont typeface="Arial" panose="020B0604020202020204" pitchFamily="34" charset="0"/>
              <a:buNone/>
            </a:pPr>
            <a:r>
              <a:rPr lang="en-US" altLang="zh-CN" sz="3200" dirty="0" smtClean="0">
                <a:solidFill>
                  <a:srgbClr val="000066"/>
                </a:solidFill>
              </a:rPr>
              <a:t>Motivation</a:t>
            </a:r>
            <a:endParaRPr lang="en-US" altLang="zh-CN" sz="3200" dirty="0">
              <a:solidFill>
                <a:srgbClr val="000066"/>
              </a:solidFill>
            </a:endParaRPr>
          </a:p>
        </p:txBody>
      </p:sp>
      <p:sp>
        <p:nvSpPr>
          <p:cNvPr id="5126" name="AutoShape 101"/>
          <p:cNvSpPr>
            <a:spLocks noChangeArrowheads="1"/>
          </p:cNvSpPr>
          <p:nvPr/>
        </p:nvSpPr>
        <p:spPr bwMode="auto">
          <a:xfrm>
            <a:off x="2168200" y="3152775"/>
            <a:ext cx="6021212" cy="647700"/>
          </a:xfrm>
          <a:prstGeom prst="roundRect">
            <a:avLst>
              <a:gd name="adj" fmla="val 50000"/>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vert="eaVert"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5127" name="Text Box 105"/>
          <p:cNvSpPr txBox="1">
            <a:spLocks noChangeArrowheads="1"/>
          </p:cNvSpPr>
          <p:nvPr/>
        </p:nvSpPr>
        <p:spPr bwMode="auto">
          <a:xfrm>
            <a:off x="2857695" y="3257550"/>
            <a:ext cx="5646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pPr>
            <a:r>
              <a:rPr lang="en-US" altLang="zh-CN" sz="3200" dirty="0" smtClean="0">
                <a:solidFill>
                  <a:srgbClr val="000066"/>
                </a:solidFill>
              </a:rPr>
              <a:t>Recent Progress</a:t>
            </a:r>
            <a:endParaRPr lang="zh-CN" altLang="en-US" sz="3200" dirty="0">
              <a:solidFill>
                <a:srgbClr val="000066"/>
              </a:solidFill>
            </a:endParaRPr>
          </a:p>
        </p:txBody>
      </p:sp>
      <p:sp>
        <p:nvSpPr>
          <p:cNvPr id="5128" name="AutoShape 108"/>
          <p:cNvSpPr>
            <a:spLocks noChangeArrowheads="1"/>
          </p:cNvSpPr>
          <p:nvPr/>
        </p:nvSpPr>
        <p:spPr bwMode="auto">
          <a:xfrm>
            <a:off x="2168199" y="4321175"/>
            <a:ext cx="6021213" cy="647700"/>
          </a:xfrm>
          <a:prstGeom prst="roundRect">
            <a:avLst>
              <a:gd name="adj" fmla="val 50000"/>
            </a:avLst>
          </a:prstGeom>
          <a:noFill/>
          <a:ln w="38100">
            <a:solidFill>
              <a:srgbClr val="FF3300"/>
            </a:solidFill>
            <a:round/>
            <a:headEnd/>
            <a:tailEnd/>
          </a:ln>
          <a:extLst>
            <a:ext uri="{909E8E84-426E-40DD-AFC4-6F175D3DCCD1}">
              <a14:hiddenFill xmlns:a14="http://schemas.microsoft.com/office/drawing/2010/main">
                <a:solidFill>
                  <a:srgbClr val="FFFFFF"/>
                </a:solidFill>
              </a14:hiddenFill>
            </a:ext>
          </a:extLst>
        </p:spPr>
        <p:txBody>
          <a:bodyPr vert="eaVert"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5129" name="Text Box 112"/>
          <p:cNvSpPr txBox="1">
            <a:spLocks noChangeArrowheads="1"/>
          </p:cNvSpPr>
          <p:nvPr/>
        </p:nvSpPr>
        <p:spPr bwMode="auto">
          <a:xfrm>
            <a:off x="2857695" y="4435475"/>
            <a:ext cx="55721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buFont typeface="Arial" panose="020B0604020202020204" pitchFamily="34" charset="0"/>
              <a:buNone/>
            </a:pPr>
            <a:r>
              <a:rPr lang="en-US" altLang="zh-CN" sz="3200" dirty="0" smtClean="0">
                <a:solidFill>
                  <a:srgbClr val="000066"/>
                </a:solidFill>
              </a:rPr>
              <a:t>Summary</a:t>
            </a:r>
            <a:endParaRPr lang="en-US" altLang="zh-CN" sz="3200" dirty="0">
              <a:solidFill>
                <a:srgbClr val="000066"/>
              </a:solidFill>
            </a:endParaRPr>
          </a:p>
          <a:p>
            <a:pPr>
              <a:lnSpc>
                <a:spcPct val="80000"/>
              </a:lnSpc>
              <a:buFont typeface="Arial" panose="020B0604020202020204" pitchFamily="34" charset="0"/>
              <a:buNone/>
            </a:pPr>
            <a:endParaRPr lang="zh-CN" altLang="en-US" sz="3200" dirty="0">
              <a:solidFill>
                <a:srgbClr val="000066"/>
              </a:solidFill>
            </a:endParaRPr>
          </a:p>
        </p:txBody>
      </p:sp>
      <p:grpSp>
        <p:nvGrpSpPr>
          <p:cNvPr id="5130" name="Group 141"/>
          <p:cNvGrpSpPr>
            <a:grpSpLocks/>
          </p:cNvGrpSpPr>
          <p:nvPr/>
        </p:nvGrpSpPr>
        <p:grpSpPr bwMode="auto">
          <a:xfrm>
            <a:off x="2179311" y="2003425"/>
            <a:ext cx="715963" cy="711200"/>
            <a:chOff x="0" y="0"/>
            <a:chExt cx="451" cy="448"/>
          </a:xfrm>
        </p:grpSpPr>
        <p:sp>
          <p:nvSpPr>
            <p:cNvPr id="5148" name="Oval 137"/>
            <p:cNvSpPr>
              <a:spLocks noChangeArrowheads="1"/>
            </p:cNvSpPr>
            <p:nvPr/>
          </p:nvSpPr>
          <p:spPr bwMode="auto">
            <a:xfrm rot="347609">
              <a:off x="0" y="4"/>
              <a:ext cx="451" cy="444"/>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5149" name="Oval 138"/>
            <p:cNvSpPr>
              <a:spLocks noChangeArrowheads="1"/>
            </p:cNvSpPr>
            <p:nvPr/>
          </p:nvSpPr>
          <p:spPr bwMode="auto">
            <a:xfrm rot="1758052">
              <a:off x="1" y="3"/>
              <a:ext cx="432" cy="43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5150" name="Oval 139"/>
            <p:cNvSpPr>
              <a:spLocks noChangeArrowheads="1"/>
            </p:cNvSpPr>
            <p:nvPr/>
          </p:nvSpPr>
          <p:spPr bwMode="auto">
            <a:xfrm>
              <a:off x="61" y="59"/>
              <a:ext cx="234" cy="249"/>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4110" name="Text Box 140"/>
            <p:cNvSpPr txBox="1">
              <a:spLocks noChangeArrowheads="1"/>
            </p:cNvSpPr>
            <p:nvPr/>
          </p:nvSpPr>
          <p:spPr bwMode="auto">
            <a:xfrm>
              <a:off x="79" y="0"/>
              <a:ext cx="26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2" rIns="91422" bIns="45712">
              <a:spAutoFit/>
            </a:bodyPr>
            <a:lstStyle>
              <a:lvl1pPr eaLnBrk="0" hangingPunct="0">
                <a:defRPr sz="2800" b="1">
                  <a:solidFill>
                    <a:schemeClr val="tx1"/>
                  </a:solidFill>
                  <a:latin typeface="Arial" pitchFamily="34" charset="0"/>
                  <a:ea typeface="微软雅黑" pitchFamily="34" charset="-122"/>
                </a:defRPr>
              </a:lvl1pPr>
              <a:lvl2pPr marL="742950" indent="-285750" eaLnBrk="0" hangingPunct="0">
                <a:defRPr sz="2800" b="1">
                  <a:solidFill>
                    <a:schemeClr val="tx1"/>
                  </a:solidFill>
                  <a:latin typeface="Arial" pitchFamily="34" charset="0"/>
                  <a:ea typeface="微软雅黑" pitchFamily="34" charset="-122"/>
                </a:defRPr>
              </a:lvl2pPr>
              <a:lvl3pPr marL="1143000" indent="-228600" eaLnBrk="0" hangingPunct="0">
                <a:defRPr sz="2800" b="1">
                  <a:solidFill>
                    <a:schemeClr val="tx1"/>
                  </a:solidFill>
                  <a:latin typeface="Arial" pitchFamily="34" charset="0"/>
                  <a:ea typeface="微软雅黑" pitchFamily="34" charset="-122"/>
                </a:defRPr>
              </a:lvl3pPr>
              <a:lvl4pPr marL="1600200" indent="-228600" eaLnBrk="0" hangingPunct="0">
                <a:defRPr sz="2800" b="1">
                  <a:solidFill>
                    <a:schemeClr val="tx1"/>
                  </a:solidFill>
                  <a:latin typeface="Arial" pitchFamily="34" charset="0"/>
                  <a:ea typeface="微软雅黑" pitchFamily="34" charset="-122"/>
                </a:defRPr>
              </a:lvl4pPr>
              <a:lvl5pPr marL="2057400" indent="-228600" eaLnBrk="0" hangingPunct="0">
                <a:defRPr sz="2800" b="1">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9pPr>
            </a:lstStyle>
            <a:p>
              <a:pPr algn="ctr">
                <a:buFont typeface="Arial" panose="020B0604020202020204" pitchFamily="34" charset="0"/>
                <a:buNone/>
                <a:defRPr/>
              </a:pPr>
              <a:r>
                <a:rPr lang="en-US" sz="3600" smtClean="0">
                  <a:solidFill>
                    <a:srgbClr val="FFFF00"/>
                  </a:solidFill>
                  <a:effectLst>
                    <a:outerShdw blurRad="38100" dist="38100" dir="2700000" algn="tl">
                      <a:srgbClr val="C0C0C0"/>
                    </a:outerShdw>
                  </a:effectLst>
                  <a:latin typeface="Clarendon Extended"/>
                  <a:ea typeface="Batang" pitchFamily="18" charset="-127"/>
                </a:rPr>
                <a:t>1</a:t>
              </a:r>
            </a:p>
          </p:txBody>
        </p:sp>
      </p:grpSp>
      <p:grpSp>
        <p:nvGrpSpPr>
          <p:cNvPr id="5131" name="Group 142"/>
          <p:cNvGrpSpPr>
            <a:grpSpLocks/>
          </p:cNvGrpSpPr>
          <p:nvPr/>
        </p:nvGrpSpPr>
        <p:grpSpPr bwMode="auto">
          <a:xfrm>
            <a:off x="2155499" y="3141663"/>
            <a:ext cx="715962" cy="711200"/>
            <a:chOff x="0" y="0"/>
            <a:chExt cx="451" cy="448"/>
          </a:xfrm>
        </p:grpSpPr>
        <p:sp>
          <p:nvSpPr>
            <p:cNvPr id="5144" name="Oval 143"/>
            <p:cNvSpPr>
              <a:spLocks noChangeArrowheads="1"/>
            </p:cNvSpPr>
            <p:nvPr/>
          </p:nvSpPr>
          <p:spPr bwMode="auto">
            <a:xfrm rot="347609">
              <a:off x="0" y="4"/>
              <a:ext cx="451" cy="444"/>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5145" name="Oval 144"/>
            <p:cNvSpPr>
              <a:spLocks noChangeArrowheads="1"/>
            </p:cNvSpPr>
            <p:nvPr/>
          </p:nvSpPr>
          <p:spPr bwMode="auto">
            <a:xfrm rot="1758052">
              <a:off x="1" y="3"/>
              <a:ext cx="432" cy="43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5146" name="Oval 145"/>
            <p:cNvSpPr>
              <a:spLocks noChangeArrowheads="1"/>
            </p:cNvSpPr>
            <p:nvPr/>
          </p:nvSpPr>
          <p:spPr bwMode="auto">
            <a:xfrm>
              <a:off x="61" y="59"/>
              <a:ext cx="234" cy="249"/>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4115" name="Text Box 146"/>
            <p:cNvSpPr txBox="1">
              <a:spLocks noChangeArrowheads="1"/>
            </p:cNvSpPr>
            <p:nvPr/>
          </p:nvSpPr>
          <p:spPr bwMode="auto">
            <a:xfrm>
              <a:off x="79" y="0"/>
              <a:ext cx="26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2" rIns="91422" bIns="45712">
              <a:spAutoFit/>
            </a:bodyPr>
            <a:lstStyle>
              <a:lvl1pPr eaLnBrk="0" hangingPunct="0">
                <a:defRPr sz="2800" b="1">
                  <a:solidFill>
                    <a:schemeClr val="tx1"/>
                  </a:solidFill>
                  <a:latin typeface="Arial" pitchFamily="34" charset="0"/>
                  <a:ea typeface="微软雅黑" pitchFamily="34" charset="-122"/>
                </a:defRPr>
              </a:lvl1pPr>
              <a:lvl2pPr marL="742950" indent="-285750" eaLnBrk="0" hangingPunct="0">
                <a:defRPr sz="2800" b="1">
                  <a:solidFill>
                    <a:schemeClr val="tx1"/>
                  </a:solidFill>
                  <a:latin typeface="Arial" pitchFamily="34" charset="0"/>
                  <a:ea typeface="微软雅黑" pitchFamily="34" charset="-122"/>
                </a:defRPr>
              </a:lvl2pPr>
              <a:lvl3pPr marL="1143000" indent="-228600" eaLnBrk="0" hangingPunct="0">
                <a:defRPr sz="2800" b="1">
                  <a:solidFill>
                    <a:schemeClr val="tx1"/>
                  </a:solidFill>
                  <a:latin typeface="Arial" pitchFamily="34" charset="0"/>
                  <a:ea typeface="微软雅黑" pitchFamily="34" charset="-122"/>
                </a:defRPr>
              </a:lvl3pPr>
              <a:lvl4pPr marL="1600200" indent="-228600" eaLnBrk="0" hangingPunct="0">
                <a:defRPr sz="2800" b="1">
                  <a:solidFill>
                    <a:schemeClr val="tx1"/>
                  </a:solidFill>
                  <a:latin typeface="Arial" pitchFamily="34" charset="0"/>
                  <a:ea typeface="微软雅黑" pitchFamily="34" charset="-122"/>
                </a:defRPr>
              </a:lvl4pPr>
              <a:lvl5pPr marL="2057400" indent="-228600" eaLnBrk="0" hangingPunct="0">
                <a:defRPr sz="2800" b="1">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9pPr>
            </a:lstStyle>
            <a:p>
              <a:pPr algn="ctr">
                <a:buFont typeface="Arial" panose="020B0604020202020204" pitchFamily="34" charset="0"/>
                <a:buNone/>
                <a:defRPr/>
              </a:pPr>
              <a:r>
                <a:rPr lang="en-US" sz="3600" dirty="0" smtClean="0">
                  <a:solidFill>
                    <a:srgbClr val="FFFF00"/>
                  </a:solidFill>
                  <a:effectLst>
                    <a:outerShdw blurRad="38100" dist="38100" dir="2700000" algn="tl">
                      <a:srgbClr val="C0C0C0"/>
                    </a:outerShdw>
                  </a:effectLst>
                  <a:latin typeface="Clarendon Extended"/>
                  <a:ea typeface="Batang" pitchFamily="18" charset="-127"/>
                </a:rPr>
                <a:t>2</a:t>
              </a:r>
            </a:p>
          </p:txBody>
        </p:sp>
      </p:grpSp>
      <p:grpSp>
        <p:nvGrpSpPr>
          <p:cNvPr id="5132" name="Group 147"/>
          <p:cNvGrpSpPr>
            <a:grpSpLocks/>
          </p:cNvGrpSpPr>
          <p:nvPr/>
        </p:nvGrpSpPr>
        <p:grpSpPr bwMode="auto">
          <a:xfrm>
            <a:off x="2147561" y="4283075"/>
            <a:ext cx="715963" cy="711200"/>
            <a:chOff x="0" y="0"/>
            <a:chExt cx="451" cy="448"/>
          </a:xfrm>
        </p:grpSpPr>
        <p:sp>
          <p:nvSpPr>
            <p:cNvPr id="5140" name="Oval 148"/>
            <p:cNvSpPr>
              <a:spLocks noChangeArrowheads="1"/>
            </p:cNvSpPr>
            <p:nvPr/>
          </p:nvSpPr>
          <p:spPr bwMode="auto">
            <a:xfrm rot="347609">
              <a:off x="0" y="4"/>
              <a:ext cx="451" cy="444"/>
            </a:xfrm>
            <a:prstGeom prst="ellipse">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5141" name="Oval 149"/>
            <p:cNvSpPr>
              <a:spLocks noChangeArrowheads="1"/>
            </p:cNvSpPr>
            <p:nvPr/>
          </p:nvSpPr>
          <p:spPr bwMode="auto">
            <a:xfrm rot="1758052">
              <a:off x="1" y="3"/>
              <a:ext cx="432" cy="43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5142" name="Oval 150"/>
            <p:cNvSpPr>
              <a:spLocks noChangeArrowheads="1"/>
            </p:cNvSpPr>
            <p:nvPr/>
          </p:nvSpPr>
          <p:spPr bwMode="auto">
            <a:xfrm>
              <a:off x="61" y="59"/>
              <a:ext cx="234" cy="249"/>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sp>
          <p:nvSpPr>
            <p:cNvPr id="4120" name="Text Box 151"/>
            <p:cNvSpPr txBox="1">
              <a:spLocks noChangeArrowheads="1"/>
            </p:cNvSpPr>
            <p:nvPr/>
          </p:nvSpPr>
          <p:spPr bwMode="auto">
            <a:xfrm>
              <a:off x="79" y="0"/>
              <a:ext cx="26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2" tIns="45712" rIns="91422" bIns="45712">
              <a:spAutoFit/>
            </a:bodyPr>
            <a:lstStyle>
              <a:lvl1pPr eaLnBrk="0" hangingPunct="0">
                <a:defRPr sz="2800" b="1">
                  <a:solidFill>
                    <a:schemeClr val="tx1"/>
                  </a:solidFill>
                  <a:latin typeface="Arial" pitchFamily="34" charset="0"/>
                  <a:ea typeface="微软雅黑" pitchFamily="34" charset="-122"/>
                </a:defRPr>
              </a:lvl1pPr>
              <a:lvl2pPr marL="742950" indent="-285750" eaLnBrk="0" hangingPunct="0">
                <a:defRPr sz="2800" b="1">
                  <a:solidFill>
                    <a:schemeClr val="tx1"/>
                  </a:solidFill>
                  <a:latin typeface="Arial" pitchFamily="34" charset="0"/>
                  <a:ea typeface="微软雅黑" pitchFamily="34" charset="-122"/>
                </a:defRPr>
              </a:lvl2pPr>
              <a:lvl3pPr marL="1143000" indent="-228600" eaLnBrk="0" hangingPunct="0">
                <a:defRPr sz="2800" b="1">
                  <a:solidFill>
                    <a:schemeClr val="tx1"/>
                  </a:solidFill>
                  <a:latin typeface="Arial" pitchFamily="34" charset="0"/>
                  <a:ea typeface="微软雅黑" pitchFamily="34" charset="-122"/>
                </a:defRPr>
              </a:lvl3pPr>
              <a:lvl4pPr marL="1600200" indent="-228600" eaLnBrk="0" hangingPunct="0">
                <a:defRPr sz="2800" b="1">
                  <a:solidFill>
                    <a:schemeClr val="tx1"/>
                  </a:solidFill>
                  <a:latin typeface="Arial" pitchFamily="34" charset="0"/>
                  <a:ea typeface="微软雅黑" pitchFamily="34" charset="-122"/>
                </a:defRPr>
              </a:lvl4pPr>
              <a:lvl5pPr marL="2057400" indent="-228600" eaLnBrk="0" hangingPunct="0">
                <a:defRPr sz="2800" b="1">
                  <a:solidFill>
                    <a:schemeClr val="tx1"/>
                  </a:solidFill>
                  <a:latin typeface="Arial" pitchFamily="34" charset="0"/>
                  <a:ea typeface="微软雅黑" pitchFamily="34" charset="-122"/>
                </a:defRPr>
              </a:lvl5pPr>
              <a:lvl6pPr marL="25146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6pPr>
              <a:lvl7pPr marL="29718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7pPr>
              <a:lvl8pPr marL="34290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8pPr>
              <a:lvl9pPr marL="3886200" indent="-228600" eaLnBrk="0" fontAlgn="base" hangingPunct="0">
                <a:spcBef>
                  <a:spcPct val="0"/>
                </a:spcBef>
                <a:spcAft>
                  <a:spcPct val="0"/>
                </a:spcAft>
                <a:buFont typeface="Arial" pitchFamily="34" charset="0"/>
                <a:defRPr sz="2800" b="1">
                  <a:solidFill>
                    <a:schemeClr val="tx1"/>
                  </a:solidFill>
                  <a:latin typeface="Arial" pitchFamily="34" charset="0"/>
                  <a:ea typeface="微软雅黑" pitchFamily="34" charset="-122"/>
                </a:defRPr>
              </a:lvl9pPr>
            </a:lstStyle>
            <a:p>
              <a:pPr algn="ctr">
                <a:buFont typeface="Arial" panose="020B0604020202020204" pitchFamily="34" charset="0"/>
                <a:buNone/>
                <a:defRPr/>
              </a:pPr>
              <a:r>
                <a:rPr lang="en-US" sz="3600" dirty="0" smtClean="0">
                  <a:solidFill>
                    <a:srgbClr val="FFFF00"/>
                  </a:solidFill>
                  <a:effectLst>
                    <a:outerShdw blurRad="38100" dist="38100" dir="2700000" algn="tl">
                      <a:srgbClr val="C0C0C0"/>
                    </a:outerShdw>
                  </a:effectLst>
                  <a:latin typeface="Clarendon Extended"/>
                  <a:ea typeface="Batang" pitchFamily="18" charset="-127"/>
                </a:rPr>
                <a:t>3</a:t>
              </a:r>
            </a:p>
          </p:txBody>
        </p:sp>
      </p:grpSp>
    </p:spTree>
    <p:extLst>
      <p:ext uri="{BB962C8B-B14F-4D97-AF65-F5344CB8AC3E}">
        <p14:creationId xmlns:p14="http://schemas.microsoft.com/office/powerpoint/2010/main" val="87369272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灯片编号占位符 1"/>
          <p:cNvSpPr txBox="1">
            <a:spLocks noGrp="1" noChangeArrowheads="1"/>
          </p:cNvSpPr>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436" tIns="53717" rIns="107436" bIns="53717"/>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r" eaLnBrk="1" hangingPunct="1">
              <a:buFont typeface="Arial" panose="020B0604020202020204" pitchFamily="34" charset="0"/>
              <a:buNone/>
            </a:pPr>
            <a:fld id="{AAD2FF3E-452A-4BF5-ABD5-2BEA418B51D4}" type="slidenum">
              <a:rPr lang="en-US" altLang="zh-CN" sz="2000">
                <a:solidFill>
                  <a:srgbClr val="FF0000"/>
                </a:solidFill>
                <a:latin typeface="Times New Roman" panose="02020603050405020304" pitchFamily="18" charset="0"/>
                <a:ea typeface="宋体" panose="02010600030101010101" pitchFamily="2" charset="-122"/>
              </a:rPr>
              <a:pPr algn="r" eaLnBrk="1" hangingPunct="1">
                <a:buFont typeface="Arial" panose="020B0604020202020204" pitchFamily="34" charset="0"/>
                <a:buNone/>
              </a:pPr>
              <a:t>4</a:t>
            </a:fld>
            <a:endParaRPr lang="en-US" altLang="zh-CN" sz="2000">
              <a:solidFill>
                <a:srgbClr val="FF0000"/>
              </a:solidFill>
              <a:latin typeface="Times New Roman" panose="02020603050405020304" pitchFamily="18" charset="0"/>
              <a:ea typeface="宋体" panose="02010600030101010101" pitchFamily="2" charset="-122"/>
            </a:endParaRPr>
          </a:p>
        </p:txBody>
      </p:sp>
      <p:cxnSp>
        <p:nvCxnSpPr>
          <p:cNvPr id="18438" name="直接箭头连接符 18"/>
          <p:cNvCxnSpPr>
            <a:cxnSpLocks noChangeShapeType="1"/>
          </p:cNvCxnSpPr>
          <p:nvPr/>
        </p:nvCxnSpPr>
        <p:spPr bwMode="auto">
          <a:xfrm rot="5400000">
            <a:off x="6020441" y="4063811"/>
            <a:ext cx="1643062" cy="1587"/>
          </a:xfrm>
          <a:prstGeom prst="straightConnector1">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cxnSp>
      <p:pic>
        <p:nvPicPr>
          <p:cNvPr id="18440" name="Picture 5" descr="C:\Documents and Settings\Administrator\桌面\1280px-Goddard_Spaceflight_Center_Laser_Ranging_Facil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291" y="4704376"/>
            <a:ext cx="3420000" cy="257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 Box 10"/>
          <p:cNvSpPr txBox="1">
            <a:spLocks noChangeArrowheads="1"/>
          </p:cNvSpPr>
          <p:nvPr/>
        </p:nvSpPr>
        <p:spPr bwMode="auto">
          <a:xfrm>
            <a:off x="189412" y="6815728"/>
            <a:ext cx="35804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spcBef>
                <a:spcPct val="50000"/>
              </a:spcBef>
              <a:buFont typeface="Arial" panose="020B0604020202020204" pitchFamily="34" charset="0"/>
              <a:buNone/>
            </a:pPr>
            <a:r>
              <a:rPr lang="en-US" altLang="zh-CN" sz="2200" dirty="0">
                <a:solidFill>
                  <a:srgbClr val="FFFF00"/>
                </a:solidFill>
                <a:latin typeface="Times New Roman" panose="02020603050405020304" pitchFamily="18" charset="0"/>
                <a:ea typeface="宋体" panose="02010600030101010101" pitchFamily="2" charset="-122"/>
              </a:rPr>
              <a:t>Lunar Laser Ranging</a:t>
            </a:r>
            <a:endParaRPr lang="en-GB" altLang="en-US" sz="2200" dirty="0">
              <a:solidFill>
                <a:srgbClr val="FFFF00"/>
              </a:solidFill>
              <a:latin typeface="Times New Roman" panose="02020603050405020304" pitchFamily="18" charset="0"/>
              <a:ea typeface="宋体" panose="02010600030101010101" pitchFamily="2" charset="-122"/>
            </a:endParaRPr>
          </a:p>
        </p:txBody>
      </p:sp>
      <p:sp>
        <p:nvSpPr>
          <p:cNvPr id="20" name="Rectangle 4"/>
          <p:cNvSpPr>
            <a:spLocks noChangeArrowheads="1"/>
          </p:cNvSpPr>
          <p:nvPr/>
        </p:nvSpPr>
        <p:spPr bwMode="auto">
          <a:xfrm>
            <a:off x="-1904" y="287540"/>
            <a:ext cx="10081683" cy="486287"/>
          </a:xfrm>
          <a:prstGeom prst="rect">
            <a:avLst/>
          </a:prstGeom>
          <a:noFill/>
          <a:ln w="9525" algn="ctr">
            <a:noFill/>
            <a:miter lim="800000"/>
            <a:headEnd/>
            <a:tailEnd/>
          </a:ln>
        </p:spPr>
        <p:txBody>
          <a:bodyPr wrap="square" anchor="ctr">
            <a:spAutoFit/>
          </a:bodyPr>
          <a:lstStyle/>
          <a:p>
            <a:pPr>
              <a:lnSpc>
                <a:spcPct val="80000"/>
              </a:lnSpc>
              <a:defRPr/>
            </a:pPr>
            <a:r>
              <a:rPr lang="en-US" altLang="zh-CN" sz="3200" dirty="0">
                <a:solidFill>
                  <a:srgbClr val="FFFF00"/>
                </a:solidFill>
              </a:rPr>
              <a:t>Motivation</a:t>
            </a:r>
          </a:p>
        </p:txBody>
      </p:sp>
      <p:pic>
        <p:nvPicPr>
          <p:cNvPr id="21" name="图片 20" descr="TQ.png"/>
          <p:cNvPicPr>
            <a:picLocks noChangeAspect="1"/>
          </p:cNvPicPr>
          <p:nvPr/>
        </p:nvPicPr>
        <p:blipFill>
          <a:blip r:embed="rId4"/>
          <a:stretch>
            <a:fillRect/>
          </a:stretch>
        </p:blipFill>
        <p:spPr>
          <a:xfrm>
            <a:off x="54654" y="1697759"/>
            <a:ext cx="6127770" cy="2880000"/>
          </a:xfrm>
          <a:prstGeom prst="rect">
            <a:avLst/>
          </a:prstGeom>
        </p:spPr>
      </p:pic>
      <p:grpSp>
        <p:nvGrpSpPr>
          <p:cNvPr id="24" name="组合 4"/>
          <p:cNvGrpSpPr>
            <a:grpSpLocks/>
          </p:cNvGrpSpPr>
          <p:nvPr/>
        </p:nvGrpSpPr>
        <p:grpSpPr bwMode="auto">
          <a:xfrm>
            <a:off x="6261672" y="1861248"/>
            <a:ext cx="4244975" cy="2703512"/>
            <a:chOff x="0" y="0"/>
            <a:chExt cx="9144000" cy="5832608"/>
          </a:xfrm>
        </p:grpSpPr>
        <p:pic>
          <p:nvPicPr>
            <p:cNvPr id="25" name="Picture 14" descr="q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583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AutoShape 2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815" y="981302"/>
              <a:ext cx="2114131" cy="319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AutoShape 2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4746" y="968150"/>
              <a:ext cx="4372706" cy="194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AutoShape 2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1621" y="2401678"/>
              <a:ext cx="5856537" cy="209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AutoShape 18"/>
            <p:cNvSpPr>
              <a:spLocks noChangeArrowheads="1"/>
            </p:cNvSpPr>
            <p:nvPr/>
          </p:nvSpPr>
          <p:spPr bwMode="auto">
            <a:xfrm>
              <a:off x="3789376" y="1142929"/>
              <a:ext cx="215900" cy="142875"/>
            </a:xfrm>
            <a:prstGeom prst="can">
              <a:avLst>
                <a:gd name="adj" fmla="val 50000"/>
              </a:avLst>
            </a:prstGeom>
            <a:gradFill rotWithShape="0">
              <a:gsLst>
                <a:gs pos="0">
                  <a:srgbClr val="03D4A8"/>
                </a:gs>
                <a:gs pos="25000">
                  <a:srgbClr val="21D6E0"/>
                </a:gs>
                <a:gs pos="75000">
                  <a:srgbClr val="0087E6"/>
                </a:gs>
                <a:gs pos="100000">
                  <a:srgbClr val="005CBF"/>
                </a:gs>
              </a:gsLst>
              <a:lin ang="0"/>
            </a:gradFill>
            <a:ln w="9525">
              <a:solidFill>
                <a:schemeClr val="tx1"/>
              </a:solidFill>
              <a:round/>
              <a:headEnd/>
              <a:tailEnd/>
            </a:ln>
          </p:spPr>
          <p:txBody>
            <a:bodyPr wrap="none" anchor="ct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pic>
          <p:nvPicPr>
            <p:cNvPr id="30" name="AutoShape 16"/>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3240" y="3887811"/>
              <a:ext cx="801006" cy="65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19"/>
            <p:cNvSpPr>
              <a:spLocks noChangeArrowheads="1"/>
            </p:cNvSpPr>
            <p:nvPr/>
          </p:nvSpPr>
          <p:spPr bwMode="auto">
            <a:xfrm>
              <a:off x="7861342" y="2500250"/>
              <a:ext cx="354012" cy="290512"/>
            </a:xfrm>
            <a:prstGeom prst="can">
              <a:avLst>
                <a:gd name="adj" fmla="val 50000"/>
              </a:avLst>
            </a:prstGeom>
            <a:gradFill rotWithShape="0">
              <a:gsLst>
                <a:gs pos="0">
                  <a:srgbClr val="03D4A8"/>
                </a:gs>
                <a:gs pos="25000">
                  <a:srgbClr val="21D6E0"/>
                </a:gs>
                <a:gs pos="75000">
                  <a:srgbClr val="0087E6"/>
                </a:gs>
                <a:gs pos="100000">
                  <a:srgbClr val="005CBF"/>
                </a:gs>
              </a:gsLst>
              <a:lin ang="0"/>
            </a:gradFill>
            <a:ln w="9525">
              <a:solidFill>
                <a:schemeClr val="tx1"/>
              </a:solidFill>
              <a:round/>
              <a:headEnd/>
              <a:tailEnd/>
            </a:ln>
          </p:spPr>
          <p:txBody>
            <a:bodyPr wrap="none" anchor="ct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a:p>
          </p:txBody>
        </p:sp>
        <p:pic>
          <p:nvPicPr>
            <p:cNvPr id="32" name="直接连接符 1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41808" y="2493739"/>
              <a:ext cx="2573725" cy="39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 Box 10"/>
          <p:cNvSpPr txBox="1">
            <a:spLocks noChangeArrowheads="1"/>
          </p:cNvSpPr>
          <p:nvPr/>
        </p:nvSpPr>
        <p:spPr bwMode="auto">
          <a:xfrm>
            <a:off x="6299365" y="4080383"/>
            <a:ext cx="512000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spcBef>
                <a:spcPct val="50000"/>
              </a:spcBef>
              <a:buFont typeface="Arial" panose="020B0604020202020204" pitchFamily="34" charset="0"/>
              <a:buNone/>
            </a:pPr>
            <a:r>
              <a:rPr lang="en-US" altLang="zh-CN" sz="2200" dirty="0">
                <a:solidFill>
                  <a:srgbClr val="FFFF00"/>
                </a:solidFill>
                <a:latin typeface="Times New Roman" panose="02020603050405020304" pitchFamily="18" charset="0"/>
                <a:ea typeface="宋体" panose="02010600030101010101" pitchFamily="2" charset="-122"/>
              </a:rPr>
              <a:t>Satellite Orbit determination 1cm</a:t>
            </a:r>
          </a:p>
        </p:txBody>
      </p:sp>
      <p:sp>
        <p:nvSpPr>
          <p:cNvPr id="35" name="TextBox 1"/>
          <p:cNvSpPr txBox="1">
            <a:spLocks noChangeArrowheads="1"/>
          </p:cNvSpPr>
          <p:nvPr/>
        </p:nvSpPr>
        <p:spPr bwMode="auto">
          <a:xfrm>
            <a:off x="290201" y="988798"/>
            <a:ext cx="101965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ctr" eaLnBrk="1" hangingPunct="1"/>
            <a:r>
              <a:rPr lang="en-US" altLang="zh-CN" sz="2400" dirty="0" err="1" smtClean="0">
                <a:solidFill>
                  <a:srgbClr val="FF0000"/>
                </a:solidFill>
                <a:latin typeface="Calibri" panose="020F0502020204030204" pitchFamily="34" charset="0"/>
              </a:rPr>
              <a:t>TianQin</a:t>
            </a:r>
            <a:r>
              <a:rPr lang="en-US" altLang="zh-CN" sz="2400" dirty="0" smtClean="0">
                <a:solidFill>
                  <a:srgbClr val="FF0000"/>
                </a:solidFill>
                <a:latin typeface="Calibri" panose="020F0502020204030204" pitchFamily="34" charset="0"/>
              </a:rPr>
              <a:t> mission </a:t>
            </a:r>
            <a:r>
              <a:rPr lang="en-US" altLang="zh-CN" sz="2400" dirty="0">
                <a:solidFill>
                  <a:srgbClr val="FF0000"/>
                </a:solidFill>
                <a:latin typeface="Calibri" panose="020F0502020204030204" pitchFamily="34" charset="0"/>
              </a:rPr>
              <a:t>(</a:t>
            </a:r>
            <a:r>
              <a:rPr lang="en-US" altLang="zh-CN" sz="2400" dirty="0" smtClean="0">
                <a:solidFill>
                  <a:srgbClr val="FF0000"/>
                </a:solidFill>
                <a:latin typeface="Calibri" panose="020F0502020204030204" pitchFamily="34" charset="0"/>
              </a:rPr>
              <a:t>a </a:t>
            </a:r>
            <a:r>
              <a:rPr lang="en-US" altLang="zh-CN" sz="2400" dirty="0">
                <a:solidFill>
                  <a:srgbClr val="FF0000"/>
                </a:solidFill>
                <a:latin typeface="Calibri" panose="020F0502020204030204" pitchFamily="34" charset="0"/>
              </a:rPr>
              <a:t>space-borne gravitational wave </a:t>
            </a:r>
            <a:r>
              <a:rPr lang="en-US" altLang="zh-CN" sz="2400" dirty="0" smtClean="0">
                <a:solidFill>
                  <a:srgbClr val="FF0000"/>
                </a:solidFill>
                <a:latin typeface="Calibri" panose="020F0502020204030204" pitchFamily="34" charset="0"/>
              </a:rPr>
              <a:t>detector)</a:t>
            </a:r>
            <a:endParaRPr lang="zh-CN" altLang="en-US" sz="2400" dirty="0">
              <a:solidFill>
                <a:srgbClr val="FF0000"/>
              </a:solidFill>
              <a:latin typeface="Calibri" panose="020F0502020204030204" pitchFamily="34" charset="0"/>
            </a:endParaRPr>
          </a:p>
          <a:p>
            <a:pPr algn="ctr" eaLnBrk="1" hangingPunct="1">
              <a:buFont typeface="Arial" panose="020B0604020202020204" pitchFamily="34" charset="0"/>
              <a:buNone/>
            </a:pPr>
            <a:r>
              <a:rPr lang="en-US" altLang="zh-CN" sz="2400" dirty="0">
                <a:latin typeface="Calibri" panose="020F0502020204030204" pitchFamily="34" charset="0"/>
              </a:rPr>
              <a:t>Satellite orbit determination </a:t>
            </a:r>
            <a:r>
              <a:rPr lang="en-US" altLang="zh-CN" sz="2400" dirty="0" smtClean="0">
                <a:latin typeface="Calibri" panose="020F0502020204030204" pitchFamily="34" charset="0"/>
              </a:rPr>
              <a:t>to </a:t>
            </a:r>
            <a:r>
              <a:rPr lang="en-US" altLang="zh-CN" sz="2400" dirty="0">
                <a:latin typeface="Calibri" panose="020F0502020204030204" pitchFamily="34" charset="0"/>
              </a:rPr>
              <a:t>cm </a:t>
            </a:r>
            <a:r>
              <a:rPr lang="en-US" altLang="zh-CN" sz="2400" dirty="0" smtClean="0">
                <a:latin typeface="Calibri" panose="020F0502020204030204" pitchFamily="34" charset="0"/>
              </a:rPr>
              <a:t>level</a:t>
            </a:r>
            <a:endParaRPr lang="zh-CN" altLang="en-US" sz="2400" dirty="0">
              <a:latin typeface="Calibri" panose="020F0502020204030204" pitchFamily="34" charset="0"/>
            </a:endParaRPr>
          </a:p>
        </p:txBody>
      </p:sp>
      <p:pic>
        <p:nvPicPr>
          <p:cNvPr id="5" name="图片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87715" y="4703691"/>
            <a:ext cx="3917589" cy="2574000"/>
          </a:xfrm>
          <a:prstGeom prst="rect">
            <a:avLst/>
          </a:prstGeom>
        </p:spPr>
      </p:pic>
      <p:pic>
        <p:nvPicPr>
          <p:cNvPr id="9" name="图片 8"/>
          <p:cNvPicPr>
            <a:picLocks noChangeAspect="1"/>
          </p:cNvPicPr>
          <p:nvPr/>
        </p:nvPicPr>
        <p:blipFill rotWithShape="1">
          <a:blip r:embed="rId12" cstate="print">
            <a:extLst>
              <a:ext uri="{28A0092B-C50C-407E-A947-70E740481C1C}">
                <a14:useLocalDpi xmlns:a14="http://schemas.microsoft.com/office/drawing/2010/main" val="0"/>
              </a:ext>
            </a:extLst>
          </a:blip>
          <a:srcRect l="2118" t="12859" r="19710" b="29584"/>
          <a:stretch/>
        </p:blipFill>
        <p:spPr>
          <a:xfrm>
            <a:off x="7884727" y="4703691"/>
            <a:ext cx="2621920" cy="2574000"/>
          </a:xfrm>
          <a:prstGeom prst="rect">
            <a:avLst/>
          </a:prstGeom>
        </p:spPr>
      </p:pic>
      <p:sp>
        <p:nvSpPr>
          <p:cNvPr id="22" name="Text Box 10"/>
          <p:cNvSpPr txBox="1">
            <a:spLocks noChangeArrowheads="1"/>
          </p:cNvSpPr>
          <p:nvPr/>
        </p:nvSpPr>
        <p:spPr bwMode="auto">
          <a:xfrm>
            <a:off x="7902707" y="6834659"/>
            <a:ext cx="26039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spcBef>
                <a:spcPct val="50000"/>
              </a:spcBef>
            </a:pPr>
            <a:r>
              <a:rPr lang="en-US" altLang="zh-CN" sz="2200" dirty="0">
                <a:solidFill>
                  <a:srgbClr val="FFFF00"/>
                </a:solidFill>
                <a:latin typeface="Times New Roman" panose="02020603050405020304" pitchFamily="18" charset="0"/>
                <a:ea typeface="宋体" panose="02010600030101010101" pitchFamily="2" charset="-122"/>
              </a:rPr>
              <a:t>Retroreflector</a:t>
            </a:r>
            <a:endParaRPr lang="en-GB" altLang="en-US" sz="2200" dirty="0">
              <a:solidFill>
                <a:srgbClr val="FFFF00"/>
              </a:solidFill>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241496616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灯片编号占位符 1"/>
          <p:cNvSpPr txBox="1">
            <a:spLocks noGrp="1" noChangeArrowheads="1"/>
          </p:cNvSpPr>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436" tIns="53717" rIns="107436" bIns="53717"/>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r" eaLnBrk="1" hangingPunct="1">
              <a:buFont typeface="Arial" panose="020B0604020202020204" pitchFamily="34" charset="0"/>
              <a:buNone/>
            </a:pPr>
            <a:fld id="{0B1FB1B2-E787-472E-9230-6799F0AAEDF9}" type="slidenum">
              <a:rPr lang="en-US" altLang="zh-CN" sz="2000">
                <a:solidFill>
                  <a:srgbClr val="FF0000"/>
                </a:solidFill>
                <a:latin typeface="Times New Roman" panose="02020603050405020304" pitchFamily="18" charset="0"/>
                <a:ea typeface="宋体" panose="02010600030101010101" pitchFamily="2" charset="-122"/>
              </a:rPr>
              <a:pPr algn="r" eaLnBrk="1" hangingPunct="1">
                <a:buFont typeface="Arial" panose="020B0604020202020204" pitchFamily="34" charset="0"/>
                <a:buNone/>
              </a:pPr>
              <a:t>5</a:t>
            </a:fld>
            <a:endParaRPr lang="en-US" altLang="zh-CN" sz="2000">
              <a:solidFill>
                <a:srgbClr val="FF0000"/>
              </a:solidFill>
              <a:latin typeface="Times New Roman" panose="02020603050405020304" pitchFamily="18" charset="0"/>
              <a:ea typeface="宋体" panose="02010600030101010101" pitchFamily="2" charset="-122"/>
            </a:endParaRPr>
          </a:p>
        </p:txBody>
      </p:sp>
      <p:sp>
        <p:nvSpPr>
          <p:cNvPr id="26627" name="Text Box 4"/>
          <p:cNvSpPr txBox="1">
            <a:spLocks noChangeArrowheads="1"/>
          </p:cNvSpPr>
          <p:nvPr/>
        </p:nvSpPr>
        <p:spPr bwMode="auto">
          <a:xfrm>
            <a:off x="304800" y="193675"/>
            <a:ext cx="678656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927" tIns="52464" rIns="104927" bIns="52464">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spcBef>
                <a:spcPct val="50000"/>
              </a:spcBef>
              <a:buFont typeface="Arial" panose="020B0604020202020204" pitchFamily="34" charset="0"/>
              <a:buNone/>
            </a:pPr>
            <a:r>
              <a:rPr lang="en-US" altLang="zh-CN">
                <a:solidFill>
                  <a:srgbClr val="FFFF00"/>
                </a:solidFill>
              </a:rPr>
              <a:t>Active/Passive Laser Gyroscope</a:t>
            </a:r>
            <a:endParaRPr lang="en-GB" altLang="en-US">
              <a:solidFill>
                <a:srgbClr val="FFFF00"/>
              </a:solidFill>
            </a:endParaRPr>
          </a:p>
        </p:txBody>
      </p:sp>
      <p:sp>
        <p:nvSpPr>
          <p:cNvPr id="26628" name="矩形 3"/>
          <p:cNvSpPr>
            <a:spLocks noChangeArrowheads="1"/>
          </p:cNvSpPr>
          <p:nvPr/>
        </p:nvSpPr>
        <p:spPr bwMode="auto">
          <a:xfrm>
            <a:off x="803275" y="5732463"/>
            <a:ext cx="93614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just" eaLnBrk="1" hangingPunct="1">
              <a:buFont typeface="Arial" panose="020B0604020202020204" pitchFamily="34" charset="0"/>
              <a:buNone/>
            </a:pPr>
            <a:r>
              <a:rPr lang="en-US" altLang="zh-CN" sz="2400" dirty="0">
                <a:latin typeface="Calibri" panose="020F0502020204030204" pitchFamily="34" charset="0"/>
              </a:rPr>
              <a:t>“Comparison between active- and passive-cavity interferometers.”                </a:t>
            </a:r>
          </a:p>
          <a:p>
            <a:pPr algn="r" eaLnBrk="1" hangingPunct="1">
              <a:buFont typeface="Arial" panose="020B0604020202020204" pitchFamily="34" charset="0"/>
              <a:buNone/>
            </a:pPr>
            <a:r>
              <a:rPr lang="en-US" altLang="zh-CN" sz="2400" dirty="0">
                <a:solidFill>
                  <a:srgbClr val="0000CC"/>
                </a:solidFill>
                <a:latin typeface="Calibri" panose="020F0502020204030204" pitchFamily="34" charset="0"/>
              </a:rPr>
              <a:t>A. </a:t>
            </a:r>
            <a:r>
              <a:rPr lang="en-US" altLang="zh-CN" sz="2400" dirty="0" err="1">
                <a:solidFill>
                  <a:srgbClr val="0000CC"/>
                </a:solidFill>
                <a:latin typeface="Calibri" panose="020F0502020204030204" pitchFamily="34" charset="0"/>
              </a:rPr>
              <a:t>Abramovici</a:t>
            </a:r>
            <a:r>
              <a:rPr lang="en-US" altLang="zh-CN" sz="2400" dirty="0">
                <a:solidFill>
                  <a:srgbClr val="0000CC"/>
                </a:solidFill>
                <a:latin typeface="Calibri" panose="020F0502020204030204" pitchFamily="34" charset="0"/>
              </a:rPr>
              <a:t> and Z. </a:t>
            </a:r>
            <a:r>
              <a:rPr lang="en-US" altLang="zh-CN" sz="2400" dirty="0" err="1">
                <a:solidFill>
                  <a:srgbClr val="0000CC"/>
                </a:solidFill>
                <a:latin typeface="Calibri" panose="020F0502020204030204" pitchFamily="34" charset="0"/>
              </a:rPr>
              <a:t>Vager</a:t>
            </a:r>
            <a:r>
              <a:rPr lang="en-US" altLang="zh-CN" sz="2400" dirty="0">
                <a:solidFill>
                  <a:srgbClr val="0000CC"/>
                </a:solidFill>
                <a:latin typeface="Calibri" panose="020F0502020204030204" pitchFamily="34" charset="0"/>
              </a:rPr>
              <a:t>, Phys. Rev. A 33, 3181 (1986).</a:t>
            </a:r>
          </a:p>
          <a:p>
            <a:pPr algn="just" eaLnBrk="1" hangingPunct="1">
              <a:buFont typeface="Arial" panose="020B0604020202020204" pitchFamily="34" charset="0"/>
              <a:buNone/>
            </a:pPr>
            <a:r>
              <a:rPr lang="en-US" altLang="zh-CN" sz="2400" dirty="0">
                <a:latin typeface="Calibri" panose="020F0502020204030204" pitchFamily="34" charset="0"/>
              </a:rPr>
              <a:t>“Passive versus active interferometers: Why cavity losses make them </a:t>
            </a:r>
            <a:r>
              <a:rPr lang="en-US" altLang="zh-CN" sz="2400" dirty="0">
                <a:solidFill>
                  <a:srgbClr val="FF3300"/>
                </a:solidFill>
                <a:latin typeface="Calibri" panose="020F0502020204030204" pitchFamily="34" charset="0"/>
              </a:rPr>
              <a:t>equivalent</a:t>
            </a:r>
            <a:r>
              <a:rPr lang="en-US" altLang="zh-CN" sz="2400" dirty="0">
                <a:latin typeface="Calibri" panose="020F0502020204030204" pitchFamily="34" charset="0"/>
              </a:rPr>
              <a:t>.”                       </a:t>
            </a:r>
            <a:r>
              <a:rPr lang="en-US" altLang="zh-CN" sz="2400" dirty="0">
                <a:solidFill>
                  <a:srgbClr val="0000CC"/>
                </a:solidFill>
                <a:latin typeface="Calibri" panose="020F0502020204030204" pitchFamily="34" charset="0"/>
              </a:rPr>
              <a:t>J. </a:t>
            </a:r>
            <a:r>
              <a:rPr lang="en-US" altLang="zh-CN" sz="2400" dirty="0" err="1">
                <a:solidFill>
                  <a:srgbClr val="0000CC"/>
                </a:solidFill>
                <a:latin typeface="Calibri" panose="020F0502020204030204" pitchFamily="34" charset="0"/>
              </a:rPr>
              <a:t>Gea-Banacloche</a:t>
            </a:r>
            <a:r>
              <a:rPr lang="en-US" altLang="zh-CN" sz="2400" dirty="0">
                <a:solidFill>
                  <a:srgbClr val="0000CC"/>
                </a:solidFill>
                <a:latin typeface="Calibri" panose="020F0502020204030204" pitchFamily="34" charset="0"/>
              </a:rPr>
              <a:t>, Phys. Rev. A 35, 2518 (1987).</a:t>
            </a:r>
          </a:p>
        </p:txBody>
      </p:sp>
      <p:pic>
        <p:nvPicPr>
          <p:cNvPr id="26629" name="Picture 10" descr="C:\Documents and Settings\Administrator\桌面\acti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5" y="1663700"/>
            <a:ext cx="3944938"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1" descr="C:\Documents and Settings\Administrator\桌面\passiv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1949450"/>
            <a:ext cx="5248275"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1"/>
          <p:cNvSpPr txBox="1">
            <a:spLocks noChangeArrowheads="1"/>
          </p:cNvSpPr>
          <p:nvPr/>
        </p:nvSpPr>
        <p:spPr bwMode="auto">
          <a:xfrm>
            <a:off x="777875" y="1139825"/>
            <a:ext cx="3262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r>
              <a:rPr lang="en-US" altLang="zh-CN"/>
              <a:t>Active Laser Gyro</a:t>
            </a:r>
            <a:endParaRPr lang="zh-CN" altLang="en-US"/>
          </a:p>
        </p:txBody>
      </p:sp>
      <p:sp>
        <p:nvSpPr>
          <p:cNvPr id="26632" name="TextBox 13"/>
          <p:cNvSpPr txBox="1">
            <a:spLocks noChangeArrowheads="1"/>
          </p:cNvSpPr>
          <p:nvPr/>
        </p:nvSpPr>
        <p:spPr bwMode="auto">
          <a:xfrm>
            <a:off x="6211888" y="1139825"/>
            <a:ext cx="3522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r>
              <a:rPr lang="en-US" altLang="zh-CN"/>
              <a:t>Passive Laser Gyro</a:t>
            </a:r>
            <a:endParaRPr lang="zh-CN" altLang="en-US"/>
          </a:p>
        </p:txBody>
      </p:sp>
    </p:spTree>
    <p:extLst>
      <p:ext uri="{BB962C8B-B14F-4D97-AF65-F5344CB8AC3E}">
        <p14:creationId xmlns:p14="http://schemas.microsoft.com/office/powerpoint/2010/main" val="208023126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灯片编号占位符 1"/>
          <p:cNvSpPr txBox="1">
            <a:spLocks noGrp="1" noChangeArrowheads="1"/>
          </p:cNvSpPr>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436" tIns="53717" rIns="107436" bIns="53717"/>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r" eaLnBrk="1" hangingPunct="1">
              <a:buFont typeface="Arial" panose="020B0604020202020204" pitchFamily="34" charset="0"/>
              <a:buNone/>
            </a:pPr>
            <a:fld id="{7D4DA0A8-5ACE-4108-90A3-24D975D7E5A9}" type="slidenum">
              <a:rPr lang="en-US" altLang="zh-CN" sz="2000">
                <a:solidFill>
                  <a:srgbClr val="FF0000"/>
                </a:solidFill>
                <a:latin typeface="Times New Roman" panose="02020603050405020304" pitchFamily="18" charset="0"/>
                <a:ea typeface="宋体" panose="02010600030101010101" pitchFamily="2" charset="-122"/>
              </a:rPr>
              <a:pPr algn="r" eaLnBrk="1" hangingPunct="1">
                <a:buFont typeface="Arial" panose="020B0604020202020204" pitchFamily="34" charset="0"/>
                <a:buNone/>
              </a:pPr>
              <a:t>6</a:t>
            </a:fld>
            <a:endParaRPr lang="en-US" altLang="zh-CN" sz="2000">
              <a:solidFill>
                <a:srgbClr val="FF0000"/>
              </a:solidFill>
              <a:latin typeface="Times New Roman" panose="02020603050405020304" pitchFamily="18" charset="0"/>
              <a:ea typeface="宋体" panose="02010600030101010101" pitchFamily="2" charset="-122"/>
            </a:endParaRPr>
          </a:p>
        </p:txBody>
      </p:sp>
      <p:sp>
        <p:nvSpPr>
          <p:cNvPr id="32771" name="Text Box 4"/>
          <p:cNvSpPr txBox="1">
            <a:spLocks noChangeArrowheads="1"/>
          </p:cNvSpPr>
          <p:nvPr/>
        </p:nvSpPr>
        <p:spPr bwMode="auto">
          <a:xfrm>
            <a:off x="304800" y="193675"/>
            <a:ext cx="76200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927" tIns="52464" rIns="104927" bIns="52464">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spcBef>
                <a:spcPct val="50000"/>
              </a:spcBef>
              <a:buFont typeface="Arial" panose="020B0604020202020204" pitchFamily="34" charset="0"/>
              <a:buNone/>
            </a:pPr>
            <a:r>
              <a:rPr lang="en-US" altLang="zh-CN" dirty="0">
                <a:solidFill>
                  <a:srgbClr val="FFFF00"/>
                </a:solidFill>
              </a:rPr>
              <a:t>Active or </a:t>
            </a:r>
            <a:r>
              <a:rPr lang="en-US" altLang="zh-CN" dirty="0" smtClean="0">
                <a:solidFill>
                  <a:srgbClr val="FFFF00"/>
                </a:solidFill>
              </a:rPr>
              <a:t>Passive</a:t>
            </a:r>
            <a:endParaRPr lang="en-GB" altLang="en-US" dirty="0">
              <a:solidFill>
                <a:srgbClr val="FFFF00"/>
              </a:solidFill>
            </a:endParaRPr>
          </a:p>
        </p:txBody>
      </p:sp>
      <p:sp>
        <p:nvSpPr>
          <p:cNvPr id="32772" name="TextBox 2"/>
          <p:cNvSpPr txBox="1">
            <a:spLocks noChangeArrowheads="1"/>
          </p:cNvSpPr>
          <p:nvPr/>
        </p:nvSpPr>
        <p:spPr bwMode="auto">
          <a:xfrm>
            <a:off x="304800" y="1539875"/>
            <a:ext cx="48291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buFont typeface="Arial" panose="020B0604020202020204" pitchFamily="34" charset="0"/>
              <a:buNone/>
            </a:pPr>
            <a:r>
              <a:rPr lang="en-US" altLang="zh-CN" dirty="0">
                <a:solidFill>
                  <a:srgbClr val="FF0000"/>
                </a:solidFill>
                <a:latin typeface="Calibri" panose="020F0502020204030204" pitchFamily="34" charset="0"/>
              </a:rPr>
              <a:t>Active laser gyro</a:t>
            </a:r>
            <a:r>
              <a:rPr lang="zh-CN" altLang="en-US" dirty="0">
                <a:solidFill>
                  <a:srgbClr val="FF0000"/>
                </a:solidFill>
                <a:latin typeface="Calibri" panose="020F0502020204030204" pitchFamily="34" charset="0"/>
              </a:rPr>
              <a:t>：</a:t>
            </a:r>
            <a:endParaRPr lang="en-US" altLang="zh-CN" sz="1800" dirty="0">
              <a:solidFill>
                <a:srgbClr val="FF0000"/>
              </a:solidFill>
              <a:latin typeface="Calibri" panose="020F0502020204030204" pitchFamily="34" charset="0"/>
            </a:endParaRPr>
          </a:p>
          <a:p>
            <a:pPr eaLnBrk="1" hangingPunct="1">
              <a:lnSpc>
                <a:spcPct val="150000"/>
              </a:lnSpc>
              <a:buFont typeface="Arial" panose="020B0604020202020204" pitchFamily="34" charset="0"/>
              <a:buChar char="•"/>
            </a:pPr>
            <a:r>
              <a:rPr lang="en-US" altLang="zh-CN" dirty="0">
                <a:latin typeface="Calibri" panose="020F0502020204030204" pitchFamily="34" charset="0"/>
              </a:rPr>
              <a:t>Spontaneous emission</a:t>
            </a:r>
          </a:p>
          <a:p>
            <a:pPr eaLnBrk="1" hangingPunct="1">
              <a:lnSpc>
                <a:spcPct val="150000"/>
              </a:lnSpc>
              <a:buFont typeface="Arial" panose="020B0604020202020204" pitchFamily="34" charset="0"/>
              <a:buChar char="•"/>
            </a:pPr>
            <a:r>
              <a:rPr lang="en-US" altLang="zh-CN" dirty="0">
                <a:latin typeface="Calibri" panose="020F0502020204030204" pitchFamily="34" charset="0"/>
              </a:rPr>
              <a:t>Gain medium fluctuation</a:t>
            </a:r>
          </a:p>
          <a:p>
            <a:pPr eaLnBrk="1" hangingPunct="1">
              <a:lnSpc>
                <a:spcPct val="150000"/>
              </a:lnSpc>
              <a:buFont typeface="Arial" panose="020B0604020202020204" pitchFamily="34" charset="0"/>
              <a:buChar char="•"/>
            </a:pPr>
            <a:r>
              <a:rPr lang="en-US" altLang="zh-CN" dirty="0">
                <a:latin typeface="Calibri" panose="020F0502020204030204" pitchFamily="34" charset="0"/>
              </a:rPr>
              <a:t>Backscattering</a:t>
            </a:r>
          </a:p>
          <a:p>
            <a:pPr eaLnBrk="1" hangingPunct="1">
              <a:lnSpc>
                <a:spcPct val="150000"/>
              </a:lnSpc>
              <a:buFont typeface="Arial" panose="020B0604020202020204" pitchFamily="34" charset="0"/>
              <a:buChar char="•"/>
            </a:pPr>
            <a:r>
              <a:rPr lang="en-US" altLang="zh-CN" dirty="0" smtClean="0">
                <a:latin typeface="Calibri" panose="020F0502020204030204" pitchFamily="34" charset="0"/>
              </a:rPr>
              <a:t>Geometrical </a:t>
            </a:r>
            <a:r>
              <a:rPr lang="en-US" altLang="zh-CN" dirty="0">
                <a:latin typeface="Calibri" panose="020F0502020204030204" pitchFamily="34" charset="0"/>
              </a:rPr>
              <a:t>stabilization</a:t>
            </a:r>
          </a:p>
        </p:txBody>
      </p:sp>
      <p:sp>
        <p:nvSpPr>
          <p:cNvPr id="32773" name="TextBox 2"/>
          <p:cNvSpPr txBox="1">
            <a:spLocks noChangeArrowheads="1"/>
          </p:cNvSpPr>
          <p:nvPr/>
        </p:nvSpPr>
        <p:spPr bwMode="auto">
          <a:xfrm>
            <a:off x="4401721" y="1535113"/>
            <a:ext cx="6084887"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lnSpc>
                <a:spcPct val="150000"/>
              </a:lnSpc>
              <a:buFont typeface="Arial" panose="020B0604020202020204" pitchFamily="34" charset="0"/>
              <a:buNone/>
            </a:pPr>
            <a:r>
              <a:rPr lang="en-US" altLang="zh-CN" dirty="0">
                <a:solidFill>
                  <a:srgbClr val="FF0000"/>
                </a:solidFill>
                <a:latin typeface="Calibri" panose="020F0502020204030204" pitchFamily="34" charset="0"/>
              </a:rPr>
              <a:t>Passive laser gyro</a:t>
            </a:r>
            <a:r>
              <a:rPr lang="zh-CN" altLang="en-US" dirty="0">
                <a:solidFill>
                  <a:srgbClr val="FF0000"/>
                </a:solidFill>
                <a:latin typeface="Calibri" panose="020F0502020204030204" pitchFamily="34" charset="0"/>
              </a:rPr>
              <a:t>：</a:t>
            </a:r>
            <a:endParaRPr lang="en-US" altLang="zh-CN" dirty="0">
              <a:solidFill>
                <a:srgbClr val="FF0000"/>
              </a:solidFill>
              <a:latin typeface="Calibri" panose="020F0502020204030204" pitchFamily="34" charset="0"/>
            </a:endParaRPr>
          </a:p>
          <a:p>
            <a:pPr eaLnBrk="1" hangingPunct="1">
              <a:lnSpc>
                <a:spcPct val="150000"/>
              </a:lnSpc>
              <a:buFont typeface="Arial" panose="020B0604020202020204" pitchFamily="34" charset="0"/>
              <a:buChar char="•"/>
            </a:pPr>
            <a:r>
              <a:rPr lang="en-US" altLang="zh-CN" dirty="0">
                <a:latin typeface="Calibri" panose="020F0502020204030204" pitchFamily="34" charset="0"/>
              </a:rPr>
              <a:t>Shot noise limit</a:t>
            </a:r>
          </a:p>
          <a:p>
            <a:pPr eaLnBrk="1" hangingPunct="1">
              <a:lnSpc>
                <a:spcPct val="150000"/>
              </a:lnSpc>
              <a:buFont typeface="Arial" panose="020B0604020202020204" pitchFamily="34" charset="0"/>
              <a:buChar char="•"/>
            </a:pPr>
            <a:r>
              <a:rPr lang="en-US" altLang="zh-CN" dirty="0">
                <a:latin typeface="Calibri" panose="020F0502020204030204" pitchFamily="34" charset="0"/>
              </a:rPr>
              <a:t>No gain medium (high vacuum)</a:t>
            </a:r>
          </a:p>
          <a:p>
            <a:pPr eaLnBrk="1" hangingPunct="1">
              <a:lnSpc>
                <a:spcPct val="150000"/>
              </a:lnSpc>
              <a:buFont typeface="Arial" panose="020B0604020202020204" pitchFamily="34" charset="0"/>
              <a:buChar char="•"/>
            </a:pPr>
            <a:r>
              <a:rPr lang="en-US" altLang="zh-CN" dirty="0">
                <a:latin typeface="Calibri" panose="020F0502020204030204" pitchFamily="34" charset="0"/>
              </a:rPr>
              <a:t>Backscattering</a:t>
            </a:r>
          </a:p>
          <a:p>
            <a:pPr eaLnBrk="1" hangingPunct="1">
              <a:lnSpc>
                <a:spcPct val="150000"/>
              </a:lnSpc>
              <a:buFont typeface="Arial" panose="020B0604020202020204" pitchFamily="34" charset="0"/>
              <a:buChar char="•"/>
            </a:pPr>
            <a:r>
              <a:rPr lang="en-US" altLang="zh-CN" dirty="0">
                <a:latin typeface="Calibri" panose="020F0502020204030204" pitchFamily="34" charset="0"/>
              </a:rPr>
              <a:t>Geometrical stabilization</a:t>
            </a:r>
          </a:p>
          <a:p>
            <a:pPr eaLnBrk="1" hangingPunct="1">
              <a:lnSpc>
                <a:spcPct val="150000"/>
              </a:lnSpc>
              <a:buFont typeface="Arial" panose="020B0604020202020204" pitchFamily="34" charset="0"/>
              <a:buChar char="•"/>
            </a:pPr>
            <a:r>
              <a:rPr lang="en-US" altLang="zh-CN" dirty="0" smtClean="0">
                <a:latin typeface="Calibri" panose="020F0502020204030204" pitchFamily="34" charset="0"/>
              </a:rPr>
              <a:t>Injection </a:t>
            </a:r>
            <a:r>
              <a:rPr lang="en-US" altLang="zh-CN" dirty="0">
                <a:latin typeface="Calibri" panose="020F0502020204030204" pitchFamily="34" charset="0"/>
              </a:rPr>
              <a:t>laser</a:t>
            </a:r>
          </a:p>
          <a:p>
            <a:pPr eaLnBrk="1" hangingPunct="1">
              <a:lnSpc>
                <a:spcPct val="150000"/>
              </a:lnSpc>
              <a:buFont typeface="Arial" panose="020B0604020202020204" pitchFamily="34" charset="0"/>
              <a:buChar char="•"/>
            </a:pPr>
            <a:r>
              <a:rPr lang="en-US" altLang="zh-CN" dirty="0">
                <a:latin typeface="Calibri" panose="020F0502020204030204" pitchFamily="34" charset="0"/>
              </a:rPr>
              <a:t>Feedback locking</a:t>
            </a:r>
          </a:p>
          <a:p>
            <a:pPr eaLnBrk="1" hangingPunct="1">
              <a:lnSpc>
                <a:spcPct val="150000"/>
              </a:lnSpc>
              <a:buFont typeface="Arial" panose="020B0604020202020204" pitchFamily="34" charset="0"/>
              <a:buChar char="•"/>
            </a:pPr>
            <a:endParaRPr lang="en-US" altLang="zh-CN" dirty="0">
              <a:latin typeface="Calibri" panose="020F0502020204030204" pitchFamily="34" charset="0"/>
            </a:endParaRPr>
          </a:p>
        </p:txBody>
      </p:sp>
      <p:sp>
        <p:nvSpPr>
          <p:cNvPr id="32774" name="TextBox 6"/>
          <p:cNvSpPr txBox="1">
            <a:spLocks noChangeArrowheads="1"/>
          </p:cNvSpPr>
          <p:nvPr/>
        </p:nvSpPr>
        <p:spPr bwMode="auto">
          <a:xfrm>
            <a:off x="8305800" y="3771900"/>
            <a:ext cx="23717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ctr" eaLnBrk="1" hangingPunct="1">
              <a:buFont typeface="Arial" panose="020B0604020202020204" pitchFamily="34" charset="0"/>
              <a:buNone/>
            </a:pPr>
            <a:r>
              <a:rPr lang="en-US" altLang="zh-CN">
                <a:solidFill>
                  <a:srgbClr val="0000CC"/>
                </a:solidFill>
                <a:latin typeface="Calibri" panose="020F0502020204030204" pitchFamily="34" charset="0"/>
              </a:rPr>
              <a:t>An ultrastable laser as injection laser source</a:t>
            </a:r>
            <a:endParaRPr lang="zh-CN" altLang="en-US">
              <a:solidFill>
                <a:srgbClr val="0000CC"/>
              </a:solidFill>
              <a:latin typeface="Calibri" panose="020F0502020204030204" pitchFamily="34" charset="0"/>
            </a:endParaRPr>
          </a:p>
        </p:txBody>
      </p:sp>
      <p:sp>
        <p:nvSpPr>
          <p:cNvPr id="32775" name="右大括号 7"/>
          <p:cNvSpPr>
            <a:spLocks/>
          </p:cNvSpPr>
          <p:nvPr/>
        </p:nvSpPr>
        <p:spPr bwMode="auto">
          <a:xfrm>
            <a:off x="8186649" y="3613150"/>
            <a:ext cx="360363" cy="1701800"/>
          </a:xfrm>
          <a:prstGeom prst="rightBrace">
            <a:avLst>
              <a:gd name="adj1" fmla="val 36555"/>
              <a:gd name="adj2" fmla="val 47769"/>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buFont typeface="Arial" panose="020B0604020202020204" pitchFamily="34" charset="0"/>
              <a:buNone/>
            </a:pPr>
            <a:endParaRPr lang="zh-CN" altLang="en-US" sz="2000">
              <a:latin typeface="Times New Roman" panose="02020603050405020304" pitchFamily="18" charset="0"/>
              <a:ea typeface="仿宋_GB2312" pitchFamily="49" charset="-122"/>
            </a:endParaRPr>
          </a:p>
        </p:txBody>
      </p:sp>
      <p:sp>
        <p:nvSpPr>
          <p:cNvPr id="3" name="文本框 2"/>
          <p:cNvSpPr txBox="1"/>
          <p:nvPr/>
        </p:nvSpPr>
        <p:spPr>
          <a:xfrm>
            <a:off x="382827" y="6502728"/>
            <a:ext cx="10035696" cy="523220"/>
          </a:xfrm>
          <a:prstGeom prst="rect">
            <a:avLst/>
          </a:prstGeom>
          <a:noFill/>
        </p:spPr>
        <p:txBody>
          <a:bodyPr wrap="none" rtlCol="0">
            <a:spAutoFit/>
          </a:bodyPr>
          <a:lstStyle/>
          <a:p>
            <a:r>
              <a:rPr lang="en-US" altLang="zh-CN" dirty="0">
                <a:solidFill>
                  <a:srgbClr val="C00000"/>
                </a:solidFill>
                <a:latin typeface="Calibri" panose="020F0502020204030204" pitchFamily="34" charset="0"/>
              </a:rPr>
              <a:t>A large scale </a:t>
            </a:r>
            <a:r>
              <a:rPr lang="en-US" altLang="zh-CN" dirty="0" smtClean="0">
                <a:solidFill>
                  <a:srgbClr val="C00000"/>
                </a:solidFill>
                <a:latin typeface="Calibri" panose="020F0502020204030204" pitchFamily="34" charset="0"/>
              </a:rPr>
              <a:t>passive laser </a:t>
            </a:r>
            <a:r>
              <a:rPr lang="en-US" altLang="zh-CN" dirty="0">
                <a:solidFill>
                  <a:srgbClr val="C00000"/>
                </a:solidFill>
                <a:latin typeface="Calibri" panose="020F0502020204030204" pitchFamily="34" charset="0"/>
              </a:rPr>
              <a:t>gyroscope: challenge but deserve </a:t>
            </a:r>
            <a:r>
              <a:rPr lang="en-US" altLang="zh-CN" dirty="0" smtClean="0">
                <a:solidFill>
                  <a:srgbClr val="C00000"/>
                </a:solidFill>
                <a:latin typeface="Calibri" panose="020F0502020204030204" pitchFamily="34" charset="0"/>
              </a:rPr>
              <a:t>to try.</a:t>
            </a:r>
            <a:endParaRPr lang="zh-CN" altLang="en-US" dirty="0">
              <a:solidFill>
                <a:srgbClr val="C00000"/>
              </a:solidFill>
              <a:latin typeface="Calibri" panose="020F0502020204030204" pitchFamily="34" charset="0"/>
            </a:endParaRPr>
          </a:p>
        </p:txBody>
      </p:sp>
    </p:spTree>
    <p:extLst>
      <p:ext uri="{BB962C8B-B14F-4D97-AF65-F5344CB8AC3E}">
        <p14:creationId xmlns:p14="http://schemas.microsoft.com/office/powerpoint/2010/main" val="317046964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057894072"/>
              </p:ext>
            </p:extLst>
          </p:nvPr>
        </p:nvGraphicFramePr>
        <p:xfrm>
          <a:off x="198438" y="1175168"/>
          <a:ext cx="10421937" cy="6204091"/>
        </p:xfrm>
        <a:graphic>
          <a:graphicData uri="http://schemas.openxmlformats.org/drawingml/2006/table">
            <a:tbl>
              <a:tblPr firstRow="1" bandRow="1">
                <a:tableStyleId>{21E4AEA4-8DFA-4A89-87EB-49C32662AFE0}</a:tableStyleId>
              </a:tblPr>
              <a:tblGrid>
                <a:gridCol w="3473979"/>
                <a:gridCol w="3473979"/>
                <a:gridCol w="3473979"/>
              </a:tblGrid>
              <a:tr h="5074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t>N30.52</a:t>
                      </a:r>
                      <a:r>
                        <a:rPr lang="en-US" altLang="zh-CN" sz="2400" b="1" baseline="30000" dirty="0" smtClean="0"/>
                        <a:t>o   </a:t>
                      </a:r>
                      <a:r>
                        <a:rPr lang="zh-CN" altLang="en-US" sz="2400" b="1" baseline="30000" dirty="0" smtClean="0"/>
                        <a:t> </a:t>
                      </a:r>
                      <a:r>
                        <a:rPr lang="en-US" altLang="zh-CN" sz="2400" b="1" dirty="0" smtClean="0"/>
                        <a:t>E114.41</a:t>
                      </a:r>
                      <a:r>
                        <a:rPr lang="en-US" altLang="zh-CN" sz="2400" b="1" baseline="30000" dirty="0" smtClean="0"/>
                        <a:t>o</a:t>
                      </a:r>
                      <a:endParaRPr lang="zh-CN" altLang="en-US" sz="2400" b="1" baseline="30000" dirty="0" smtClean="0"/>
                    </a:p>
                  </a:txBody>
                  <a:tcPr marL="91441" marR="91441" marT="45721" marB="45721" anchor="ctr" anchorCtr="1"/>
                </a:tc>
                <a:tc>
                  <a:txBody>
                    <a:bodyPr/>
                    <a:lstStyle/>
                    <a:p>
                      <a:pPr algn="ctr"/>
                      <a:r>
                        <a:rPr lang="en-US" altLang="zh-CN" sz="2400" b="1" dirty="0" smtClean="0"/>
                        <a:t>1 m Gyroscope</a:t>
                      </a:r>
                    </a:p>
                  </a:txBody>
                  <a:tcPr marL="91441" marR="91441" marT="45721" marB="45721" anchor="ctr" anchorCtr="1"/>
                </a:tc>
                <a:tc>
                  <a:txBody>
                    <a:bodyPr/>
                    <a:lstStyle/>
                    <a:p>
                      <a:pPr algn="ctr"/>
                      <a:r>
                        <a:rPr lang="en-US" altLang="zh-CN" sz="2400" b="1" dirty="0" smtClean="0"/>
                        <a:t>10 m Gyroscope</a:t>
                      </a:r>
                    </a:p>
                    <a:p>
                      <a:pPr algn="ctr"/>
                      <a:r>
                        <a:rPr lang="en-US" altLang="zh-CN" sz="2400" b="1" dirty="0" smtClean="0"/>
                        <a:t>(Final Goal)</a:t>
                      </a:r>
                      <a:endParaRPr lang="zh-CN" altLang="en-US" sz="2400" b="1" dirty="0"/>
                    </a:p>
                  </a:txBody>
                  <a:tcPr marL="91441" marR="91441" marT="45721" marB="45721" anchor="ctr" anchorCtr="1"/>
                </a:tc>
              </a:tr>
              <a:tr h="507455">
                <a:tc>
                  <a:txBody>
                    <a:bodyPr/>
                    <a:lstStyle/>
                    <a:p>
                      <a:pPr algn="l"/>
                      <a:r>
                        <a:rPr lang="en-US" altLang="zh-CN" sz="2400" b="1" dirty="0" smtClean="0"/>
                        <a:t>Square cavity</a:t>
                      </a:r>
                      <a:endParaRPr lang="zh-CN" altLang="en-US" sz="2400" b="1" dirty="0"/>
                    </a:p>
                  </a:txBody>
                  <a:tcPr marL="91441" marR="91441" marT="45721" marB="45721" anchor="ctr"/>
                </a:tc>
                <a:tc>
                  <a:txBody>
                    <a:bodyPr/>
                    <a:lstStyle/>
                    <a:p>
                      <a:pPr algn="ctr"/>
                      <a:r>
                        <a:rPr lang="en-US" altLang="zh-CN" sz="2400" b="1" dirty="0" smtClean="0"/>
                        <a:t>1 m×1 m</a:t>
                      </a:r>
                      <a:endParaRPr lang="zh-CN" altLang="en-US" sz="2400" b="1" i="0" dirty="0"/>
                    </a:p>
                  </a:txBody>
                  <a:tcPr marL="91441" marR="91441" marT="45721" marB="45721"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t>10 m×10 m</a:t>
                      </a:r>
                      <a:endParaRPr lang="zh-CN" altLang="en-US" sz="2400" b="1" i="0" dirty="0" smtClean="0"/>
                    </a:p>
                  </a:txBody>
                  <a:tcPr marL="91441" marR="91441" marT="45721" marB="45721" anchor="ctr" anchorCtr="1"/>
                </a:tc>
              </a:tr>
              <a:tr h="5074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1" dirty="0" smtClean="0"/>
                        <a:t>Perimeter/Area</a:t>
                      </a:r>
                      <a:endParaRPr lang="zh-CN" altLang="en-US" sz="2400" b="1" dirty="0"/>
                    </a:p>
                  </a:txBody>
                  <a:tcPr marL="91441" marR="91441" marT="45721" marB="4572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t>4 m/1 m</a:t>
                      </a:r>
                      <a:r>
                        <a:rPr lang="en-US" altLang="zh-CN" sz="2400" b="1" baseline="30000" dirty="0" smtClean="0"/>
                        <a:t>2</a:t>
                      </a:r>
                      <a:endParaRPr lang="zh-CN" altLang="en-US" sz="2400" b="1" baseline="30000" dirty="0" smtClean="0"/>
                    </a:p>
                  </a:txBody>
                  <a:tcPr marL="91441" marR="91441" marT="45721" marB="45721"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t>40 m/100 m</a:t>
                      </a:r>
                      <a:r>
                        <a:rPr lang="en-US" altLang="zh-CN" sz="2400" b="1" baseline="30000" dirty="0" smtClean="0"/>
                        <a:t>2</a:t>
                      </a:r>
                    </a:p>
                  </a:txBody>
                  <a:tcPr marL="91441" marR="91441" marT="45721" marB="45721" anchor="ctr" anchorCtr="1"/>
                </a:tc>
              </a:tr>
              <a:tr h="507455">
                <a:tc>
                  <a:txBody>
                    <a:bodyPr/>
                    <a:lstStyle/>
                    <a:p>
                      <a:pPr algn="l"/>
                      <a:r>
                        <a:rPr lang="en-US" altLang="zh-CN" sz="2400" b="1" dirty="0" smtClean="0">
                          <a:solidFill>
                            <a:schemeClr val="tx1"/>
                          </a:solidFill>
                        </a:rPr>
                        <a:t>Scale factor stability</a:t>
                      </a:r>
                      <a:endParaRPr lang="zh-CN" altLang="en-US" sz="2400" b="1" dirty="0">
                        <a:solidFill>
                          <a:schemeClr val="tx1"/>
                        </a:solidFill>
                      </a:endParaRPr>
                    </a:p>
                  </a:txBody>
                  <a:tcPr marL="91441" marR="91441" marT="45721" marB="45721" anchor="ctr"/>
                </a:tc>
                <a:tc>
                  <a:txBody>
                    <a:bodyPr/>
                    <a:lstStyle/>
                    <a:p>
                      <a:pPr algn="ctr"/>
                      <a:r>
                        <a:rPr lang="en-US" altLang="zh-CN" sz="2400" b="1" dirty="0" smtClean="0">
                          <a:solidFill>
                            <a:schemeClr val="tx1"/>
                          </a:solidFill>
                        </a:rPr>
                        <a:t>10</a:t>
                      </a:r>
                      <a:r>
                        <a:rPr lang="en-US" altLang="zh-CN" sz="2400" b="1" baseline="30000" dirty="0" smtClean="0">
                          <a:solidFill>
                            <a:schemeClr val="tx1"/>
                          </a:solidFill>
                        </a:rPr>
                        <a:t>-9</a:t>
                      </a:r>
                      <a:endParaRPr lang="zh-CN" altLang="en-US" sz="2400" b="1" dirty="0">
                        <a:solidFill>
                          <a:schemeClr val="tx1"/>
                        </a:solidFill>
                      </a:endParaRPr>
                    </a:p>
                  </a:txBody>
                  <a:tcPr marL="91441" marR="91441" marT="45721" marB="45721"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solidFill>
                            <a:schemeClr val="tx1"/>
                          </a:solidFill>
                        </a:rPr>
                        <a:t>10</a:t>
                      </a:r>
                      <a:r>
                        <a:rPr lang="en-US" altLang="zh-CN" sz="2400" b="1" baseline="30000" dirty="0" smtClean="0">
                          <a:solidFill>
                            <a:schemeClr val="tx1"/>
                          </a:solidFill>
                        </a:rPr>
                        <a:t>-11</a:t>
                      </a:r>
                      <a:endParaRPr lang="zh-CN" altLang="en-US" sz="2400" b="1" dirty="0" smtClean="0">
                        <a:solidFill>
                          <a:schemeClr val="tx1"/>
                        </a:solidFill>
                      </a:endParaRPr>
                    </a:p>
                  </a:txBody>
                  <a:tcPr marL="91441" marR="91441" marT="45721" marB="45721" anchor="ctr" anchorCtr="1"/>
                </a:tc>
              </a:tr>
              <a:tr h="507455">
                <a:tc>
                  <a:txBody>
                    <a:bodyPr/>
                    <a:lstStyle/>
                    <a:p>
                      <a:pPr algn="l"/>
                      <a:r>
                        <a:rPr lang="en-US" altLang="zh-CN" sz="2400" b="1" dirty="0" smtClean="0"/>
                        <a:t>Reflectivity</a:t>
                      </a:r>
                      <a:endParaRPr lang="zh-CN" altLang="en-US" sz="2400" b="1" dirty="0"/>
                    </a:p>
                  </a:txBody>
                  <a:tcPr marL="91441" marR="91441" marT="45721" marB="45721" anchor="ctr"/>
                </a:tc>
                <a:tc>
                  <a:txBody>
                    <a:bodyPr/>
                    <a:lstStyle/>
                    <a:p>
                      <a:pPr algn="ctr"/>
                      <a:r>
                        <a:rPr lang="en-US" altLang="zh-CN" sz="2400" b="1" dirty="0" smtClean="0"/>
                        <a:t>99.999%</a:t>
                      </a:r>
                      <a:endParaRPr lang="zh-CN" altLang="en-US" sz="2400" b="1" dirty="0"/>
                    </a:p>
                  </a:txBody>
                  <a:tcPr marL="91441" marR="91441" marT="45721" marB="45721"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t>99.999%</a:t>
                      </a:r>
                      <a:endParaRPr lang="zh-CN" altLang="en-US" sz="2400" b="1" dirty="0" smtClean="0"/>
                    </a:p>
                  </a:txBody>
                  <a:tcPr marL="91441" marR="91441" marT="45721" marB="45721" anchor="ctr" anchorCtr="1"/>
                </a:tc>
              </a:tr>
              <a:tr h="507455">
                <a:tc>
                  <a:txBody>
                    <a:bodyPr/>
                    <a:lstStyle/>
                    <a:p>
                      <a:pPr algn="l"/>
                      <a:r>
                        <a:rPr lang="en-US" altLang="zh-CN" sz="2400" b="1" dirty="0" smtClean="0"/>
                        <a:t>Finesse</a:t>
                      </a:r>
                      <a:endParaRPr lang="zh-CN" altLang="en-US" sz="2400" b="1" dirty="0"/>
                    </a:p>
                  </a:txBody>
                  <a:tcPr marL="91441" marR="91441" marT="45721" marB="45721" anchor="ctr"/>
                </a:tc>
                <a:tc>
                  <a:txBody>
                    <a:bodyPr/>
                    <a:lstStyle/>
                    <a:p>
                      <a:pPr algn="ctr"/>
                      <a:r>
                        <a:rPr lang="en-US" altLang="zh-CN" sz="2400" b="1" dirty="0" smtClean="0"/>
                        <a:t>157000</a:t>
                      </a:r>
                      <a:endParaRPr lang="zh-CN" altLang="en-US" sz="2400" b="1" dirty="0"/>
                    </a:p>
                  </a:txBody>
                  <a:tcPr marL="91441" marR="91441" marT="45721" marB="45721" anchor="ctr" anchorCtr="1"/>
                </a:tc>
                <a:tc>
                  <a:txBody>
                    <a:bodyPr/>
                    <a:lstStyle/>
                    <a:p>
                      <a:pPr algn="ctr"/>
                      <a:r>
                        <a:rPr lang="en-US" altLang="zh-CN" sz="2400" b="1" dirty="0" smtClean="0"/>
                        <a:t>157000</a:t>
                      </a:r>
                      <a:endParaRPr lang="zh-CN" altLang="en-US" sz="2400" b="1" dirty="0"/>
                    </a:p>
                  </a:txBody>
                  <a:tcPr marL="91441" marR="91441" marT="45721" marB="45721" anchor="ctr" anchorCtr="1"/>
                </a:tc>
              </a:tr>
              <a:tr h="507455">
                <a:tc>
                  <a:txBody>
                    <a:bodyPr/>
                    <a:lstStyle/>
                    <a:p>
                      <a:pPr algn="l"/>
                      <a:r>
                        <a:rPr lang="en-US" altLang="zh-CN" sz="2400" b="1" dirty="0" smtClean="0"/>
                        <a:t>FSR</a:t>
                      </a:r>
                      <a:endParaRPr lang="zh-CN" altLang="en-US" sz="2400" b="1" dirty="0"/>
                    </a:p>
                  </a:txBody>
                  <a:tcPr marL="91441" marR="91441" marT="45721" marB="45721" anchor="ctr"/>
                </a:tc>
                <a:tc>
                  <a:txBody>
                    <a:bodyPr/>
                    <a:lstStyle/>
                    <a:p>
                      <a:pPr algn="ctr"/>
                      <a:r>
                        <a:rPr lang="en-US" altLang="zh-CN" sz="2400" b="1" dirty="0" smtClean="0"/>
                        <a:t>74.9 MHz</a:t>
                      </a:r>
                      <a:endParaRPr lang="zh-CN" altLang="en-US" sz="2400" b="1" dirty="0"/>
                    </a:p>
                  </a:txBody>
                  <a:tcPr marL="91441" marR="91441" marT="45721" marB="45721" anchor="ctr" anchorCtr="1"/>
                </a:tc>
                <a:tc>
                  <a:txBody>
                    <a:bodyPr/>
                    <a:lstStyle/>
                    <a:p>
                      <a:pPr algn="ctr"/>
                      <a:r>
                        <a:rPr lang="en-US" altLang="zh-CN" sz="2400" b="1" dirty="0" smtClean="0"/>
                        <a:t>7.49 MHz</a:t>
                      </a:r>
                      <a:endParaRPr lang="zh-CN" altLang="en-US" sz="2400" b="1" dirty="0"/>
                    </a:p>
                  </a:txBody>
                  <a:tcPr marL="91441" marR="91441" marT="45721" marB="45721" anchor="ctr" anchorCtr="1"/>
                </a:tc>
              </a:tr>
              <a:tr h="507455">
                <a:tc>
                  <a:txBody>
                    <a:bodyPr/>
                    <a:lstStyle/>
                    <a:p>
                      <a:pPr algn="l"/>
                      <a:r>
                        <a:rPr lang="en-US" altLang="zh-CN" sz="2400" b="1" dirty="0" smtClean="0"/>
                        <a:t>Q</a:t>
                      </a:r>
                      <a:r>
                        <a:rPr lang="zh-CN" altLang="en-US" sz="2400" b="1" dirty="0" smtClean="0"/>
                        <a:t> </a:t>
                      </a:r>
                      <a:r>
                        <a:rPr lang="en-US" altLang="zh-CN" sz="2400" b="1" dirty="0" smtClean="0"/>
                        <a:t>factor</a:t>
                      </a:r>
                      <a:endParaRPr lang="zh-CN" altLang="en-US" sz="2400" b="1" dirty="0"/>
                    </a:p>
                  </a:txBody>
                  <a:tcPr marL="91441" marR="91441" marT="45721" marB="45721" anchor="ctr"/>
                </a:tc>
                <a:tc>
                  <a:txBody>
                    <a:bodyPr/>
                    <a:lstStyle/>
                    <a:p>
                      <a:pPr algn="ctr"/>
                      <a:r>
                        <a:rPr lang="en-US" altLang="zh-CN" sz="2400" b="1" dirty="0" smtClean="0"/>
                        <a:t>5.9×10</a:t>
                      </a:r>
                      <a:r>
                        <a:rPr lang="en-US" altLang="zh-CN" sz="2400" b="1" baseline="30000" dirty="0" smtClean="0"/>
                        <a:t>11</a:t>
                      </a:r>
                      <a:endParaRPr lang="zh-CN" altLang="en-US" sz="2400" b="1" baseline="30000" dirty="0"/>
                    </a:p>
                  </a:txBody>
                  <a:tcPr marL="91441" marR="91441" marT="45721" marB="45721"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t>5.9×10</a:t>
                      </a:r>
                      <a:r>
                        <a:rPr lang="en-US" altLang="zh-CN" sz="2400" b="1" baseline="30000" dirty="0" smtClean="0"/>
                        <a:t>12</a:t>
                      </a:r>
                      <a:endParaRPr lang="zh-CN" altLang="en-US" sz="2400" b="1" baseline="30000" dirty="0" smtClean="0"/>
                    </a:p>
                  </a:txBody>
                  <a:tcPr marL="91441" marR="91441" marT="45721" marB="45721" anchor="ctr" anchorCtr="1"/>
                </a:tc>
              </a:tr>
              <a:tr h="4572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1" dirty="0" err="1" smtClean="0"/>
                        <a:t>Sagnac</a:t>
                      </a:r>
                      <a:r>
                        <a:rPr lang="zh-CN" altLang="en-US" sz="2400" b="1" baseline="0" dirty="0" smtClean="0"/>
                        <a:t> </a:t>
                      </a:r>
                      <a:r>
                        <a:rPr lang="en-US" altLang="zh-CN" sz="2400" b="1" baseline="0" dirty="0" smtClean="0"/>
                        <a:t>frequency</a:t>
                      </a:r>
                      <a:endParaRPr lang="zh-CN" altLang="en-US" sz="2400" b="1" dirty="0" smtClean="0"/>
                    </a:p>
                  </a:txBody>
                  <a:tcPr marL="91441" marR="91441" marT="45721" marB="45721" anchor="ctr"/>
                </a:tc>
                <a:tc>
                  <a:txBody>
                    <a:bodyPr/>
                    <a:lstStyle/>
                    <a:p>
                      <a:pPr algn="ctr"/>
                      <a:r>
                        <a:rPr lang="en-US" altLang="zh-CN" sz="2400" b="1" dirty="0" smtClean="0"/>
                        <a:t>34.7 Hz</a:t>
                      </a:r>
                      <a:endParaRPr lang="zh-CN" altLang="en-US" sz="2400" b="1" dirty="0"/>
                    </a:p>
                  </a:txBody>
                  <a:tcPr marL="91441" marR="91441" marT="45721" marB="45721" anchor="ctr" anchorCtr="1"/>
                </a:tc>
                <a:tc>
                  <a:txBody>
                    <a:bodyPr/>
                    <a:lstStyle/>
                    <a:p>
                      <a:pPr algn="ctr"/>
                      <a:r>
                        <a:rPr lang="en-US" altLang="zh-CN" sz="2400" b="1" dirty="0" smtClean="0"/>
                        <a:t>347 Hz</a:t>
                      </a:r>
                      <a:endParaRPr lang="zh-CN" altLang="en-US" sz="2400" b="1" dirty="0"/>
                    </a:p>
                  </a:txBody>
                  <a:tcPr marL="91441" marR="91441" marT="45721" marB="45721" anchor="ctr" anchorCtr="1"/>
                </a:tc>
              </a:tr>
              <a:tr h="4572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1" dirty="0" smtClean="0"/>
                        <a:t>Laser performance</a:t>
                      </a:r>
                      <a:endParaRPr lang="zh-CN" altLang="en-US" sz="2400" b="1" dirty="0" smtClean="0"/>
                    </a:p>
                  </a:txBody>
                  <a:tcPr marL="91441" marR="91441" marT="45721" marB="45721"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t>Stability&lt;10</a:t>
                      </a:r>
                      <a:r>
                        <a:rPr lang="en-US" altLang="zh-CN" sz="2400" b="1" baseline="30000" dirty="0" smtClean="0"/>
                        <a:t>-14</a:t>
                      </a:r>
                      <a:r>
                        <a:rPr lang="en-US" altLang="zh-CN" sz="2400" b="1" dirty="0" smtClean="0"/>
                        <a:t>@1s, Stability&lt;10</a:t>
                      </a:r>
                      <a:r>
                        <a:rPr lang="en-US" altLang="zh-CN" sz="2400" b="1" baseline="30000" dirty="0" smtClean="0"/>
                        <a:t>-13</a:t>
                      </a:r>
                      <a:r>
                        <a:rPr lang="en-US" altLang="zh-CN" sz="2400" b="1" dirty="0" smtClean="0"/>
                        <a:t>@1000s</a:t>
                      </a:r>
                      <a:endParaRPr lang="zh-CN" altLang="en-US" sz="2400" b="1" baseline="30000" dirty="0" smtClean="0"/>
                    </a:p>
                  </a:txBody>
                  <a:tcPr marL="91441" marR="91441" marT="45721" marB="45721" anchor="ctr" anchorCtr="1"/>
                </a:tc>
                <a:tc hMerge="1">
                  <a:txBody>
                    <a:bodyPr/>
                    <a:lstStyle/>
                    <a:p>
                      <a:pPr algn="ctr"/>
                      <a:endParaRPr lang="zh-CN" altLang="en-US" sz="2400" b="1" dirty="0"/>
                    </a:p>
                  </a:txBody>
                  <a:tcPr marL="91441" marR="91441" marT="45718" marB="45718" anchor="ctr" anchorCtr="1"/>
                </a:tc>
              </a:tr>
              <a:tr h="457227">
                <a:tc>
                  <a:txBody>
                    <a:bodyPr/>
                    <a:lstStyle/>
                    <a:p>
                      <a:pPr algn="l"/>
                      <a:r>
                        <a:rPr lang="en-US" altLang="zh-CN" sz="2400" b="1" dirty="0" smtClean="0"/>
                        <a:t>Power</a:t>
                      </a:r>
                      <a:endParaRPr lang="zh-CN" altLang="en-US" sz="2400" b="1" dirty="0"/>
                    </a:p>
                  </a:txBody>
                  <a:tcPr marL="91441" marR="91441" marT="45721" marB="45721" anchor="ct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t>100 </a:t>
                      </a:r>
                      <a:r>
                        <a:rPr lang="en-US" altLang="zh-CN" sz="2400" b="1" dirty="0" smtClean="0">
                          <a:sym typeface="Symbol" panose="05050102010706020507" pitchFamily="18" charset="2"/>
                        </a:rPr>
                        <a:t>W</a:t>
                      </a:r>
                      <a:endParaRPr lang="zh-CN" altLang="en-US" sz="2400" b="1" dirty="0" smtClean="0"/>
                    </a:p>
                  </a:txBody>
                  <a:tcPr marL="91441" marR="91441" marT="45721" marB="45721" anchor="ctr" anchorCtr="1"/>
                </a:tc>
                <a:tc hMerge="1">
                  <a:txBody>
                    <a:bodyPr/>
                    <a:lstStyle/>
                    <a:p>
                      <a:pPr algn="ctr"/>
                      <a:endParaRPr lang="zh-CN" altLang="en-US" sz="2400" b="1" dirty="0"/>
                    </a:p>
                  </a:txBody>
                  <a:tcPr marL="91442" marR="91442" marT="45718" marB="45718" anchor="ctr" anchorCtr="1"/>
                </a:tc>
              </a:tr>
              <a:tr h="4572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2400" b="1" dirty="0" smtClean="0"/>
                        <a:t>Sensitivity@1000s</a:t>
                      </a:r>
                      <a:endParaRPr lang="zh-CN" altLang="en-US" sz="2400" b="1" dirty="0" smtClean="0"/>
                    </a:p>
                  </a:txBody>
                  <a:tcPr marL="91441" marR="91441" marT="45721" marB="45721" anchor="ctr"/>
                </a:tc>
                <a:tc>
                  <a:txBody>
                    <a:bodyPr/>
                    <a:lstStyle/>
                    <a:p>
                      <a:pPr algn="ctr"/>
                      <a:r>
                        <a:rPr lang="en-US" altLang="zh-CN" sz="2400" b="1" dirty="0" smtClean="0">
                          <a:sym typeface="Symbol" panose="05050102010706020507" pitchFamily="18" charset="2"/>
                        </a:rPr>
                        <a:t>810</a:t>
                      </a:r>
                      <a:r>
                        <a:rPr lang="en-US" altLang="zh-CN" sz="2400" b="1" baseline="30000" dirty="0" smtClean="0">
                          <a:sym typeface="Symbol" panose="05050102010706020507" pitchFamily="18" charset="2"/>
                        </a:rPr>
                        <a:t>-9 </a:t>
                      </a:r>
                      <a:r>
                        <a:rPr lang="en-US" altLang="zh-CN" sz="2400" b="1" dirty="0" smtClean="0">
                          <a:sym typeface="Symbol" panose="05050102010706020507" pitchFamily="18" charset="2"/>
                        </a:rPr>
                        <a:t></a:t>
                      </a:r>
                      <a:r>
                        <a:rPr lang="en-US" altLang="zh-CN" sz="2400" b="1" i="1" baseline="-25000" dirty="0" smtClean="0">
                          <a:sym typeface="Symbol" panose="05050102010706020507" pitchFamily="18" charset="2"/>
                        </a:rPr>
                        <a:t>E</a:t>
                      </a:r>
                      <a:endParaRPr lang="zh-CN" altLang="en-US" sz="2400" b="1" baseline="30000" dirty="0"/>
                    </a:p>
                  </a:txBody>
                  <a:tcPr marL="91441" marR="91441" marT="45721" marB="45721"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b="1" dirty="0" smtClean="0">
                          <a:sym typeface="Symbol" panose="05050102010706020507" pitchFamily="18" charset="2"/>
                        </a:rPr>
                        <a:t>810</a:t>
                      </a:r>
                      <a:r>
                        <a:rPr lang="en-US" altLang="zh-CN" sz="2400" b="1" baseline="30000" dirty="0" smtClean="0">
                          <a:sym typeface="Symbol" panose="05050102010706020507" pitchFamily="18" charset="2"/>
                        </a:rPr>
                        <a:t>-11 </a:t>
                      </a:r>
                      <a:r>
                        <a:rPr lang="en-US" altLang="zh-CN" sz="2400" b="1" dirty="0" smtClean="0">
                          <a:sym typeface="Symbol" panose="05050102010706020507" pitchFamily="18" charset="2"/>
                        </a:rPr>
                        <a:t></a:t>
                      </a:r>
                      <a:r>
                        <a:rPr lang="en-US" altLang="zh-CN" sz="2400" b="1" i="1" baseline="-25000" dirty="0" smtClean="0">
                          <a:sym typeface="Symbol" panose="05050102010706020507" pitchFamily="18" charset="2"/>
                        </a:rPr>
                        <a:t>E</a:t>
                      </a:r>
                      <a:endParaRPr lang="zh-CN" altLang="en-US" sz="2400" b="1" baseline="30000" dirty="0" smtClean="0"/>
                    </a:p>
                  </a:txBody>
                  <a:tcPr marL="91441" marR="91441" marT="45721" marB="45721" anchor="ctr" anchorCtr="1"/>
                </a:tc>
              </a:tr>
            </a:tbl>
          </a:graphicData>
        </a:graphic>
      </p:graphicFrame>
      <p:sp>
        <p:nvSpPr>
          <p:cNvPr id="5180" name="Text Box 4"/>
          <p:cNvSpPr txBox="1">
            <a:spLocks noChangeArrowheads="1"/>
          </p:cNvSpPr>
          <p:nvPr/>
        </p:nvSpPr>
        <p:spPr bwMode="auto">
          <a:xfrm>
            <a:off x="304800" y="193675"/>
            <a:ext cx="76200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927" tIns="52464" rIns="104927" bIns="52464">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eaLnBrk="1" hangingPunct="1">
              <a:spcBef>
                <a:spcPct val="50000"/>
              </a:spcBef>
            </a:pPr>
            <a:r>
              <a:rPr lang="en-US" altLang="zh-CN" sz="3200" dirty="0" smtClean="0">
                <a:solidFill>
                  <a:srgbClr val="FFFF00"/>
                </a:solidFill>
              </a:rPr>
              <a:t>Major theoretical parameters</a:t>
            </a:r>
            <a:endParaRPr lang="en-GB" altLang="zh-CN" sz="3200" dirty="0">
              <a:solidFill>
                <a:srgbClr val="FFFF00"/>
              </a:solidFill>
            </a:endParaRPr>
          </a:p>
        </p:txBody>
      </p:sp>
      <p:sp>
        <p:nvSpPr>
          <p:cNvPr id="5122" name="灯片编号占位符 1"/>
          <p:cNvSpPr>
            <a:spLocks noGrp="1"/>
          </p:cNvSpPr>
          <p:nvPr>
            <p:ph type="sldNum" sz="quarter" idx="10"/>
          </p:nvPr>
        </p:nvSpPr>
        <p:spPr>
          <a:xfrm>
            <a:off x="9848850" y="7075488"/>
            <a:ext cx="952500" cy="52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fld id="{988CBEF3-B1F8-412A-9F66-561CE4FC3158}" type="slidenum">
              <a:rPr lang="en-US" altLang="zh-CN" sz="2000" smtClean="0">
                <a:solidFill>
                  <a:srgbClr val="FF0000"/>
                </a:solidFill>
                <a:latin typeface="Times New Roman" panose="02020603050405020304" pitchFamily="18" charset="0"/>
                <a:ea typeface="宋体" panose="02010600030101010101" pitchFamily="2" charset="-122"/>
              </a:rPr>
              <a:pPr/>
              <a:t>7</a:t>
            </a:fld>
            <a:endParaRPr lang="en-US" altLang="zh-CN" sz="2000" smtClean="0">
              <a:solidFill>
                <a:srgbClr val="FF0000"/>
              </a:solidFill>
              <a:latin typeface="Times New Roman" panose="02020603050405020304" pitchFamily="18" charset="0"/>
              <a:ea typeface="宋体" panose="02010600030101010101" pitchFamily="2" charset="-122"/>
            </a:endParaRPr>
          </a:p>
        </p:txBody>
      </p:sp>
      <mc:AlternateContent xmlns:mc="http://schemas.openxmlformats.org/markup-compatibility/2006" xmlns:a14="http://schemas.microsoft.com/office/drawing/2010/main">
        <mc:Choice Requires="a14">
          <p:sp>
            <p:nvSpPr>
              <p:cNvPr id="2" name="文本框 1"/>
              <p:cNvSpPr txBox="1"/>
              <p:nvPr/>
            </p:nvSpPr>
            <p:spPr>
              <a:xfrm>
                <a:off x="7397538" y="31281"/>
                <a:ext cx="2321405" cy="13094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000" b="1" i="1" smtClean="0">
                          <a:solidFill>
                            <a:srgbClr val="FFFF00"/>
                          </a:solidFill>
                          <a:latin typeface="Cambria Math" panose="02040503050406030204" pitchFamily="18" charset="0"/>
                        </a:rPr>
                        <m:t>𝜹</m:t>
                      </m:r>
                      <m:r>
                        <a:rPr lang="en-US" altLang="zh-CN" sz="2000" b="1" i="0" smtClean="0">
                          <a:solidFill>
                            <a:srgbClr val="FFFF00"/>
                          </a:solidFill>
                          <a:latin typeface="Cambria Math" panose="02040503050406030204" pitchFamily="18" charset="0"/>
                        </a:rPr>
                        <m:t>𝛀</m:t>
                      </m:r>
                      <m:r>
                        <a:rPr lang="en-US" altLang="zh-CN" sz="2000" b="1" i="0" smtClean="0">
                          <a:solidFill>
                            <a:srgbClr val="FFFF00"/>
                          </a:solidFill>
                          <a:latin typeface="Cambria Math" panose="02040503050406030204" pitchFamily="18" charset="0"/>
                        </a:rPr>
                        <m:t>=</m:t>
                      </m:r>
                      <m:f>
                        <m:fPr>
                          <m:ctrlPr>
                            <a:rPr lang="en-US" altLang="zh-CN" sz="2000" b="1" i="1" smtClean="0">
                              <a:solidFill>
                                <a:srgbClr val="FFFF00"/>
                              </a:solidFill>
                              <a:latin typeface="Cambria Math" panose="02040503050406030204" pitchFamily="18" charset="0"/>
                            </a:rPr>
                          </m:ctrlPr>
                        </m:fPr>
                        <m:num>
                          <m:r>
                            <a:rPr lang="en-US" altLang="zh-CN" sz="2000" b="1" i="1" smtClean="0">
                              <a:solidFill>
                                <a:srgbClr val="FFFF00"/>
                              </a:solidFill>
                              <a:latin typeface="Cambria Math" panose="02040503050406030204" pitchFamily="18" charset="0"/>
                            </a:rPr>
                            <m:t>𝒄𝑷</m:t>
                          </m:r>
                        </m:num>
                        <m:den>
                          <m:r>
                            <a:rPr lang="en-US" altLang="zh-CN" sz="2000" b="1" i="1" smtClean="0">
                              <a:solidFill>
                                <a:srgbClr val="FFFF00"/>
                              </a:solidFill>
                              <a:latin typeface="Cambria Math" panose="02040503050406030204" pitchFamily="18" charset="0"/>
                            </a:rPr>
                            <m:t>𝟒</m:t>
                          </m:r>
                          <m:r>
                            <a:rPr lang="en-US" altLang="zh-CN" sz="2000" b="1" i="1" smtClean="0">
                              <a:solidFill>
                                <a:srgbClr val="FFFF00"/>
                              </a:solidFill>
                              <a:latin typeface="Cambria Math" panose="02040503050406030204" pitchFamily="18" charset="0"/>
                            </a:rPr>
                            <m:t>𝑨𝑸</m:t>
                          </m:r>
                        </m:den>
                      </m:f>
                      <m:rad>
                        <m:radPr>
                          <m:degHide m:val="on"/>
                          <m:ctrlPr>
                            <a:rPr lang="en-US" altLang="zh-CN" sz="2000" b="1" i="1" smtClean="0">
                              <a:solidFill>
                                <a:srgbClr val="FFFF00"/>
                              </a:solidFill>
                              <a:latin typeface="Cambria Math" panose="02040503050406030204" pitchFamily="18" charset="0"/>
                            </a:rPr>
                          </m:ctrlPr>
                        </m:radPr>
                        <m:deg/>
                        <m:e>
                          <m:f>
                            <m:fPr>
                              <m:ctrlPr>
                                <a:rPr lang="en-US" altLang="zh-CN" sz="2000" b="1" i="1" smtClean="0">
                                  <a:solidFill>
                                    <a:srgbClr val="FFFF00"/>
                                  </a:solidFill>
                                  <a:latin typeface="Cambria Math" panose="02040503050406030204" pitchFamily="18" charset="0"/>
                                </a:rPr>
                              </m:ctrlPr>
                            </m:fPr>
                            <m:num>
                              <m:r>
                                <a:rPr lang="en-US" altLang="zh-CN" sz="2000" b="1" i="1" smtClean="0">
                                  <a:solidFill>
                                    <a:srgbClr val="FFFF00"/>
                                  </a:solidFill>
                                  <a:latin typeface="Cambria Math" panose="02040503050406030204" pitchFamily="18" charset="0"/>
                                </a:rPr>
                                <m:t>𝒉𝒇</m:t>
                              </m:r>
                            </m:num>
                            <m:den>
                              <m:r>
                                <a:rPr lang="en-US" altLang="zh-CN" sz="2000" b="1" i="1" smtClean="0">
                                  <a:solidFill>
                                    <a:srgbClr val="FFFF00"/>
                                  </a:solidFill>
                                  <a:latin typeface="Cambria Math" panose="02040503050406030204" pitchFamily="18" charset="0"/>
                                </a:rPr>
                                <m:t>𝑾𝑻</m:t>
                              </m:r>
                            </m:den>
                          </m:f>
                        </m:e>
                      </m:rad>
                    </m:oMath>
                  </m:oMathPara>
                </a14:m>
                <a:endParaRPr lang="en-US" altLang="zh-CN" sz="2000" b="1" dirty="0" smtClean="0">
                  <a:solidFill>
                    <a:srgbClr val="FFFF00"/>
                  </a:solidFill>
                </a:endParaRPr>
              </a:p>
              <a:p>
                <a:endParaRPr lang="zh-CN" altLang="en-US" sz="2000" dirty="0">
                  <a:solidFill>
                    <a:srgbClr val="FFFF00"/>
                  </a:solidFill>
                </a:endParaRPr>
              </a:p>
            </p:txBody>
          </p:sp>
        </mc:Choice>
        <mc:Fallback xmlns="">
          <p:sp>
            <p:nvSpPr>
              <p:cNvPr id="2" name="文本框 1"/>
              <p:cNvSpPr txBox="1">
                <a:spLocks noRot="1" noChangeAspect="1" noMove="1" noResize="1" noEditPoints="1" noAdjustHandles="1" noChangeArrowheads="1" noChangeShapeType="1" noTextEdit="1"/>
              </p:cNvSpPr>
              <p:nvPr/>
            </p:nvSpPr>
            <p:spPr>
              <a:xfrm>
                <a:off x="7397538" y="31281"/>
                <a:ext cx="2321405" cy="1309461"/>
              </a:xfrm>
              <a:prstGeom prst="rect">
                <a:avLst/>
              </a:prstGeom>
              <a:blipFill rotWithShape="0">
                <a:blip r:embed="rId3"/>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1607538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txBox="1">
            <a:spLocks noGrp="1" noChangeArrowheads="1"/>
          </p:cNvSpPr>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436" tIns="53717" rIns="107436" bIns="53717"/>
          <a:lstStyle>
            <a:lvl1pPr defTabSz="1074738">
              <a:defRPr sz="2800" b="1">
                <a:solidFill>
                  <a:schemeClr val="tx1"/>
                </a:solidFill>
                <a:latin typeface="Arial" panose="020B0604020202020204" pitchFamily="34" charset="0"/>
                <a:ea typeface="微软雅黑" panose="020B0503020204020204" pitchFamily="34" charset="-122"/>
              </a:defRPr>
            </a:lvl1pPr>
            <a:lvl2pPr marL="742950" indent="-285750" defTabSz="1074738">
              <a:defRPr sz="2800" b="1">
                <a:solidFill>
                  <a:schemeClr val="tx1"/>
                </a:solidFill>
                <a:latin typeface="Arial" panose="020B0604020202020204" pitchFamily="34" charset="0"/>
                <a:ea typeface="微软雅黑" panose="020B0503020204020204" pitchFamily="34" charset="-122"/>
              </a:defRPr>
            </a:lvl2pPr>
            <a:lvl3pPr marL="1143000" indent="-228600" defTabSz="1074738">
              <a:defRPr sz="2800" b="1">
                <a:solidFill>
                  <a:schemeClr val="tx1"/>
                </a:solidFill>
                <a:latin typeface="Arial" panose="020B0604020202020204" pitchFamily="34" charset="0"/>
                <a:ea typeface="微软雅黑" panose="020B0503020204020204" pitchFamily="34" charset="-122"/>
              </a:defRPr>
            </a:lvl3pPr>
            <a:lvl4pPr marL="1600200" indent="-228600" defTabSz="1074738">
              <a:defRPr sz="2800" b="1">
                <a:solidFill>
                  <a:schemeClr val="tx1"/>
                </a:solidFill>
                <a:latin typeface="Arial" panose="020B0604020202020204" pitchFamily="34" charset="0"/>
                <a:ea typeface="微软雅黑" panose="020B0503020204020204" pitchFamily="34" charset="-122"/>
              </a:defRPr>
            </a:lvl4pPr>
            <a:lvl5pPr marL="2057400" indent="-228600" defTabSz="1074738">
              <a:defRPr sz="2800" b="1">
                <a:solidFill>
                  <a:schemeClr val="tx1"/>
                </a:solidFill>
                <a:latin typeface="Arial" panose="020B0604020202020204" pitchFamily="34" charset="0"/>
                <a:ea typeface="微软雅黑" panose="020B0503020204020204" pitchFamily="34" charset="-122"/>
              </a:defRPr>
            </a:lvl5pPr>
            <a:lvl6pPr marL="25146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defTabSz="1074738"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r" eaLnBrk="1" hangingPunct="1">
              <a:buFont typeface="Arial" panose="020B0604020202020204" pitchFamily="34" charset="0"/>
              <a:buNone/>
            </a:pPr>
            <a:fld id="{0585DFFD-B467-4417-B045-5847559F6B8E}" type="slidenum">
              <a:rPr lang="en-US" altLang="zh-CN" sz="2000">
                <a:solidFill>
                  <a:srgbClr val="FF0000"/>
                </a:solidFill>
                <a:latin typeface="Times New Roman" panose="02020603050405020304" pitchFamily="18" charset="0"/>
                <a:ea typeface="宋体" panose="02010600030101010101" pitchFamily="2" charset="-122"/>
              </a:rPr>
              <a:pPr algn="r" eaLnBrk="1" hangingPunct="1">
                <a:buFont typeface="Arial" panose="020B0604020202020204" pitchFamily="34" charset="0"/>
                <a:buNone/>
              </a:pPr>
              <a:t>8</a:t>
            </a:fld>
            <a:endParaRPr lang="en-US" altLang="zh-CN" sz="2000">
              <a:solidFill>
                <a:srgbClr val="FF0000"/>
              </a:solidFill>
              <a:latin typeface="Times New Roman" panose="02020603050405020304" pitchFamily="18" charset="0"/>
              <a:ea typeface="宋体" panose="02010600030101010101" pitchFamily="2" charset="-122"/>
            </a:endParaRPr>
          </a:p>
        </p:txBody>
      </p:sp>
      <p:sp>
        <p:nvSpPr>
          <p:cNvPr id="17411" name="Text Box 105"/>
          <p:cNvSpPr txBox="1">
            <a:spLocks noChangeArrowheads="1"/>
          </p:cNvSpPr>
          <p:nvPr/>
        </p:nvSpPr>
        <p:spPr bwMode="auto">
          <a:xfrm>
            <a:off x="182362" y="238756"/>
            <a:ext cx="5646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pPr>
            <a:r>
              <a:rPr lang="en-US" altLang="zh-CN" sz="3200" dirty="0" smtClean="0">
                <a:solidFill>
                  <a:srgbClr val="FFFF00"/>
                </a:solidFill>
              </a:rPr>
              <a:t>Optical Setup</a:t>
            </a:r>
            <a:endParaRPr lang="zh-CN" altLang="en-US" sz="3200" dirty="0">
              <a:solidFill>
                <a:srgbClr val="FFFF00"/>
              </a:solidFill>
            </a:endParaRPr>
          </a:p>
        </p:txBody>
      </p:sp>
      <p:sp>
        <p:nvSpPr>
          <p:cNvPr id="2" name="文本框 1"/>
          <p:cNvSpPr txBox="1"/>
          <p:nvPr/>
        </p:nvSpPr>
        <p:spPr>
          <a:xfrm>
            <a:off x="182362" y="6295778"/>
            <a:ext cx="10618988" cy="954107"/>
          </a:xfrm>
          <a:prstGeom prst="rect">
            <a:avLst/>
          </a:prstGeom>
          <a:noFill/>
        </p:spPr>
        <p:txBody>
          <a:bodyPr wrap="square" rtlCol="0">
            <a:spAutoFit/>
          </a:bodyPr>
          <a:lstStyle/>
          <a:p>
            <a:r>
              <a:rPr lang="en-US" altLang="zh-CN" dirty="0" smtClean="0">
                <a:solidFill>
                  <a:srgbClr val="C00000"/>
                </a:solidFill>
                <a:latin typeface="Calibri" panose="020F0502020204030204" pitchFamily="34" charset="0"/>
                <a:cs typeface="Calibri" panose="020F0502020204030204" pitchFamily="34" charset="0"/>
              </a:rPr>
              <a:t>The ring cavity is locked to one injection beam, and the other beam is locked </a:t>
            </a:r>
            <a:r>
              <a:rPr lang="en-US" altLang="zh-CN" dirty="0">
                <a:solidFill>
                  <a:srgbClr val="C00000"/>
                </a:solidFill>
                <a:latin typeface="Calibri" panose="020F0502020204030204" pitchFamily="34" charset="0"/>
                <a:cs typeface="Calibri" panose="020F0502020204030204" pitchFamily="34" charset="0"/>
              </a:rPr>
              <a:t>to the ring </a:t>
            </a:r>
            <a:r>
              <a:rPr lang="en-US" altLang="zh-CN" dirty="0" smtClean="0">
                <a:solidFill>
                  <a:srgbClr val="C00000"/>
                </a:solidFill>
                <a:latin typeface="Calibri" panose="020F0502020204030204" pitchFamily="34" charset="0"/>
                <a:cs typeface="Calibri" panose="020F0502020204030204" pitchFamily="34" charset="0"/>
              </a:rPr>
              <a:t>cavity, monitoring diagonal lengths.</a:t>
            </a:r>
            <a:endParaRPr lang="zh-CN" altLang="en-US" dirty="0"/>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994" y="1000015"/>
            <a:ext cx="8676000" cy="5204844"/>
          </a:xfrm>
          <a:prstGeom prst="rect">
            <a:avLst/>
          </a:prstGeom>
        </p:spPr>
      </p:pic>
      <p:sp>
        <p:nvSpPr>
          <p:cNvPr id="6" name="圆角矩形 5"/>
          <p:cNvSpPr/>
          <p:nvPr/>
        </p:nvSpPr>
        <p:spPr bwMode="auto">
          <a:xfrm>
            <a:off x="1104138" y="1190014"/>
            <a:ext cx="2895105" cy="4888525"/>
          </a:xfrm>
          <a:prstGeom prst="roundRect">
            <a:avLst/>
          </a:prstGeom>
          <a:solidFill>
            <a:schemeClr val="accent1">
              <a:lumMod val="75000"/>
              <a:alpha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800" b="1" i="0" u="none" strike="noStrike" cap="none" normalizeH="0" baseline="0" smtClean="0">
              <a:ln>
                <a:noFill/>
              </a:ln>
              <a:solidFill>
                <a:schemeClr val="tx1"/>
              </a:solidFill>
              <a:effectLst/>
              <a:latin typeface="Arial" pitchFamily="34" charset="0"/>
              <a:ea typeface="微软雅黑" pitchFamily="34" charset="-122"/>
            </a:endParaRPr>
          </a:p>
        </p:txBody>
      </p:sp>
      <p:sp>
        <p:nvSpPr>
          <p:cNvPr id="7" name="圆角矩形 6"/>
          <p:cNvSpPr/>
          <p:nvPr/>
        </p:nvSpPr>
        <p:spPr bwMode="auto">
          <a:xfrm>
            <a:off x="6250076" y="3192265"/>
            <a:ext cx="2391508" cy="2545341"/>
          </a:xfrm>
          <a:prstGeom prst="roundRect">
            <a:avLst/>
          </a:prstGeom>
          <a:solidFill>
            <a:srgbClr val="BD787A">
              <a:alpha val="4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800" b="1" i="0" u="none" strike="noStrike" cap="none" normalizeH="0" baseline="0" smtClean="0">
              <a:ln>
                <a:noFill/>
              </a:ln>
              <a:solidFill>
                <a:schemeClr val="tx1"/>
              </a:solidFill>
              <a:effectLst/>
              <a:latin typeface="Arial" pitchFamily="34" charset="0"/>
              <a:ea typeface="微软雅黑" pitchFamily="34" charset="-122"/>
            </a:endParaRPr>
          </a:p>
        </p:txBody>
      </p:sp>
      <p:sp>
        <p:nvSpPr>
          <p:cNvPr id="8" name="圆角矩形 7"/>
          <p:cNvSpPr/>
          <p:nvPr/>
        </p:nvSpPr>
        <p:spPr bwMode="auto">
          <a:xfrm>
            <a:off x="3828422" y="1190014"/>
            <a:ext cx="2873829" cy="2457538"/>
          </a:xfrm>
          <a:prstGeom prst="roundRect">
            <a:avLst/>
          </a:prstGeom>
          <a:solidFill>
            <a:srgbClr val="808000">
              <a:alpha val="4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800" b="1" i="0" u="none" strike="noStrike" cap="none" normalizeH="0" baseline="0" smtClean="0">
              <a:ln>
                <a:noFill/>
              </a:ln>
              <a:solidFill>
                <a:schemeClr val="tx1"/>
              </a:solidFill>
              <a:effectLst/>
              <a:latin typeface="Arial" pitchFamily="34" charset="0"/>
              <a:ea typeface="微软雅黑" pitchFamily="34" charset="-122"/>
            </a:endParaRPr>
          </a:p>
        </p:txBody>
      </p:sp>
      <p:sp>
        <p:nvSpPr>
          <p:cNvPr id="9" name="圆角矩形 8"/>
          <p:cNvSpPr/>
          <p:nvPr/>
        </p:nvSpPr>
        <p:spPr bwMode="auto">
          <a:xfrm>
            <a:off x="8269793" y="2602523"/>
            <a:ext cx="1095271" cy="3602336"/>
          </a:xfrm>
          <a:prstGeom prst="roundRect">
            <a:avLst/>
          </a:prstGeom>
          <a:solidFill>
            <a:srgbClr val="808000">
              <a:alpha val="4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800" b="1" i="0" u="none" strike="noStrike" cap="none" normalizeH="0" baseline="0" smtClean="0">
              <a:ln>
                <a:noFill/>
              </a:ln>
              <a:solidFill>
                <a:schemeClr val="tx1"/>
              </a:solidFill>
              <a:effectLst/>
              <a:latin typeface="Arial" pitchFamily="34" charset="0"/>
              <a:ea typeface="微软雅黑" pitchFamily="34" charset="-122"/>
            </a:endParaRPr>
          </a:p>
        </p:txBody>
      </p:sp>
    </p:spTree>
    <p:extLst>
      <p:ext uri="{BB962C8B-B14F-4D97-AF65-F5344CB8AC3E}">
        <p14:creationId xmlns:p14="http://schemas.microsoft.com/office/powerpoint/2010/main" val="3445466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灯片编号占位符 1"/>
          <p:cNvSpPr txBox="1">
            <a:spLocks noGrp="1" noChangeArrowheads="1"/>
          </p:cNvSpPr>
          <p:nvPr/>
        </p:nvSpPr>
        <p:spPr bwMode="auto">
          <a:xfrm>
            <a:off x="9848850" y="7037388"/>
            <a:ext cx="952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436" tIns="53717" rIns="107436" bIns="53717"/>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gn="r" eaLnBrk="1" hangingPunct="1">
              <a:buFont typeface="Arial" panose="020B0604020202020204" pitchFamily="34" charset="0"/>
              <a:buNone/>
            </a:pPr>
            <a:fld id="{E2FE4385-3EEF-491F-AFCB-D1C1804497AD}" type="slidenum">
              <a:rPr lang="en-US" altLang="zh-CN" sz="2000">
                <a:solidFill>
                  <a:srgbClr val="FF0000"/>
                </a:solidFill>
                <a:latin typeface="Times New Roman" panose="02020603050405020304" pitchFamily="18" charset="0"/>
                <a:ea typeface="宋体" panose="02010600030101010101" pitchFamily="2" charset="-122"/>
              </a:rPr>
              <a:pPr algn="r" eaLnBrk="1" hangingPunct="1">
                <a:buFont typeface="Arial" panose="020B0604020202020204" pitchFamily="34" charset="0"/>
                <a:buNone/>
              </a:pPr>
              <a:t>9</a:t>
            </a:fld>
            <a:endParaRPr lang="en-US" altLang="zh-CN" sz="2000" dirty="0">
              <a:solidFill>
                <a:srgbClr val="FF0000"/>
              </a:solidFill>
              <a:latin typeface="Times New Roman" panose="02020603050405020304" pitchFamily="18" charset="0"/>
              <a:ea typeface="宋体" panose="02010600030101010101" pitchFamily="2" charset="-122"/>
            </a:endParaRPr>
          </a:p>
        </p:txBody>
      </p:sp>
      <p:sp>
        <p:nvSpPr>
          <p:cNvPr id="18440" name="Text Box 112"/>
          <p:cNvSpPr txBox="1">
            <a:spLocks noChangeArrowheads="1"/>
          </p:cNvSpPr>
          <p:nvPr/>
        </p:nvSpPr>
        <p:spPr bwMode="auto">
          <a:xfrm>
            <a:off x="16828" y="290513"/>
            <a:ext cx="9424884" cy="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2" rIns="91422" bIns="45712">
            <a:spAutoFit/>
          </a:bodyPr>
          <a:lstStyle>
            <a:lvl1pPr>
              <a:defRPr sz="2800" b="1">
                <a:solidFill>
                  <a:schemeClr val="tx1"/>
                </a:solidFill>
                <a:latin typeface="Arial" panose="020B0604020202020204" pitchFamily="34" charset="0"/>
                <a:ea typeface="微软雅黑" panose="020B0503020204020204" pitchFamily="34" charset="-122"/>
              </a:defRPr>
            </a:lvl1pPr>
            <a:lvl2pPr marL="742950" indent="-285750">
              <a:defRPr sz="2800" b="1">
                <a:solidFill>
                  <a:schemeClr val="tx1"/>
                </a:solidFill>
                <a:latin typeface="Arial" panose="020B0604020202020204" pitchFamily="34" charset="0"/>
                <a:ea typeface="微软雅黑" panose="020B0503020204020204" pitchFamily="34" charset="-122"/>
              </a:defRPr>
            </a:lvl2pPr>
            <a:lvl3pPr marL="1143000" indent="-228600">
              <a:defRPr sz="2800" b="1">
                <a:solidFill>
                  <a:schemeClr val="tx1"/>
                </a:solidFill>
                <a:latin typeface="Arial" panose="020B0604020202020204" pitchFamily="34" charset="0"/>
                <a:ea typeface="微软雅黑" panose="020B0503020204020204" pitchFamily="34" charset="-122"/>
              </a:defRPr>
            </a:lvl3pPr>
            <a:lvl4pPr marL="1600200" indent="-228600">
              <a:defRPr sz="2800" b="1">
                <a:solidFill>
                  <a:schemeClr val="tx1"/>
                </a:solidFill>
                <a:latin typeface="Arial" panose="020B0604020202020204" pitchFamily="34" charset="0"/>
                <a:ea typeface="微软雅黑" panose="020B0503020204020204" pitchFamily="34" charset="-122"/>
              </a:defRPr>
            </a:lvl4pPr>
            <a:lvl5pPr marL="2057400" indent="-228600">
              <a:defRPr sz="2800" b="1">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a:lstStyle>
          <a:p>
            <a:pPr>
              <a:lnSpc>
                <a:spcPct val="80000"/>
              </a:lnSpc>
              <a:buFont typeface="Arial" panose="020B0604020202020204" pitchFamily="34" charset="0"/>
              <a:buNone/>
            </a:pPr>
            <a:r>
              <a:rPr lang="en-US" altLang="zh-CN" sz="3200" dirty="0" smtClean="0">
                <a:solidFill>
                  <a:srgbClr val="FFFF00"/>
                </a:solidFill>
              </a:rPr>
              <a:t>Laser Development: Short-term Stability</a:t>
            </a:r>
            <a:endParaRPr lang="en-US" altLang="zh-CN" sz="3200" dirty="0">
              <a:solidFill>
                <a:srgbClr val="FFFF00"/>
              </a:solidFill>
            </a:endParaRPr>
          </a:p>
          <a:p>
            <a:pPr>
              <a:lnSpc>
                <a:spcPct val="80000"/>
              </a:lnSpc>
              <a:buFont typeface="Arial" panose="020B0604020202020204" pitchFamily="34" charset="0"/>
              <a:buNone/>
            </a:pPr>
            <a:endParaRPr lang="zh-CN" altLang="en-US" sz="3200" dirty="0">
              <a:solidFill>
                <a:srgbClr val="FFFF00"/>
              </a:solidFill>
            </a:endParaRPr>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6413" y="1319333"/>
            <a:ext cx="3976061" cy="5369731"/>
          </a:xfrm>
          <a:prstGeom prst="rect">
            <a:avLst/>
          </a:prstGeom>
        </p:spPr>
      </p:pic>
      <p:sp>
        <p:nvSpPr>
          <p:cNvPr id="13" name="文本框 12"/>
          <p:cNvSpPr txBox="1"/>
          <p:nvPr/>
        </p:nvSpPr>
        <p:spPr>
          <a:xfrm>
            <a:off x="1100817" y="6837660"/>
            <a:ext cx="8989694" cy="461665"/>
          </a:xfrm>
          <a:prstGeom prst="rect">
            <a:avLst/>
          </a:prstGeom>
          <a:noFill/>
        </p:spPr>
        <p:txBody>
          <a:bodyPr wrap="square" rtlCol="0">
            <a:spAutoFit/>
          </a:bodyPr>
          <a:lstStyle/>
          <a:p>
            <a:pPr algn="ctr"/>
            <a:r>
              <a:rPr lang="en-US" altLang="zh-CN" sz="2400" dirty="0"/>
              <a:t>A </a:t>
            </a:r>
            <a:r>
              <a:rPr lang="en-US" altLang="zh-CN" sz="2400" dirty="0" smtClean="0"/>
              <a:t>diode laser is locked to a</a:t>
            </a:r>
            <a:r>
              <a:rPr lang="en-US" altLang="zh-CN" sz="2205" dirty="0" smtClean="0"/>
              <a:t> 10 cm-long ULE ultra-stable cavity.</a:t>
            </a:r>
            <a:endParaRPr lang="zh-CN" altLang="en-US" sz="2205" dirty="0"/>
          </a:p>
        </p:txBody>
      </p:sp>
      <p:graphicFrame>
        <p:nvGraphicFramePr>
          <p:cNvPr id="5" name="对象 4"/>
          <p:cNvGraphicFramePr>
            <a:graphicFrameLocks noChangeAspect="1"/>
          </p:cNvGraphicFramePr>
          <p:nvPr>
            <p:extLst>
              <p:ext uri="{D42A27DB-BD31-4B8C-83A1-F6EECF244321}">
                <p14:modId xmlns:p14="http://schemas.microsoft.com/office/powerpoint/2010/main" val="989108201"/>
              </p:ext>
            </p:extLst>
          </p:nvPr>
        </p:nvGraphicFramePr>
        <p:xfrm>
          <a:off x="4212136" y="1504162"/>
          <a:ext cx="6562278" cy="5021338"/>
        </p:xfrm>
        <a:graphic>
          <a:graphicData uri="http://schemas.openxmlformats.org/presentationml/2006/ole">
            <mc:AlternateContent xmlns:mc="http://schemas.openxmlformats.org/markup-compatibility/2006">
              <mc:Choice xmlns:v="urn:schemas-microsoft-com:vml" Requires="v">
                <p:oleObj spid="_x0000_s59572" name="Graph" r:id="rId5" imgW="3920760" imgH="3000960" progId="Origin50.Graph">
                  <p:embed/>
                </p:oleObj>
              </mc:Choice>
              <mc:Fallback>
                <p:oleObj name="Graph" r:id="rId5" imgW="3920760" imgH="3000960" progId="Origin50.Graph">
                  <p:embed/>
                  <p:pic>
                    <p:nvPicPr>
                      <p:cNvPr id="0" name=""/>
                      <p:cNvPicPr/>
                      <p:nvPr/>
                    </p:nvPicPr>
                    <p:blipFill>
                      <a:blip r:embed="rId6"/>
                      <a:stretch>
                        <a:fillRect/>
                      </a:stretch>
                    </p:blipFill>
                    <p:spPr>
                      <a:xfrm>
                        <a:off x="4212136" y="1504162"/>
                        <a:ext cx="6562278" cy="5021338"/>
                      </a:xfrm>
                      <a:prstGeom prst="rect">
                        <a:avLst/>
                      </a:prstGeom>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498341563"/>
              </p:ext>
            </p:extLst>
          </p:nvPr>
        </p:nvGraphicFramePr>
        <p:xfrm>
          <a:off x="4222474" y="1501553"/>
          <a:ext cx="6541307" cy="5005292"/>
        </p:xfrm>
        <a:graphic>
          <a:graphicData uri="http://schemas.openxmlformats.org/presentationml/2006/ole">
            <mc:AlternateContent xmlns:mc="http://schemas.openxmlformats.org/markup-compatibility/2006">
              <mc:Choice xmlns:v="urn:schemas-microsoft-com:vml" Requires="v">
                <p:oleObj spid="_x0000_s59573" name="Graph" r:id="rId7" imgW="3920760" imgH="3000960" progId="Origin50.Graph">
                  <p:embed/>
                </p:oleObj>
              </mc:Choice>
              <mc:Fallback>
                <p:oleObj name="Graph" r:id="rId7" imgW="3920760" imgH="3000960" progId="Origin50.Graph">
                  <p:embed/>
                  <p:pic>
                    <p:nvPicPr>
                      <p:cNvPr id="0" name=""/>
                      <p:cNvPicPr/>
                      <p:nvPr/>
                    </p:nvPicPr>
                    <p:blipFill>
                      <a:blip r:embed="rId8"/>
                      <a:stretch>
                        <a:fillRect/>
                      </a:stretch>
                    </p:blipFill>
                    <p:spPr>
                      <a:xfrm>
                        <a:off x="4222474" y="1501553"/>
                        <a:ext cx="6541307" cy="5005292"/>
                      </a:xfrm>
                      <a:prstGeom prst="rect">
                        <a:avLst/>
                      </a:prstGeom>
                    </p:spPr>
                  </p:pic>
                </p:oleObj>
              </mc:Fallback>
            </mc:AlternateContent>
          </a:graphicData>
        </a:graphic>
      </p:graphicFrame>
    </p:spTree>
    <p:extLst>
      <p:ext uri="{BB962C8B-B14F-4D97-AF65-F5344CB8AC3E}">
        <p14:creationId xmlns:p14="http://schemas.microsoft.com/office/powerpoint/2010/main" val="1732241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2800" b="1" i="0" u="none" strike="noStrike" cap="none" normalizeH="0" baseline="0" smtClean="0">
            <a:ln>
              <a:noFill/>
            </a:ln>
            <a:solidFill>
              <a:schemeClr val="tx1"/>
            </a:solidFill>
            <a:effectLst/>
            <a:latin typeface="Arial" pitchFamily="34" charset="0"/>
            <a:ea typeface="微软雅黑" pitchFamily="34"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zh-CN" sz="2800" b="1" i="0" u="none" strike="noStrike" cap="none" normalizeH="0" baseline="0" smtClean="0">
            <a:ln>
              <a:noFill/>
            </a:ln>
            <a:solidFill>
              <a:schemeClr val="tx1"/>
            </a:solidFill>
            <a:effectLst/>
            <a:latin typeface="Arial" pitchFamily="34" charset="0"/>
            <a:ea typeface="微软雅黑" pitchFamily="34" charset="-122"/>
          </a:defRPr>
        </a:defPPr>
      </a:lstStyle>
    </a:ln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11765</TotalTime>
  <Pages>0</Pages>
  <Words>2002</Words>
  <Characters>0</Characters>
  <Application>Microsoft Office PowerPoint</Application>
  <DocSecurity>0</DocSecurity>
  <PresentationFormat>自定义</PresentationFormat>
  <Lines>0</Lines>
  <Paragraphs>182</Paragraphs>
  <Slides>22</Slides>
  <Notes>22</Notes>
  <HiddenSlides>2</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1</vt:i4>
      </vt:variant>
      <vt:variant>
        <vt:lpstr>幻灯片标题</vt:lpstr>
      </vt:variant>
      <vt:variant>
        <vt:i4>22</vt:i4>
      </vt:variant>
    </vt:vector>
  </HeadingPairs>
  <TitlesOfParts>
    <vt:vector size="40" baseType="lpstr">
      <vt:lpstr>Arial Unicode MS</vt:lpstr>
      <vt:lpstr>Batang</vt:lpstr>
      <vt:lpstr>Clarendon Extended</vt:lpstr>
      <vt:lpstr>仿宋_GB2312</vt:lpstr>
      <vt:lpstr>黑体</vt:lpstr>
      <vt:lpstr>华文中宋</vt:lpstr>
      <vt:lpstr>楷体_GB2312</vt:lpstr>
      <vt:lpstr>宋体</vt:lpstr>
      <vt:lpstr>微软雅黑</vt:lpstr>
      <vt:lpstr>Arial</vt:lpstr>
      <vt:lpstr>Calibri</vt:lpstr>
      <vt:lpstr>Cambria Math</vt:lpstr>
      <vt:lpstr>Georgia</vt:lpstr>
      <vt:lpstr>Symbol</vt:lpstr>
      <vt:lpstr>Times New Roman</vt:lpstr>
      <vt:lpstr>Wingdings</vt:lpstr>
      <vt:lpstr>1_默认设计模板</vt:lpstr>
      <vt:lpstr>Graph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微软中国</Company>
  <LinksUpToDate>false</LinksUpToDate>
  <CharactersWithSpaces>0</CharactersWithSpaces>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
  <dc:creator>微软用户</dc:creator>
  <cp:keywords/>
  <dc:description/>
  <cp:lastModifiedBy>柳奎</cp:lastModifiedBy>
  <cp:revision>3860</cp:revision>
  <cp:lastPrinted>2015-04-30T07:56:23Z</cp:lastPrinted>
  <dcterms:created xsi:type="dcterms:W3CDTF">2010-06-03T03:30:00Z</dcterms:created>
  <dcterms:modified xsi:type="dcterms:W3CDTF">2016-06-18T06:31:13Z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2052-9.1.0.4994</vt:lpwstr>
  </property>
</Properties>
</file>