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1" r:id="rId4"/>
    <p:sldId id="271" r:id="rId5"/>
    <p:sldId id="266" r:id="rId6"/>
    <p:sldId id="273" r:id="rId7"/>
    <p:sldId id="274" r:id="rId8"/>
    <p:sldId id="275" r:id="rId9"/>
    <p:sldId id="262" r:id="rId10"/>
    <p:sldId id="263" r:id="rId11"/>
    <p:sldId id="278" r:id="rId12"/>
    <p:sldId id="276" r:id="rId13"/>
    <p:sldId id="268" r:id="rId14"/>
    <p:sldId id="265" r:id="rId15"/>
    <p:sldId id="270" r:id="rId16"/>
    <p:sldId id="260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玉林" initials="李玉林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95"/>
  </p:normalViewPr>
  <p:slideViewPr>
    <p:cSldViewPr snapToGrid="0">
      <p:cViewPr varScale="1">
        <p:scale>
          <a:sx n="96" d="100"/>
          <a:sy n="96" d="100"/>
        </p:scale>
        <p:origin x="18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99237-FE95-4703-A288-0088A3BDDC03}" type="datetimeFigureOut">
              <a:rPr lang="zh-CN" altLang="en-US" smtClean="0"/>
              <a:t>16/6/21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3DA3C-47D4-4298-BF65-5BD71541F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04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3DA3C-47D4-4298-BF65-5BD71541F71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680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Micro-electromechanical Systems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3DA3C-47D4-4298-BF65-5BD71541F71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40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Multi-functional Integrated Optical Chip</a:t>
            </a:r>
            <a:r>
              <a:rPr lang="en-US" altLang="zh-CN" baseline="0" dirty="0"/>
              <a:t> Y-waveguide modulator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amplified spontaneous emission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3DA3C-47D4-4298-BF65-5BD71541F71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99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Degree of freedom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3DA3C-47D4-4298-BF65-5BD71541F71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37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A1CF-C1EE-4889-ACBE-4DC9777DD58A}" type="datetimeFigureOut">
              <a:rPr lang="zh-CN" altLang="en-US" smtClean="0"/>
              <a:t>16/6/21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EEF0-11CE-41B3-925C-C5741CF4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18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A1CF-C1EE-4889-ACBE-4DC9777DD58A}" type="datetimeFigureOut">
              <a:rPr lang="zh-CN" altLang="en-US" smtClean="0"/>
              <a:t>16/6/21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EEF0-11CE-41B3-925C-C5741CF4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2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A1CF-C1EE-4889-ACBE-4DC9777DD58A}" type="datetimeFigureOut">
              <a:rPr lang="zh-CN" altLang="en-US" smtClean="0"/>
              <a:t>16/6/21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EEF0-11CE-41B3-925C-C5741CF4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86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A1CF-C1EE-4889-ACBE-4DC9777DD58A}" type="datetimeFigureOut">
              <a:rPr lang="zh-CN" altLang="en-US" smtClean="0"/>
              <a:t>16/6/21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EEF0-11CE-41B3-925C-C5741CF4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60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A1CF-C1EE-4889-ACBE-4DC9777DD58A}" type="datetimeFigureOut">
              <a:rPr lang="zh-CN" altLang="en-US" smtClean="0"/>
              <a:t>16/6/21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EEF0-11CE-41B3-925C-C5741CF4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39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A1CF-C1EE-4889-ACBE-4DC9777DD58A}" type="datetimeFigureOut">
              <a:rPr lang="zh-CN" altLang="en-US" smtClean="0"/>
              <a:t>16/6/21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EEF0-11CE-41B3-925C-C5741CF4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92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A1CF-C1EE-4889-ACBE-4DC9777DD58A}" type="datetimeFigureOut">
              <a:rPr lang="zh-CN" altLang="en-US" smtClean="0"/>
              <a:t>16/6/21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EEF0-11CE-41B3-925C-C5741CF4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76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A1CF-C1EE-4889-ACBE-4DC9777DD58A}" type="datetimeFigureOut">
              <a:rPr lang="zh-CN" altLang="en-US" smtClean="0"/>
              <a:t>16/6/21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EEF0-11CE-41B3-925C-C5741CF4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33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A1CF-C1EE-4889-ACBE-4DC9777DD58A}" type="datetimeFigureOut">
              <a:rPr lang="zh-CN" altLang="en-US" smtClean="0"/>
              <a:t>16/6/21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EEF0-11CE-41B3-925C-C5741CF4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17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A1CF-C1EE-4889-ACBE-4DC9777DD58A}" type="datetimeFigureOut">
              <a:rPr lang="zh-CN" altLang="en-US" smtClean="0"/>
              <a:t>16/6/21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EEF0-11CE-41B3-925C-C5741CF4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06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A1CF-C1EE-4889-ACBE-4DC9777DD58A}" type="datetimeFigureOut">
              <a:rPr lang="zh-CN" altLang="en-US" smtClean="0"/>
              <a:t>16/6/21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EEF0-11CE-41B3-925C-C5741CF4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83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A1CF-C1EE-4889-ACBE-4DC9777DD58A}" type="datetimeFigureOut">
              <a:rPr lang="zh-CN" altLang="en-US" smtClean="0"/>
              <a:t>16/6/21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DEEF0-11CE-41B3-925C-C5741CF4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27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iyulin@pku.edu.c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Relationship Id="rId3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tiff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3600" b="1" dirty="0"/>
              <a:t>A Fiber Optic Gyroscope Prototype with High Bias Stability for Rotational Seismology Phenomena Measurement</a:t>
            </a: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703637"/>
            <a:ext cx="6858000" cy="2521671"/>
          </a:xfrm>
        </p:spPr>
        <p:txBody>
          <a:bodyPr>
            <a:normAutofit/>
          </a:bodyPr>
          <a:lstStyle/>
          <a:p>
            <a:r>
              <a:rPr lang="en-US" altLang="zh-CN" sz="1600" dirty="0" err="1"/>
              <a:t>Yulin</a:t>
            </a:r>
            <a:r>
              <a:rPr lang="en-US" altLang="zh-CN" sz="1600" dirty="0"/>
              <a:t> LI, </a:t>
            </a:r>
            <a:r>
              <a:rPr lang="en-US" altLang="zh-CN" sz="1600" dirty="0" err="1"/>
              <a:t>Rongya</a:t>
            </a:r>
            <a:r>
              <a:rPr lang="en-US" altLang="zh-CN" sz="1600" dirty="0"/>
              <a:t> LUO, </a:t>
            </a:r>
            <a:r>
              <a:rPr lang="en-US" altLang="zh-CN" sz="1600" dirty="0" err="1"/>
              <a:t>Fangyuan</a:t>
            </a:r>
            <a:r>
              <a:rPr lang="en-US" altLang="zh-CN" sz="1600" dirty="0"/>
              <a:t> CHEN, </a:t>
            </a:r>
            <a:r>
              <a:rPr lang="en-US" altLang="zh-CN" sz="1600" dirty="0" err="1"/>
              <a:t>Zihao</a:t>
            </a:r>
            <a:r>
              <a:rPr lang="en-US" altLang="zh-CN" sz="1600" dirty="0"/>
              <a:t> CHEN, Dong HE, Chao PENG, </a:t>
            </a:r>
            <a:r>
              <a:rPr lang="en-US" altLang="zh-CN" sz="1600" dirty="0" err="1"/>
              <a:t>Zhengbin</a:t>
            </a:r>
            <a:r>
              <a:rPr lang="en-US" altLang="zh-CN" sz="1600" dirty="0"/>
              <a:t> LI</a:t>
            </a:r>
          </a:p>
          <a:p>
            <a:r>
              <a:rPr lang="en-US" altLang="zh-CN" sz="1800" dirty="0">
                <a:hlinkClick r:id="rId2"/>
              </a:rPr>
              <a:t>liyulin@pku.edu.cn</a:t>
            </a:r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4</a:t>
            </a:r>
            <a:r>
              <a:rPr lang="en-US" altLang="zh-CN" sz="1800" baseline="30000" dirty="0"/>
              <a:t>th</a:t>
            </a:r>
            <a:r>
              <a:rPr lang="en-US" altLang="zh-CN" sz="1800" dirty="0"/>
              <a:t> </a:t>
            </a:r>
            <a:r>
              <a:rPr lang="en-US" altLang="zh-CN" sz="1800" dirty="0" err="1"/>
              <a:t>IWGoRS</a:t>
            </a:r>
            <a:r>
              <a:rPr lang="en-US" altLang="zh-CN" sz="1800" dirty="0"/>
              <a:t> workshop</a:t>
            </a:r>
          </a:p>
          <a:p>
            <a:r>
              <a:rPr lang="en-US" altLang="zh-CN" sz="1800" dirty="0" err="1"/>
              <a:t>Tutzing</a:t>
            </a:r>
            <a:r>
              <a:rPr lang="en-US" altLang="zh-CN" sz="1800" dirty="0"/>
              <a:t>, 2016-6-21</a:t>
            </a:r>
            <a:endParaRPr lang="zh-CN" altLang="zh-CN" sz="18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04" y="289502"/>
            <a:ext cx="3781425" cy="552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805" y="239208"/>
            <a:ext cx="2000250" cy="74295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212436" y="1122363"/>
            <a:ext cx="870989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1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690689"/>
                <a:ext cx="7886700" cy="4351338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000" dirty="0"/>
                  <a:t>The gyroscope needs a </a:t>
                </a:r>
                <a:r>
                  <a:rPr lang="en-US" altLang="zh-CN" sz="2000" dirty="0" err="1"/>
                  <a:t>eigen</a:t>
                </a:r>
                <a:r>
                  <a:rPr lang="en-US" altLang="zh-CN" sz="2000" dirty="0"/>
                  <a:t> frequency modulation to reduce Rayleigh backscattering error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000" dirty="0"/>
                  <a:t>The backscattering beams should not be modulated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altLang="zh-CN" sz="2000" dirty="0"/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6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CN" sz="16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altLang="zh-CN" sz="16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16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sz="1600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sz="1600" b="0" dirty="0"/>
              </a:p>
              <a:p>
                <a:pPr marL="0" indent="0">
                  <a:buNone/>
                </a:pPr>
                <a:r>
                  <a:rPr lang="en-US" altLang="zh-CN" sz="1600" b="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lang="en-US" altLang="zh-CN" sz="16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600" b="0" i="1" dirty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=0,1,2,⋯</m:t>
                    </m:r>
                  </m:oMath>
                </a14:m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1600" b="0" dirty="0"/>
                  <a:t>    </a:t>
                </a:r>
                <a:r>
                  <a:rPr lang="en-US" altLang="zh-CN" sz="1600" dirty="0"/>
                  <a:t>1</a:t>
                </a:r>
                <a:r>
                  <a:rPr lang="en-US" altLang="zh-CN" sz="1600" baseline="30000" dirty="0"/>
                  <a:t>st</a:t>
                </a:r>
                <a:r>
                  <a:rPr lang="en-US" altLang="zh-CN" sz="1600" dirty="0"/>
                  <a:t> order </a:t>
                </a:r>
                <a:r>
                  <a:rPr lang="en-US" altLang="zh-CN" sz="1600" b="0" dirty="0" err="1"/>
                  <a:t>eigen</a:t>
                </a:r>
                <a:r>
                  <a:rPr lang="en-US" altLang="zh-CN" sz="1600" b="0" dirty="0"/>
                  <a:t> frequency: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High order </a:t>
                </a:r>
                <a:r>
                  <a:rPr lang="en-US" altLang="zh-CN" sz="2000" dirty="0" err="1"/>
                  <a:t>eigen</a:t>
                </a:r>
                <a:r>
                  <a:rPr lang="en-US" altLang="zh-CN" sz="2000" dirty="0"/>
                  <a:t> frequency can reduce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noise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690689"/>
                <a:ext cx="7886700" cy="4351338"/>
              </a:xfrm>
              <a:blipFill>
                <a:blip r:embed="rId2"/>
                <a:stretch>
                  <a:fillRect l="-696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646" y="3016252"/>
            <a:ext cx="3233594" cy="16007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High Order Eigen Frequency Modulation for 1/f Noise Reduction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3387" y="6311899"/>
            <a:ext cx="85972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Lefevre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C., R. A. Bergh, and H. J. Shaw. “All-Fiber Gyroscope with Inertial-Navigation Short-Term Sensitivity.” </a:t>
            </a:r>
            <a:r>
              <a:rPr lang="en-US" altLang="zh-CN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Letters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7.9 (1982): 454.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67645" y="6176963"/>
            <a:ext cx="13574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76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The performance of different order </a:t>
            </a:r>
            <a:r>
              <a:rPr lang="en-US" altLang="zh-CN" sz="3200" b="1" dirty="0" err="1"/>
              <a:t>eigen</a:t>
            </a:r>
            <a:r>
              <a:rPr lang="en-US" altLang="zh-CN" sz="3200" b="1" dirty="0"/>
              <a:t> frequency modulation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2125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dirty="0"/>
              <a:t>Bias stability of 10km prototype using different order of modulation frequency</a:t>
            </a:r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73" y="1944092"/>
            <a:ext cx="5735205" cy="346633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73" y="4047062"/>
            <a:ext cx="2724583" cy="2085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6840189" y="6132945"/>
                <a:ext cx="1509259" cy="366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zh-CN" altLang="en-US" sz="16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fractal noise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189" y="6132945"/>
                <a:ext cx="1509259" cy="366767"/>
              </a:xfrm>
              <a:prstGeom prst="rect">
                <a:avLst/>
              </a:prstGeom>
              <a:blipFill>
                <a:blip r:embed="rId4"/>
                <a:stretch>
                  <a:fillRect l="-19355" t="-128333" r="-403" b="-20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/>
          <p:cNvSpPr txBox="1"/>
          <p:nvPr/>
        </p:nvSpPr>
        <p:spPr>
          <a:xfrm>
            <a:off x="6782131" y="2346652"/>
            <a:ext cx="11203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Prototype1</a:t>
            </a:r>
          </a:p>
          <a:p>
            <a:r>
              <a:rPr lang="en-US" altLang="zh-CN" sz="1600" dirty="0"/>
              <a:t>L = </a:t>
            </a:r>
            <a:r>
              <a:rPr lang="en-US" altLang="zh-CN" sz="1600" dirty="0" smtClean="0"/>
              <a:t>10km</a:t>
            </a:r>
            <a:endParaRPr lang="en-US" altLang="zh-CN" sz="1600" dirty="0"/>
          </a:p>
          <a:p>
            <a:r>
              <a:rPr lang="en-US" altLang="zh-CN" sz="1600" dirty="0"/>
              <a:t>D = </a:t>
            </a:r>
            <a:r>
              <a:rPr lang="en-US" altLang="zh-CN" sz="1600" dirty="0" smtClean="0"/>
              <a:t>0.2m</a:t>
            </a:r>
            <a:endParaRPr lang="en-US" altLang="zh-CN" sz="1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93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The performance of different order </a:t>
            </a:r>
            <a:r>
              <a:rPr lang="en-US" altLang="zh-CN" sz="3200" b="1" dirty="0" err="1"/>
              <a:t>eigen</a:t>
            </a:r>
            <a:r>
              <a:rPr lang="en-US" altLang="zh-CN" sz="3200" b="1" dirty="0"/>
              <a:t> frequency modulation</a:t>
            </a:r>
            <a:endParaRPr lang="zh-CN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988196" y="5932507"/>
                <a:ext cx="65478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Self-noise at 1Hz, in rad/s/ √Hz 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1.1∗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dirty="0"/>
                  <a:t>)  Vs.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.7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96" y="5932507"/>
                <a:ext cx="6547883" cy="369332"/>
              </a:xfrm>
              <a:prstGeom prst="rect">
                <a:avLst/>
              </a:prstGeom>
              <a:blipFill>
                <a:blip r:embed="rId3"/>
                <a:stretch>
                  <a:fillRect l="-74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9" y="1474643"/>
            <a:ext cx="7187353" cy="4351338"/>
          </a:xfrm>
        </p:spPr>
      </p:pic>
      <p:grpSp>
        <p:nvGrpSpPr>
          <p:cNvPr id="12" name="组合 11"/>
          <p:cNvGrpSpPr/>
          <p:nvPr/>
        </p:nvGrpSpPr>
        <p:grpSpPr>
          <a:xfrm>
            <a:off x="2009774" y="4324350"/>
            <a:ext cx="200025" cy="604765"/>
            <a:chOff x="2009774" y="4324350"/>
            <a:chExt cx="200025" cy="604765"/>
          </a:xfrm>
        </p:grpSpPr>
        <p:sp>
          <p:nvSpPr>
            <p:cNvPr id="9" name="矩形 8"/>
            <p:cNvSpPr/>
            <p:nvPr/>
          </p:nvSpPr>
          <p:spPr>
            <a:xfrm>
              <a:off x="2009774" y="4324350"/>
              <a:ext cx="200025" cy="889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009774" y="4584700"/>
              <a:ext cx="200025" cy="889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009774" y="4840215"/>
              <a:ext cx="200025" cy="889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683699" y="2800206"/>
            <a:ext cx="1233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Prototype2</a:t>
            </a:r>
          </a:p>
          <a:p>
            <a:r>
              <a:rPr lang="en-US" altLang="zh-CN" dirty="0"/>
              <a:t>L = 15km</a:t>
            </a:r>
          </a:p>
          <a:p>
            <a:r>
              <a:rPr lang="en-US" altLang="zh-CN" dirty="0"/>
              <a:t>D = 0.3m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3493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4392973"/>
                <a:ext cx="7886700" cy="20852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1600" dirty="0"/>
                  <a:t>Detecting Earth rotation as static testing</a:t>
                </a:r>
              </a:p>
              <a:p>
                <a:pPr marL="0" indent="0">
                  <a:buNone/>
                </a:pPr>
                <a:r>
                  <a:rPr lang="en-US" altLang="zh-CN" sz="1600" dirty="0"/>
                  <a:t>Earth rotation in Beijing (N39.99°, 4.70·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rad/s)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392973"/>
                <a:ext cx="7886700" cy="2085253"/>
              </a:xfrm>
              <a:blipFill>
                <a:blip r:embed="rId2"/>
                <a:stretch>
                  <a:fillRect l="-386" t="-2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Seismometer Prototype</a:t>
            </a:r>
            <a:endParaRPr lang="zh-CN" altLang="en-US" sz="3200" dirty="0"/>
          </a:p>
        </p:txBody>
      </p:sp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04" y="1027907"/>
            <a:ext cx="2484582" cy="1657216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04" y="2785336"/>
            <a:ext cx="2539422" cy="16937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55" y="1631049"/>
            <a:ext cx="4504064" cy="22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7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Indoor Test Outcome</a:t>
            </a:r>
            <a:endParaRPr lang="zh-CN" altLang="en-US" sz="32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3" y="1195134"/>
            <a:ext cx="7886700" cy="2822937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3" y="4018071"/>
            <a:ext cx="5015345" cy="2686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079493" y="4484304"/>
                <a:ext cx="1884234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15km prototype</a:t>
                </a:r>
              </a:p>
              <a:p>
                <a:r>
                  <a:rPr lang="en-US" altLang="zh-CN" dirty="0"/>
                  <a:t>Output at 10Hz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The Allan variance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&lt;8∗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altLang="zh-CN" dirty="0"/>
                  <a:t> rad/s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93" y="4484304"/>
                <a:ext cx="1884234" cy="1754326"/>
              </a:xfrm>
              <a:prstGeom prst="rect">
                <a:avLst/>
              </a:prstGeom>
              <a:blipFill>
                <a:blip r:embed="rId4"/>
                <a:stretch>
                  <a:fillRect l="-2589" t="-2091" r="-3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/>
          <p:nvPr/>
        </p:nvCxnSpPr>
        <p:spPr>
          <a:xfrm flipH="1" flipV="1">
            <a:off x="4184650" y="5735210"/>
            <a:ext cx="1044575" cy="11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Future work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Calibration</a:t>
            </a:r>
          </a:p>
          <a:p>
            <a:r>
              <a:rPr lang="en-US" altLang="zh-CN" sz="2400" dirty="0"/>
              <a:t>Observing seismology rotational motions</a:t>
            </a:r>
          </a:p>
          <a:p>
            <a:r>
              <a:rPr lang="en-US" altLang="zh-CN" sz="2400" dirty="0"/>
              <a:t>Engineering development</a:t>
            </a:r>
          </a:p>
          <a:p>
            <a:r>
              <a:rPr lang="en-US" altLang="zh-CN" sz="2400" dirty="0"/>
              <a:t>6 DOF seismometer development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6949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Conclusions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The prototype demonstrated can be a suitable choice:</a:t>
            </a:r>
          </a:p>
          <a:p>
            <a:pPr lvl="1"/>
            <a:r>
              <a:rPr lang="en-US" altLang="zh-CN" sz="2000" dirty="0"/>
              <a:t>High bias stability to detect tiny rotational motion</a:t>
            </a:r>
          </a:p>
          <a:p>
            <a:pPr lvl="1"/>
            <a:r>
              <a:rPr lang="en-US" altLang="zh-CN" sz="2000" dirty="0"/>
              <a:t>Enough frequency bandpass for seismic application</a:t>
            </a:r>
          </a:p>
          <a:p>
            <a:pPr lvl="1"/>
            <a:r>
              <a:rPr lang="en-US" altLang="zh-CN" sz="2000" dirty="0"/>
              <a:t>Relatively small size and low cost</a:t>
            </a:r>
          </a:p>
          <a:p>
            <a:r>
              <a:rPr lang="en-US" altLang="zh-CN" sz="2400" dirty="0"/>
              <a:t>Necessary verification:</a:t>
            </a:r>
          </a:p>
          <a:p>
            <a:pPr lvl="1"/>
            <a:r>
              <a:rPr lang="en-US" altLang="zh-CN" sz="2000" dirty="0"/>
              <a:t>Fully test and field observation for seismology rotational motion</a:t>
            </a:r>
          </a:p>
          <a:p>
            <a:r>
              <a:rPr lang="en-US" altLang="zh-CN" sz="2400" dirty="0"/>
              <a:t>Portable development is in progress</a:t>
            </a:r>
          </a:p>
        </p:txBody>
      </p:sp>
    </p:spTree>
    <p:extLst>
      <p:ext uri="{BB962C8B-B14F-4D97-AF65-F5344CB8AC3E}">
        <p14:creationId xmlns:p14="http://schemas.microsoft.com/office/powerpoint/2010/main" val="3041380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 you!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48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b="1" dirty="0"/>
              <a:t>Outline</a:t>
            </a:r>
            <a:endParaRPr lang="zh-CN" alt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Rotational Seismometer</a:t>
                </a:r>
              </a:p>
              <a:p>
                <a:r>
                  <a:rPr lang="en-US" altLang="zh-CN" dirty="0"/>
                  <a:t>High Performance Gyroscope Principle</a:t>
                </a:r>
              </a:p>
              <a:p>
                <a:pPr lvl="1"/>
                <a:r>
                  <a:rPr lang="en-US" altLang="zh-CN" dirty="0"/>
                  <a:t>Optic system with large fiber coil</a:t>
                </a:r>
              </a:p>
              <a:p>
                <a:pPr lvl="1"/>
                <a:r>
                  <a:rPr lang="en-US" altLang="zh-CN" dirty="0"/>
                  <a:t>Depolarizer optimization for PN error reduction</a:t>
                </a:r>
              </a:p>
              <a:p>
                <a:pPr lvl="1"/>
                <a:r>
                  <a:rPr lang="en-US" altLang="zh-CN" dirty="0"/>
                  <a:t>Frequency modulation for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altLang="zh-CN" dirty="0"/>
                  <a:t> noise reduction</a:t>
                </a:r>
              </a:p>
              <a:p>
                <a:r>
                  <a:rPr lang="en-US" altLang="zh-CN" dirty="0"/>
                  <a:t>Indoor Testing</a:t>
                </a:r>
              </a:p>
              <a:p>
                <a:r>
                  <a:rPr lang="en-US" altLang="zh-CN" dirty="0"/>
                  <a:t>Future Work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Rotational Seismology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80851"/>
            <a:ext cx="8348082" cy="435133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Rotation seismology phenomena  have been observed  for centuries </a:t>
            </a:r>
          </a:p>
          <a:p>
            <a:pPr lvl="1"/>
            <a:r>
              <a:rPr lang="en-US" altLang="zh-CN" sz="2000" dirty="0"/>
              <a:t>Rotation of a tomb, India, 1899</a:t>
            </a:r>
          </a:p>
          <a:p>
            <a:r>
              <a:rPr lang="en-US" altLang="zh-CN" sz="2000" dirty="0"/>
              <a:t>Seismic motion is composed of translation and rotational motion (6 DOF)</a:t>
            </a:r>
          </a:p>
          <a:p>
            <a:r>
              <a:rPr lang="en-US" altLang="zh-CN" sz="2000" dirty="0"/>
              <a:t>Rotational motion is significant for seismology but lack of study before RLG development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69" y="3553012"/>
            <a:ext cx="1942583" cy="225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d2j2vjvggm4gqr.cloudfront.net/content/gssrl/80/3/479/F3.large.jpg?width=800&amp;height=600&amp;carousel=1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5" y="3656520"/>
            <a:ext cx="2851374" cy="233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73387" y="6311899"/>
            <a:ext cx="88248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Lee, William H. K., Heiner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Igel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Mihailo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Trifunac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“Recent Advances in Rotational Seismology.” Seismological Research Letters 80.3 (2009): 479–490.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58409" y="6227696"/>
            <a:ext cx="13574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Seismology Rotational Motion</a:t>
            </a:r>
            <a:endParaRPr lang="zh-CN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75672" y="1792156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Wide amplitude range</a:t>
                </a:r>
              </a:p>
              <a:p>
                <a:pPr lvl="1"/>
                <a:r>
                  <a:rPr lang="en-US" altLang="zh-CN" sz="2000" dirty="0"/>
                  <a:t>A few rad/s near seismic source (</a:t>
                </a:r>
                <a:r>
                  <a:rPr lang="en-US" altLang="zh-CN" sz="2000" dirty="0" err="1"/>
                  <a:t>Nigbor</a:t>
                </a:r>
                <a:r>
                  <a:rPr lang="en-US" altLang="zh-CN" sz="2000" dirty="0"/>
                  <a:t> 1994)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altLang="zh-CN" sz="2000" dirty="0"/>
                  <a:t>rad/s at tele-seismic distances (</a:t>
                </a:r>
                <a:r>
                  <a:rPr lang="en-US" altLang="zh-CN" sz="2000" dirty="0" err="1"/>
                  <a:t>Igel</a:t>
                </a:r>
                <a:r>
                  <a:rPr lang="en-US" altLang="zh-CN" sz="2000" dirty="0"/>
                  <a:t> </a:t>
                </a:r>
                <a:r>
                  <a:rPr lang="en-US" altLang="zh-CN" sz="2000" i="1" dirty="0"/>
                  <a:t>et al</a:t>
                </a:r>
                <a:r>
                  <a:rPr lang="en-US" altLang="zh-CN" sz="2000" dirty="0"/>
                  <a:t>. 2005;</a:t>
                </a:r>
                <a:r>
                  <a:rPr lang="de-DE" altLang="zh-CN" sz="2000" dirty="0"/>
                  <a:t> Schreiber </a:t>
                </a:r>
                <a:r>
                  <a:rPr lang="de-DE" altLang="zh-CN" sz="2000" i="1" dirty="0"/>
                  <a:t>et al. </a:t>
                </a:r>
                <a:r>
                  <a:rPr lang="de-DE" altLang="zh-CN" sz="2000" dirty="0"/>
                  <a:t>2005, 2006</a:t>
                </a:r>
                <a:r>
                  <a:rPr lang="en-US" altLang="zh-CN" sz="2000" dirty="0"/>
                  <a:t>)</a:t>
                </a:r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672" y="1792156"/>
                <a:ext cx="7886700" cy="4351338"/>
              </a:xfrm>
              <a:blipFill>
                <a:blip r:embed="rId2"/>
                <a:stretch>
                  <a:fillRect l="-1005" t="-1961" r="-23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72" y="3848625"/>
            <a:ext cx="34671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70023" y="6311899"/>
            <a:ext cx="86789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err="1"/>
              <a:t>Igel</a:t>
            </a:r>
            <a:r>
              <a:rPr lang="en-US" altLang="zh-CN" sz="1050" dirty="0"/>
              <a:t>, Heiner et al. “Broad-Band Observations of Earthquake-Induced Rotational Ground Motions.” </a:t>
            </a:r>
            <a:r>
              <a:rPr lang="en-US" altLang="zh-CN" sz="1050" i="1" dirty="0"/>
              <a:t>Geophysical Journal International</a:t>
            </a:r>
            <a:r>
              <a:rPr lang="en-US" altLang="zh-CN" sz="1050" dirty="0"/>
              <a:t> 168.1 (2007): 182–196. </a:t>
            </a:r>
            <a:endParaRPr lang="en-US" altLang="zh-CN" sz="1050" dirty="0">
              <a:effectLst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58409" y="6227696"/>
            <a:ext cx="13574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037139" y="3685645"/>
                <a:ext cx="402359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Contrast</a:t>
                </a:r>
                <a:endParaRPr lang="en-US" altLang="zh-CN" sz="2000" dirty="0"/>
              </a:p>
              <a:p>
                <a:r>
                  <a:rPr lang="en-US" altLang="zh-CN" sz="2000" dirty="0"/>
                  <a:t>High accuracy navigation-grade gyroscope (e.g. navigation for spacecraft)</a:t>
                </a:r>
              </a:p>
              <a:p>
                <a:r>
                  <a:rPr lang="en-US" altLang="zh-CN" sz="2000" dirty="0"/>
                  <a:t>Bias stability: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</a:rPr>
                  <a:t>rad/s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39" y="3685645"/>
                <a:ext cx="4023591" cy="1631216"/>
              </a:xfrm>
              <a:prstGeom prst="rect">
                <a:avLst/>
              </a:prstGeom>
              <a:blipFill>
                <a:blip r:embed="rId4"/>
                <a:stretch>
                  <a:fillRect l="-1515" t="-2247" b="-5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7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b="1" dirty="0"/>
              <a:t>Rotational Seismometer Requirements</a:t>
            </a:r>
            <a:endParaRPr lang="zh-CN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28409"/>
                <a:ext cx="7886700" cy="391015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b="1" dirty="0"/>
                  <a:t>High sensitivity and high bias stability</a:t>
                </a:r>
              </a:p>
              <a:p>
                <a:r>
                  <a:rPr lang="en-US" altLang="zh-CN" sz="2000" b="1" dirty="0"/>
                  <a:t>Wide amplitude range and frequency range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</a:rPr>
                      <m:t>rad</m:t>
                    </m:r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altLang="zh-CN" sz="1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1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Hz</a:t>
                </a:r>
              </a:p>
              <a:p>
                <a:r>
                  <a:rPr lang="en-US" altLang="zh-CN" sz="2000" dirty="0"/>
                  <a:t>Scale factor linearity</a:t>
                </a:r>
              </a:p>
              <a:p>
                <a:r>
                  <a:rPr lang="en-US" altLang="zh-CN" sz="2000" dirty="0"/>
                  <a:t>Immunity to environmental influences</a:t>
                </a:r>
              </a:p>
              <a:p>
                <a:r>
                  <a:rPr lang="en-US" altLang="zh-CN" sz="2000" dirty="0"/>
                  <a:t>Low cost (for widely usage)</a:t>
                </a:r>
              </a:p>
              <a:p>
                <a:r>
                  <a:rPr lang="en-US" altLang="zh-CN" sz="2000" dirty="0"/>
                  <a:t>Portable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(for outdoor usage)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28409"/>
                <a:ext cx="7886700" cy="3910157"/>
              </a:xfrm>
              <a:blipFill>
                <a:blip r:embed="rId2"/>
                <a:stretch>
                  <a:fillRect l="-696" t="-1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739486" y="5015346"/>
            <a:ext cx="7056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How?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Potential Solutions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Mechanical</a:t>
            </a:r>
          </a:p>
          <a:p>
            <a:r>
              <a:rPr lang="en-US" altLang="zh-CN" sz="2000" dirty="0"/>
              <a:t>Fiber Optic</a:t>
            </a:r>
          </a:p>
          <a:p>
            <a:r>
              <a:rPr lang="en-US" altLang="zh-CN" sz="2000" dirty="0"/>
              <a:t>Ring Laser</a:t>
            </a:r>
          </a:p>
          <a:p>
            <a:r>
              <a:rPr lang="en-US" altLang="zh-CN" sz="2000" dirty="0" smtClean="0"/>
              <a:t>MEMS</a:t>
            </a:r>
          </a:p>
          <a:p>
            <a:r>
              <a:rPr lang="en-US" altLang="zh-CN" sz="2000" dirty="0"/>
              <a:t>……</a:t>
            </a:r>
            <a:endParaRPr lang="zh-CN" altLang="en-US" sz="2400" dirty="0"/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741363" y="5549533"/>
            <a:ext cx="7742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Fiber Optic Gyroscope may be one of the most suitable solution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888" y="1620839"/>
            <a:ext cx="6135656" cy="37757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1363" y="6331819"/>
            <a:ext cx="66688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Zhang, “The Principles and Technologies of Fiber-Optic Gyroscope” National Defense Industry Press. Beijing. 2010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58409" y="6227696"/>
            <a:ext cx="13574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err="1">
                <a:cs typeface="Times New Roman" panose="02020603050405020304" pitchFamily="18" charset="0"/>
              </a:rPr>
              <a:t>Sagnac</a:t>
            </a:r>
            <a:r>
              <a:rPr lang="en-US" altLang="zh-CN" sz="3200" b="1" dirty="0">
                <a:cs typeface="Times New Roman" panose="02020603050405020304" pitchFamily="18" charset="0"/>
              </a:rPr>
              <a:t> Effect and Large Length FOG</a:t>
            </a:r>
            <a:endParaRPr lang="zh-CN" altLang="en-US" sz="3200" b="1" dirty="0">
              <a:cs typeface="Times New Roman" panose="02020603050405020304" pitchFamily="18" charset="0"/>
            </a:endParaRPr>
          </a:p>
        </p:txBody>
      </p:sp>
      <p:pic>
        <p:nvPicPr>
          <p:cNvPr id="1028" name="Picture 2" descr="https://upload.wikimedia.org/wikipedia/commons/0/03/Sagnac_effect256x12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928813"/>
            <a:ext cx="243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590675"/>
            <a:ext cx="20478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矩形 8"/>
          <p:cNvSpPr>
            <a:spLocks noChangeArrowheads="1"/>
          </p:cNvSpPr>
          <p:nvPr/>
        </p:nvSpPr>
        <p:spPr bwMode="auto">
          <a:xfrm>
            <a:off x="978333" y="4455452"/>
            <a:ext cx="322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dirty="0" err="1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Sagnac</a:t>
            </a:r>
            <a:r>
              <a:rPr lang="en-US" altLang="zh-CN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 phase shift</a:t>
            </a:r>
          </a:p>
        </p:txBody>
      </p:sp>
      <p:sp>
        <p:nvSpPr>
          <p:cNvPr id="1033" name="矩形 10"/>
          <p:cNvSpPr>
            <a:spLocks noChangeArrowheads="1"/>
          </p:cNvSpPr>
          <p:nvPr/>
        </p:nvSpPr>
        <p:spPr bwMode="auto">
          <a:xfrm>
            <a:off x="1303338" y="3889375"/>
            <a:ext cx="1421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dirty="0" err="1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Sagnac</a:t>
            </a:r>
            <a:r>
              <a:rPr lang="en-US" altLang="zh-CN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026391" y="5565749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dirty="0"/>
                  <a:t>: wavelength of light source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: radius and length of fiber coil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91" y="5565749"/>
                <a:ext cx="4572000" cy="646331"/>
              </a:xfrm>
              <a:prstGeom prst="rect">
                <a:avLst/>
              </a:prstGeom>
              <a:blipFill>
                <a:blip r:embed="rId7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4858327" y="1600346"/>
            <a:ext cx="397163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To increase R·L to improve sensitivity and stability</a:t>
            </a:r>
          </a:p>
          <a:p>
            <a:endParaRPr lang="en-US" altLang="zh-CN" dirty="0"/>
          </a:p>
          <a:p>
            <a:r>
              <a:rPr lang="en-US" altLang="zh-CN" dirty="0"/>
              <a:t>Two FOGs were demonstrated: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A 15km-long SMF coil of 0.3m in diameter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A 10km-long SMF coil of 0.2m in diameter</a:t>
            </a:r>
          </a:p>
          <a:p>
            <a:endParaRPr lang="en-US" altLang="zh-CN" sz="1600" dirty="0"/>
          </a:p>
          <a:p>
            <a:r>
              <a:rPr lang="en-US" altLang="zh-CN" dirty="0"/>
              <a:t>But, noise also increased</a:t>
            </a:r>
          </a:p>
          <a:p>
            <a:r>
              <a:rPr lang="en-US" altLang="zh-CN" dirty="0"/>
              <a:t>e.g. SNR drops due to loss increasing (</a:t>
            </a:r>
            <a:r>
              <a:rPr lang="pl-PL" altLang="zh-CN" dirty="0"/>
              <a:t>L. R. Jaroszewicz, et al.,</a:t>
            </a:r>
            <a:r>
              <a:rPr lang="en-US" altLang="zh-CN" dirty="0"/>
              <a:t> 2008)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8473" y="4582086"/>
            <a:ext cx="3139786" cy="16456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58409" y="6309810"/>
            <a:ext cx="83599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R. </a:t>
            </a:r>
            <a:r>
              <a:rPr lang="en-US" altLang="zh-CN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Jaroszewicz</a:t>
            </a:r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in </a:t>
            </a:r>
            <a:r>
              <a:rPr lang="en-US" altLang="zh-CN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R.Teisseyre</a:t>
            </a:r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en-US" altLang="zh-CN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Nagahama</a:t>
            </a:r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</a:t>
            </a:r>
            <a:r>
              <a:rPr lang="en-US" altLang="zh-CN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Majewski</a:t>
            </a:r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(eds.), Physics of Asymmetric Continuum: Extreme and Fracture Processes, </a:t>
            </a:r>
            <a:r>
              <a:rPr lang="en-US" altLang="zh-CN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Spinger-Verlag</a:t>
            </a:r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Chap. 2, 2008.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58409" y="6227696"/>
            <a:ext cx="13574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9412" y="4844728"/>
            <a:ext cx="2118879" cy="60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2"/>
          <p:cNvSpPr>
            <a:spLocks noGrp="1"/>
          </p:cNvSpPr>
          <p:nvPr>
            <p:ph idx="1"/>
          </p:nvPr>
        </p:nvSpPr>
        <p:spPr>
          <a:xfrm>
            <a:off x="617538" y="1625600"/>
            <a:ext cx="7886700" cy="4422775"/>
          </a:xfrm>
        </p:spPr>
        <p:txBody>
          <a:bodyPr>
            <a:normAutofit/>
          </a:bodyPr>
          <a:lstStyle/>
          <a:p>
            <a:r>
              <a:rPr lang="en-US" altLang="zh-CN" dirty="0">
                <a:cs typeface="Times New Roman" panose="02020603050405020304" pitchFamily="18" charset="0"/>
              </a:rPr>
              <a:t>High sensitivity</a:t>
            </a:r>
            <a:endParaRPr lang="en-US" altLang="zh-CN" sz="2400" dirty="0"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cs typeface="Times New Roman" panose="02020603050405020304" pitchFamily="18" charset="0"/>
              </a:rPr>
              <a:t>Upgrade the products of R and L to increase sensitivity</a:t>
            </a:r>
          </a:p>
          <a:p>
            <a:pPr lvl="1"/>
            <a:r>
              <a:rPr lang="en-US" altLang="zh-CN" sz="2000" dirty="0">
                <a:cs typeface="Times New Roman" panose="02020603050405020304" pitchFamily="18" charset="0"/>
              </a:rPr>
              <a:t>SMF fiber with longer length preferable</a:t>
            </a:r>
          </a:p>
          <a:p>
            <a:r>
              <a:rPr lang="en-US" altLang="zh-CN" dirty="0">
                <a:cs typeface="Times New Roman" panose="02020603050405020304" pitchFamily="18" charset="0"/>
              </a:rPr>
              <a:t>Main noise increases with large length</a:t>
            </a:r>
          </a:p>
          <a:p>
            <a:pPr lvl="1">
              <a:lnSpc>
                <a:spcPct val="100000"/>
              </a:lnSpc>
            </a:pPr>
            <a:r>
              <a:rPr lang="en-US" altLang="zh-CN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>Polarization non-reciprocity error</a:t>
            </a:r>
          </a:p>
          <a:p>
            <a:pPr lvl="1"/>
            <a:r>
              <a:rPr lang="en-US" altLang="zh-CN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>1/</a:t>
            </a:r>
            <a:r>
              <a:rPr lang="en-US" altLang="zh-CN" sz="2000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f</a:t>
            </a:r>
            <a:r>
              <a:rPr lang="en-US" altLang="zh-CN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> fractal </a:t>
            </a:r>
            <a:r>
              <a:rPr lang="en-US" altLang="zh-CN" sz="20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noise</a:t>
            </a:r>
            <a:endParaRPr lang="en-US" altLang="zh-CN" sz="20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cs typeface="Times New Roman" panose="02020603050405020304" pitchFamily="18" charset="0"/>
              </a:rPr>
              <a:t>Shupe effect</a:t>
            </a:r>
          </a:p>
          <a:p>
            <a:pPr lvl="1"/>
            <a:r>
              <a:rPr lang="en-US" altLang="zh-CN" sz="2000" dirty="0">
                <a:cs typeface="Times New Roman" panose="02020603050405020304" pitchFamily="18" charset="0"/>
              </a:rPr>
              <a:t>SNR drops due to loss increasing </a:t>
            </a:r>
          </a:p>
          <a:p>
            <a:pPr lvl="1"/>
            <a:r>
              <a:rPr lang="en-US" altLang="zh-CN" sz="2000" dirty="0">
                <a:cs typeface="Times New Roman" panose="02020603050405020304" pitchFamily="18" charset="0"/>
              </a:rPr>
              <a:t>……</a:t>
            </a:r>
          </a:p>
          <a:p>
            <a:pPr lvl="1"/>
            <a:endParaRPr lang="en-US" altLang="zh-CN" dirty="0"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cs typeface="Times New Roman" panose="02020603050405020304" pitchFamily="18" charset="0"/>
            </a:endParaRPr>
          </a:p>
          <a:p>
            <a:endParaRPr lang="zh-CN" altLang="en-US" sz="4000" dirty="0"/>
          </a:p>
        </p:txBody>
      </p:sp>
      <p:sp>
        <p:nvSpPr>
          <p:cNvPr id="12291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93100" cy="1325563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cs typeface="Times New Roman" panose="02020603050405020304" pitchFamily="18" charset="0"/>
              </a:rPr>
              <a:t>Design Principles</a:t>
            </a:r>
            <a:endParaRPr lang="zh-CN" altLang="en-US" sz="3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Optical System Design</a:t>
            </a:r>
            <a:endParaRPr lang="zh-CN" altLang="en-US" sz="3200" b="1" dirty="0"/>
          </a:p>
        </p:txBody>
      </p:sp>
      <p:sp>
        <p:nvSpPr>
          <p:cNvPr id="49" name="内容占位符 2"/>
          <p:cNvSpPr txBox="1">
            <a:spLocks/>
          </p:cNvSpPr>
          <p:nvPr/>
        </p:nvSpPr>
        <p:spPr>
          <a:xfrm>
            <a:off x="813377" y="3239788"/>
            <a:ext cx="7886700" cy="1498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Open-loop depolarized system under minimum polarization reciprocal configure </a:t>
            </a:r>
          </a:p>
          <a:p>
            <a:r>
              <a:rPr lang="en-US" altLang="zh-CN" sz="1800" dirty="0"/>
              <a:t>Broadband ASE light source with bandwidth 40nm to overcome Rayleigh scattering</a:t>
            </a:r>
          </a:p>
          <a:p>
            <a:r>
              <a:rPr lang="en-US" altLang="zh-CN" sz="1800" dirty="0"/>
              <a:t>MIOC with PMF pig tail for polarizing, modulating and coupling light into fiber coil</a:t>
            </a:r>
          </a:p>
          <a:p>
            <a:r>
              <a:rPr lang="en-US" altLang="zh-CN" sz="1800" dirty="0"/>
              <a:t>SMF coil with 10km or 15km, for high sensitivity and low cost</a:t>
            </a:r>
          </a:p>
          <a:p>
            <a:endParaRPr lang="en-US" altLang="zh-CN" sz="1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618" y="1309565"/>
            <a:ext cx="1005992" cy="3811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54" y="1690689"/>
            <a:ext cx="4204694" cy="154909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6365" y="4788886"/>
            <a:ext cx="4209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For polarization non-reciprocity error</a:t>
            </a:r>
          </a:p>
          <a:p>
            <a:r>
              <a:rPr lang="en-US" altLang="zh-CN" b="1" dirty="0"/>
              <a:t>Use two depolarizers to ensure reciprocity</a:t>
            </a:r>
          </a:p>
          <a:p>
            <a:r>
              <a:rPr lang="en-US" altLang="zh-CN" b="1" dirty="0"/>
              <a:t>DOP &lt; 0.5%</a:t>
            </a:r>
          </a:p>
        </p:txBody>
      </p:sp>
    </p:spTree>
    <p:extLst>
      <p:ext uri="{BB962C8B-B14F-4D97-AF65-F5344CB8AC3E}">
        <p14:creationId xmlns:p14="http://schemas.microsoft.com/office/powerpoint/2010/main" val="259355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21035</TotalTime>
  <Words>712</Words>
  <Application>Microsoft Macintosh PowerPoint</Application>
  <PresentationFormat>全屏显示(4:3)</PresentationFormat>
  <Paragraphs>151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Calibri Light</vt:lpstr>
      <vt:lpstr>Arial</vt:lpstr>
      <vt:lpstr>Calibri</vt:lpstr>
      <vt:lpstr>等线 Light</vt:lpstr>
      <vt:lpstr>等线</vt:lpstr>
      <vt:lpstr>Times New Roman</vt:lpstr>
      <vt:lpstr>Cambria Math</vt:lpstr>
      <vt:lpstr>Office 主题​​</vt:lpstr>
      <vt:lpstr>A Fiber Optic Gyroscope Prototype with High Bias Stability for Rotational Seismology Phenomena Measurement</vt:lpstr>
      <vt:lpstr>Outline</vt:lpstr>
      <vt:lpstr>Rotational Seismology</vt:lpstr>
      <vt:lpstr>Seismology Rotational Motion</vt:lpstr>
      <vt:lpstr>Rotational Seismometer Requirements</vt:lpstr>
      <vt:lpstr>Potential Solutions</vt:lpstr>
      <vt:lpstr>Sagnac Effect and Large Length FOG</vt:lpstr>
      <vt:lpstr>Design Principles</vt:lpstr>
      <vt:lpstr>Optical System Design</vt:lpstr>
      <vt:lpstr>High Order Eigen Frequency Modulation for 1/f Noise Reduction</vt:lpstr>
      <vt:lpstr>The performance of different order eigen frequency modulation</vt:lpstr>
      <vt:lpstr>The performance of different order eigen frequency modulation</vt:lpstr>
      <vt:lpstr>Seismometer Prototype</vt:lpstr>
      <vt:lpstr>Indoor Test Outcome</vt:lpstr>
      <vt:lpstr>Future work</vt:lpstr>
      <vt:lpstr>Conclusions</vt:lpstr>
      <vt:lpstr>Thank you!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Fiber Optic Gyroscope Prototype with High Bias Stability for Rotational Seismology Phenomena Measurement</dc:title>
  <dc:creator>李玉林</dc:creator>
  <cp:lastModifiedBy>李玉林</cp:lastModifiedBy>
  <cp:revision>100</cp:revision>
  <dcterms:created xsi:type="dcterms:W3CDTF">2016-05-26T08:33:34Z</dcterms:created>
  <dcterms:modified xsi:type="dcterms:W3CDTF">2016-06-21T05:49:05Z</dcterms:modified>
</cp:coreProperties>
</file>