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8" r:id="rId17"/>
    <p:sldId id="272" r:id="rId18"/>
    <p:sldId id="273" r:id="rId19"/>
    <p:sldId id="274" r:id="rId20"/>
    <p:sldId id="277" r:id="rId21"/>
    <p:sldId id="275" r:id="rId22"/>
    <p:sldId id="276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45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23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35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31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21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22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81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94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32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3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15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18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2C32D-A6E6-49CB-81BB-D090F57F985A}" type="datetimeFigureOut">
              <a:rPr lang="de-DE" smtClean="0"/>
              <a:t>15.10.2012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233AA-38FC-49BD-BD82-3EAC178F8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17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de-DE" dirty="0" smtClean="0"/>
              <a:t>RHUM – Leg1</a:t>
            </a:r>
            <a:endParaRPr lang="de-DE" dirty="0"/>
          </a:p>
        </p:txBody>
      </p:sp>
      <p:pic>
        <p:nvPicPr>
          <p:cNvPr id="5" name="Image 12" descr="RHUM_RUM_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1" y="1988840"/>
            <a:ext cx="69453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6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Marion </a:t>
            </a:r>
            <a:r>
              <a:rPr lang="de-DE" dirty="0" err="1" smtClean="0"/>
              <a:t>Dufresne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08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397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got</a:t>
            </a:r>
            <a:r>
              <a:rPr lang="de-DE" dirty="0" smtClean="0"/>
              <a:t> 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16974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 err="1"/>
              <a:t>i</a:t>
            </a:r>
            <a:r>
              <a:rPr lang="de-DE" dirty="0" err="1" smtClean="0"/>
              <a:t>nstead</a:t>
            </a:r>
            <a:r>
              <a:rPr lang="de-DE" dirty="0" smtClean="0"/>
              <a:t> 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7108"/>
            <a:ext cx="8229600" cy="2772146"/>
          </a:xfrm>
        </p:spPr>
      </p:pic>
    </p:spTree>
    <p:extLst>
      <p:ext uri="{BB962C8B-B14F-4D97-AF65-F5344CB8AC3E}">
        <p14:creationId xmlns:p14="http://schemas.microsoft.com/office/powerpoint/2010/main" val="40782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but </a:t>
            </a:r>
            <a:r>
              <a:rPr lang="de-DE" dirty="0" err="1" smtClean="0"/>
              <a:t>then</a:t>
            </a:r>
            <a:r>
              <a:rPr lang="de-DE" dirty="0" smtClean="0"/>
              <a:t> …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0310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Assembly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555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912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Deployment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0729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Deployment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43" y="1600200"/>
            <a:ext cx="4874114" cy="4525963"/>
          </a:xfrm>
        </p:spPr>
      </p:pic>
    </p:spTree>
    <p:extLst>
      <p:ext uri="{BB962C8B-B14F-4D97-AF65-F5344CB8AC3E}">
        <p14:creationId xmlns:p14="http://schemas.microsoft.com/office/powerpoint/2010/main" val="27824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PC </a:t>
            </a:r>
            <a:r>
              <a:rPr lang="de-DE" dirty="0" err="1" smtClean="0"/>
              <a:t>Room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3932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39787"/>
          </a:xfrm>
        </p:spPr>
        <p:txBody>
          <a:bodyPr/>
          <a:lstStyle/>
          <a:p>
            <a:r>
              <a:rPr lang="de-DE" dirty="0" smtClean="0"/>
              <a:t>Rationale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2"/>
          <a:stretch>
            <a:fillRect/>
          </a:stretch>
        </p:blipFill>
        <p:spPr bwMode="auto">
          <a:xfrm>
            <a:off x="6096000" y="914400"/>
            <a:ext cx="304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57913" y="6300788"/>
            <a:ext cx="2509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sz="1400"/>
              <a:t>(Courtillot et al., EPSL, 2003)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75125" y="914400"/>
            <a:ext cx="2149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sz="2000">
                <a:solidFill>
                  <a:srgbClr val="C70709"/>
                </a:solidFill>
              </a:rPr>
              <a:t>D" layer?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40213" y="5546725"/>
            <a:ext cx="2008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sz="2000">
                <a:solidFill>
                  <a:srgbClr val="C70709"/>
                </a:solidFill>
              </a:rPr>
              <a:t>Upper mantle</a:t>
            </a:r>
          </a:p>
          <a:p>
            <a:pPr eaLnBrk="1" hangingPunct="1"/>
            <a:r>
              <a:rPr lang="fr-FR" sz="2000">
                <a:solidFill>
                  <a:srgbClr val="C70709"/>
                </a:solidFill>
              </a:rPr>
              <a:t>instability?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1366694">
            <a:off x="6110288" y="2514600"/>
            <a:ext cx="1676400" cy="685800"/>
          </a:xfrm>
          <a:prstGeom prst="ellipse">
            <a:avLst/>
          </a:prstGeom>
          <a:noFill/>
          <a:ln w="31750">
            <a:solidFill>
              <a:srgbClr val="B411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 rot="1366694">
            <a:off x="6278563" y="4310063"/>
            <a:ext cx="762000" cy="642937"/>
          </a:xfrm>
          <a:prstGeom prst="ellipse">
            <a:avLst/>
          </a:prstGeom>
          <a:noFill/>
          <a:ln w="31750">
            <a:solidFill>
              <a:srgbClr val="B411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1366694">
            <a:off x="6019800" y="3200400"/>
            <a:ext cx="985838" cy="942975"/>
          </a:xfrm>
          <a:prstGeom prst="ellipse">
            <a:avLst/>
          </a:prstGeom>
          <a:noFill/>
          <a:ln w="31750">
            <a:solidFill>
              <a:srgbClr val="B411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814763" y="2895600"/>
            <a:ext cx="2163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sz="2000">
                <a:solidFill>
                  <a:srgbClr val="C70709"/>
                </a:solidFill>
              </a:rPr>
              <a:t>Lower mantle anomaly?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257800" y="1600200"/>
            <a:ext cx="914400" cy="914400"/>
          </a:xfrm>
          <a:prstGeom prst="line">
            <a:avLst/>
          </a:prstGeom>
          <a:noFill/>
          <a:ln w="31750">
            <a:solidFill>
              <a:srgbClr val="B411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5410200" y="4762500"/>
            <a:ext cx="914400" cy="723900"/>
          </a:xfrm>
          <a:prstGeom prst="line">
            <a:avLst/>
          </a:prstGeom>
          <a:noFill/>
          <a:ln w="31750">
            <a:solidFill>
              <a:srgbClr val="B411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904875" y="3568700"/>
            <a:ext cx="230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sz="1600"/>
              <a:t>Piton de la fournaise, </a:t>
            </a:r>
          </a:p>
          <a:p>
            <a:pPr algn="ctr" eaLnBrk="1" hangingPunct="1"/>
            <a:r>
              <a:rPr lang="fr-FR" sz="1600"/>
              <a:t>La Réunion, Avril 2007</a:t>
            </a:r>
          </a:p>
        </p:txBody>
      </p:sp>
      <p:pic>
        <p:nvPicPr>
          <p:cNvPr id="15" name="Picture 20" descr="griffit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8"/>
          <a:stretch>
            <a:fillRect/>
          </a:stretch>
        </p:blipFill>
        <p:spPr bwMode="auto">
          <a:xfrm>
            <a:off x="1446213" y="4073525"/>
            <a:ext cx="112553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1735138" y="6010275"/>
            <a:ext cx="560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62000"/>
            <a:r>
              <a:rPr lang="fr-FR" sz="4800" b="1"/>
              <a:t>?</a:t>
            </a:r>
          </a:p>
        </p:txBody>
      </p:sp>
      <p:pic>
        <p:nvPicPr>
          <p:cNvPr id="17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016000"/>
            <a:ext cx="35163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numéro de diapositive 19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AAB1697-C44B-40F9-BB25-38E15129FECD}" type="slidenum">
              <a:rPr lang="fr-FR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lang="fr-FR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Bathymetry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33971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Karin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father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plumes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27700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Daily </a:t>
            </a:r>
            <a:r>
              <a:rPr lang="de-DE" dirty="0" err="1" smtClean="0"/>
              <a:t>seminars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6936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Leasure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647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Return (</a:t>
            </a:r>
            <a:r>
              <a:rPr lang="de-DE" dirty="0" err="1" smtClean="0"/>
              <a:t>strike</a:t>
            </a:r>
            <a:r>
              <a:rPr lang="de-DE" dirty="0" smtClean="0"/>
              <a:t> </a:t>
            </a:r>
            <a:r>
              <a:rPr lang="de-DE" dirty="0" err="1" smtClean="0"/>
              <a:t>again</a:t>
            </a:r>
            <a:r>
              <a:rPr lang="de-DE" dirty="0" smtClean="0"/>
              <a:t>!)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83" y="1600200"/>
            <a:ext cx="4725433" cy="4525963"/>
          </a:xfrm>
        </p:spPr>
      </p:pic>
    </p:spTree>
    <p:extLst>
      <p:ext uri="{BB962C8B-B14F-4D97-AF65-F5344CB8AC3E}">
        <p14:creationId xmlns:p14="http://schemas.microsoft.com/office/powerpoint/2010/main" val="146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location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9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Tectonics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624013"/>
            <a:ext cx="4205287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12"/>
          <p:cNvSpPr>
            <a:spLocks noChangeArrowheads="1"/>
          </p:cNvSpPr>
          <p:nvPr/>
        </p:nvSpPr>
        <p:spPr bwMode="auto">
          <a:xfrm>
            <a:off x="5002213" y="4471988"/>
            <a:ext cx="2576512" cy="240347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ZoneTexte 12"/>
          <p:cNvSpPr txBox="1">
            <a:spLocks noChangeArrowheads="1"/>
          </p:cNvSpPr>
          <p:nvPr/>
        </p:nvSpPr>
        <p:spPr bwMode="auto">
          <a:xfrm>
            <a:off x="173038" y="2952750"/>
            <a:ext cx="4427537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b="1">
                <a:latin typeface="Calibri" pitchFamily="34" charset="0"/>
              </a:rPr>
              <a:t>Objectives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en-US">
                <a:latin typeface="Calibri" pitchFamily="34" charset="0"/>
              </a:rPr>
              <a:t> </a:t>
            </a:r>
            <a:r>
              <a:rPr lang="en-US" sz="1600">
                <a:latin typeface="Calibri" pitchFamily="34" charset="0"/>
              </a:rPr>
              <a:t>Imaging upper and lower mantle structures beneath La Réunion hotspot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en-US" sz="1600">
                <a:latin typeface="Calibri" pitchFamily="34" charset="0"/>
              </a:rPr>
              <a:t> Relationships with the south African superplume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en-US" sz="1600">
                <a:latin typeface="Calibri" pitchFamily="34" charset="0"/>
              </a:rPr>
              <a:t> Signature in the transition zone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en-US" sz="1600">
                <a:latin typeface="Calibri" pitchFamily="34" charset="0"/>
              </a:rPr>
              <a:t> Plume-lithosphere interactions, mantle flow, influence of pre-existing structures (ridges, transforms)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en-US" sz="1600">
                <a:latin typeface="Calibri" pitchFamily="34" charset="0"/>
              </a:rPr>
              <a:t> Plume – ridge interaction – role of the Rodrigues ridge</a:t>
            </a:r>
          </a:p>
          <a:p>
            <a:pPr eaLnBrk="1" hangingPunct="1">
              <a:spcAft>
                <a:spcPts val="600"/>
              </a:spcAft>
              <a:buFontTx/>
              <a:buChar char="-"/>
            </a:pPr>
            <a:r>
              <a:rPr lang="en-US" sz="1600">
                <a:latin typeface="Calibri" pitchFamily="34" charset="0"/>
              </a:rPr>
              <a:t> Plume signature with the surface observables (Bathymetry, gravimetry, magnetism). </a:t>
            </a:r>
          </a:p>
        </p:txBody>
      </p:sp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266700" y="1676400"/>
            <a:ext cx="4435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>
                <a:latin typeface="Calibri" pitchFamily="34" charset="0"/>
              </a:rPr>
              <a:t>A French-German project funded by ANR &amp; DFG 2012-2015 </a:t>
            </a:r>
          </a:p>
          <a:p>
            <a:pPr eaLnBrk="1" hangingPunct="1"/>
            <a:r>
              <a:rPr lang="en-US">
                <a:latin typeface="Calibri" pitchFamily="34" charset="0"/>
              </a:rPr>
              <a:t>-&gt; Structure and dynamics of La Réunion mantle plume</a:t>
            </a:r>
          </a:p>
        </p:txBody>
      </p:sp>
    </p:spTree>
    <p:extLst>
      <p:ext uri="{BB962C8B-B14F-4D97-AF65-F5344CB8AC3E}">
        <p14:creationId xmlns:p14="http://schemas.microsoft.com/office/powerpoint/2010/main" val="40342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-24359"/>
            <a:ext cx="8836595" cy="14239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age 4" descr="Seismic_path_beneath_OB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013866"/>
            <a:ext cx="2327275" cy="1490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11"/>
          <p:cNvSpPr txBox="1">
            <a:spLocks noChangeArrowheads="1"/>
          </p:cNvSpPr>
          <p:nvPr/>
        </p:nvSpPr>
        <p:spPr bwMode="auto">
          <a:xfrm>
            <a:off x="0" y="-25425"/>
            <a:ext cx="9144000" cy="646113"/>
          </a:xfrm>
          <a:prstGeom prst="rect">
            <a:avLst/>
          </a:prstGeom>
          <a:solidFill>
            <a:srgbClr val="FEF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>
                <a:latin typeface="Calibri" pitchFamily="34" charset="0"/>
              </a:rPr>
              <a:t>Seismological networks</a:t>
            </a:r>
            <a:endParaRPr lang="en-US" sz="2800">
              <a:latin typeface="Calibri" pitchFamily="34" charset="0"/>
            </a:endParaRPr>
          </a:p>
        </p:txBody>
      </p:sp>
      <p:pic>
        <p:nvPicPr>
          <p:cNvPr id="6" name="Image 9" descr="ANR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94766"/>
            <a:ext cx="1281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r 19"/>
          <p:cNvGrpSpPr>
            <a:grpSpLocks/>
          </p:cNvGrpSpPr>
          <p:nvPr/>
        </p:nvGrpSpPr>
        <p:grpSpPr bwMode="auto">
          <a:xfrm>
            <a:off x="6019800" y="3312566"/>
            <a:ext cx="3386138" cy="2852738"/>
            <a:chOff x="6477000" y="4267200"/>
            <a:chExt cx="3386887" cy="2850496"/>
          </a:xfrm>
        </p:grpSpPr>
        <p:sp>
          <p:nvSpPr>
            <p:cNvPr id="8" name="Ellipse 11"/>
            <p:cNvSpPr>
              <a:spLocks noChangeArrowheads="1"/>
            </p:cNvSpPr>
            <p:nvPr/>
          </p:nvSpPr>
          <p:spPr bwMode="auto">
            <a:xfrm>
              <a:off x="64770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Ellipse 12"/>
            <p:cNvSpPr>
              <a:spLocks noChangeArrowheads="1"/>
            </p:cNvSpPr>
            <p:nvPr/>
          </p:nvSpPr>
          <p:spPr bwMode="auto">
            <a:xfrm>
              <a:off x="6477000" y="4648200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Ellipse 13"/>
            <p:cNvSpPr>
              <a:spLocks noChangeArrowheads="1"/>
            </p:cNvSpPr>
            <p:nvPr/>
          </p:nvSpPr>
          <p:spPr bwMode="auto">
            <a:xfrm>
              <a:off x="6477000" y="4953000"/>
              <a:ext cx="152400" cy="152400"/>
            </a:xfrm>
            <a:prstGeom prst="ellipse">
              <a:avLst/>
            </a:prstGeom>
            <a:solidFill>
              <a:srgbClr val="ABE46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Ellipse 14"/>
            <p:cNvSpPr>
              <a:spLocks noChangeArrowheads="1"/>
            </p:cNvSpPr>
            <p:nvPr/>
          </p:nvSpPr>
          <p:spPr bwMode="auto">
            <a:xfrm>
              <a:off x="6477005" y="5645544"/>
              <a:ext cx="152400" cy="1524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Ellipse 15"/>
            <p:cNvSpPr>
              <a:spLocks noChangeArrowheads="1"/>
            </p:cNvSpPr>
            <p:nvPr/>
          </p:nvSpPr>
          <p:spPr bwMode="auto">
            <a:xfrm>
              <a:off x="6477005" y="5950345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Ellipse 16"/>
            <p:cNvSpPr>
              <a:spLocks noChangeArrowheads="1"/>
            </p:cNvSpPr>
            <p:nvPr/>
          </p:nvSpPr>
          <p:spPr bwMode="auto">
            <a:xfrm>
              <a:off x="6477005" y="6244161"/>
              <a:ext cx="152400" cy="152400"/>
            </a:xfrm>
            <a:prstGeom prst="ellipse">
              <a:avLst/>
            </a:prstGeom>
            <a:solidFill>
              <a:srgbClr val="FF65F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usionner 17"/>
            <p:cNvSpPr/>
            <p:nvPr/>
          </p:nvSpPr>
          <p:spPr bwMode="auto">
            <a:xfrm>
              <a:off x="6477000" y="6560921"/>
              <a:ext cx="152434" cy="152280"/>
            </a:xfrm>
            <a:prstGeom prst="flowChartMerg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5" name="ZoneTexte 18"/>
            <p:cNvSpPr txBox="1">
              <a:spLocks noChangeArrowheads="1"/>
            </p:cNvSpPr>
            <p:nvPr/>
          </p:nvSpPr>
          <p:spPr bwMode="auto">
            <a:xfrm>
              <a:off x="6705605" y="4267200"/>
              <a:ext cx="3158282" cy="285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57 OBS RHUM-RUM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Stations permanentes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12 stations DEPAS 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Seychelles – Mauritius - Rodrigues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25 stations GFZ Madagascar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Stations AfricArray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5 stations RHUM Iles Eparses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30 stations US MACOMO</a:t>
              </a:r>
            </a:p>
            <a:p>
              <a:pPr eaLnBrk="1" hangingPunct="1">
                <a:spcBef>
                  <a:spcPts val="800"/>
                </a:spcBef>
              </a:pPr>
              <a:r>
                <a:rPr lang="fr-FR" sz="1400" b="1"/>
                <a:t>5 stations RHUM Madagascar</a:t>
              </a:r>
            </a:p>
          </p:txBody>
        </p:sp>
        <p:sp>
          <p:nvSpPr>
            <p:cNvPr id="16" name="Ellipse 14"/>
            <p:cNvSpPr>
              <a:spLocks noChangeArrowheads="1"/>
            </p:cNvSpPr>
            <p:nvPr/>
          </p:nvSpPr>
          <p:spPr bwMode="auto">
            <a:xfrm>
              <a:off x="6477005" y="6863984"/>
              <a:ext cx="152400" cy="1524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7" name="Imag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763041"/>
            <a:ext cx="2057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399629"/>
            <a:ext cx="5913438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de-DE" dirty="0" err="1" smtClean="0"/>
              <a:t>Impressions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75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Lava </a:t>
            </a:r>
            <a:r>
              <a:rPr lang="de-DE" dirty="0" err="1" smtClean="0"/>
              <a:t>flow</a:t>
            </a:r>
            <a:r>
              <a:rPr lang="de-DE" dirty="0" smtClean="0"/>
              <a:t> 2007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24687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Route du </a:t>
            </a:r>
            <a:r>
              <a:rPr lang="de-DE" dirty="0" err="1" smtClean="0"/>
              <a:t>volcan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9166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Lava </a:t>
            </a:r>
            <a:r>
              <a:rPr lang="de-DE" dirty="0" err="1" smtClean="0"/>
              <a:t>lake</a:t>
            </a:r>
            <a:r>
              <a:rPr lang="de-DE" dirty="0" smtClean="0"/>
              <a:t> 2007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89059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Piton</a:t>
            </a:r>
            <a:r>
              <a:rPr lang="de-DE" dirty="0" smtClean="0"/>
              <a:t> de la </a:t>
            </a:r>
            <a:r>
              <a:rPr lang="de-DE" dirty="0" err="1" smtClean="0"/>
              <a:t>Fournaise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3292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</Words>
  <Application>Microsoft Office PowerPoint</Application>
  <PresentationFormat>Bildschirmpräsentation (4:3)</PresentationFormat>
  <Paragraphs>51</Paragraphs>
  <Slides>25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Larissa</vt:lpstr>
      <vt:lpstr>RHUM – Leg1</vt:lpstr>
      <vt:lpstr>Rationale</vt:lpstr>
      <vt:lpstr>Tectonics</vt:lpstr>
      <vt:lpstr>PowerPoint-Präsentation</vt:lpstr>
      <vt:lpstr>Impressions</vt:lpstr>
      <vt:lpstr>Lava flow 2007</vt:lpstr>
      <vt:lpstr>Route du volcan</vt:lpstr>
      <vt:lpstr>Lava lake 2007</vt:lpstr>
      <vt:lpstr>Piton de la Fournaise</vt:lpstr>
      <vt:lpstr>Marion Dufresne</vt:lpstr>
      <vt:lpstr>What we needed …</vt:lpstr>
      <vt:lpstr>What we got …</vt:lpstr>
      <vt:lpstr>... instead …</vt:lpstr>
      <vt:lpstr>... but then …</vt:lpstr>
      <vt:lpstr>Assembly</vt:lpstr>
      <vt:lpstr>PowerPoint-Präsentation</vt:lpstr>
      <vt:lpstr>Deployment</vt:lpstr>
      <vt:lpstr>Deployment</vt:lpstr>
      <vt:lpstr>PC Room</vt:lpstr>
      <vt:lpstr>Bathymetry</vt:lpstr>
      <vt:lpstr>Karin with the father of plumes</vt:lpstr>
      <vt:lpstr>Daily seminars</vt:lpstr>
      <vt:lpstr>Leasure</vt:lpstr>
      <vt:lpstr>Return (strike again!)</vt:lpstr>
      <vt:lpstr>Current location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10</cp:revision>
  <dcterms:created xsi:type="dcterms:W3CDTF">2012-10-15T06:02:15Z</dcterms:created>
  <dcterms:modified xsi:type="dcterms:W3CDTF">2012-10-15T13:36:12Z</dcterms:modified>
</cp:coreProperties>
</file>