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0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8" r:id="rId11"/>
    <p:sldId id="289" r:id="rId12"/>
    <p:sldId id="287" r:id="rId13"/>
    <p:sldId id="290" r:id="rId14"/>
    <p:sldId id="301" r:id="rId15"/>
    <p:sldId id="325" r:id="rId16"/>
    <p:sldId id="302" r:id="rId17"/>
    <p:sldId id="326" r:id="rId18"/>
    <p:sldId id="304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05" r:id="rId27"/>
    <p:sldId id="306" r:id="rId28"/>
    <p:sldId id="307" r:id="rId29"/>
    <p:sldId id="309" r:id="rId30"/>
    <p:sldId id="320" r:id="rId31"/>
    <p:sldId id="321" r:id="rId32"/>
    <p:sldId id="322" r:id="rId33"/>
    <p:sldId id="323" r:id="rId34"/>
    <p:sldId id="324" r:id="rId35"/>
    <p:sldId id="310" r:id="rId36"/>
    <p:sldId id="308" r:id="rId37"/>
    <p:sldId id="311" r:id="rId38"/>
    <p:sldId id="312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CCCC00"/>
    <a:srgbClr val="B2B2B2"/>
    <a:srgbClr val="FFFF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1" autoAdjust="0"/>
    <p:restoredTop sz="94664" autoAdjust="0"/>
  </p:normalViewPr>
  <p:slideViewPr>
    <p:cSldViewPr snapToGrid="0">
      <p:cViewPr varScale="1">
        <p:scale>
          <a:sx n="88" d="100"/>
          <a:sy n="88" d="100"/>
        </p:scale>
        <p:origin x="466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notesViewPr>
    <p:cSldViewPr snapToGrid="0">
      <p:cViewPr varScale="1">
        <p:scale>
          <a:sx n="68" d="100"/>
          <a:sy n="68" d="100"/>
        </p:scale>
        <p:origin x="302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1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1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C300976D-7F1E-485B-8321-81D1B126F506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88310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455F36-B696-457E-9E92-6327A7F962D1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8909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2273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F9BE7A-44F1-4530-8DEA-7D2BED917462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232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59344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4FBB28-2F55-4B1D-B025-8A32DF3DE00B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234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22811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67CCF3-716B-42E7-B1E1-444C7646389E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2304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36373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F72220-E109-4E9F-B00F-8F577FBCF857}" type="slidenum">
              <a:rPr lang="de-DE" altLang="de-DE"/>
              <a:pPr/>
              <a:t>13</a:t>
            </a:fld>
            <a:endParaRPr lang="de-DE" altLang="de-DE"/>
          </a:p>
        </p:txBody>
      </p:sp>
      <p:sp>
        <p:nvSpPr>
          <p:cNvPr id="236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14197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A214D4-17FF-44CC-A547-DEEEE6588810}" type="slidenum">
              <a:rPr lang="de-DE" altLang="de-DE"/>
              <a:pPr/>
              <a:t>20</a:t>
            </a:fld>
            <a:endParaRPr lang="de-DE" altLang="de-DE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64854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8077A-C478-4973-9FBF-6E747214F1DD}" type="slidenum">
              <a:rPr lang="de-DE" altLang="de-DE"/>
              <a:pPr/>
              <a:t>21</a:t>
            </a:fld>
            <a:endParaRPr lang="de-DE" altLang="de-DE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84290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6C4312-3F2F-4C2D-9225-13D1087B731E}" type="slidenum">
              <a:rPr lang="de-DE" altLang="de-DE"/>
              <a:pPr/>
              <a:t>22</a:t>
            </a:fld>
            <a:endParaRPr lang="de-DE" altLang="de-DE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40875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CCB04-9C0D-4F51-868B-90ECFCB8D301}" type="slidenum">
              <a:rPr lang="de-DE" altLang="de-DE"/>
              <a:pPr/>
              <a:t>23</a:t>
            </a:fld>
            <a:endParaRPr lang="de-DE" altLang="de-DE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974387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ED0380-E1D6-42A2-BEBE-041F69A6E1BF}" type="slidenum">
              <a:rPr lang="de-DE" altLang="de-DE"/>
              <a:pPr/>
              <a:t>24</a:t>
            </a:fld>
            <a:endParaRPr lang="de-DE" altLang="de-DE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359133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CF4B15-4AA5-4075-B370-CC286C9BD7DE}" type="slidenum">
              <a:rPr lang="de-DE" altLang="de-DE"/>
              <a:pPr/>
              <a:t>25</a:t>
            </a:fld>
            <a:endParaRPr lang="de-DE" altLang="de-DE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46295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090FF1-37CB-4C4D-8D33-88E4CC468C6B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214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966396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679E20-A2E1-4ADC-96E8-0514683FF44D}" type="slidenum">
              <a:rPr lang="de-DE" altLang="de-DE"/>
              <a:pPr/>
              <a:t>29</a:t>
            </a:fld>
            <a:endParaRPr lang="de-DE" altLang="de-DE"/>
          </a:p>
        </p:txBody>
      </p:sp>
      <p:sp>
        <p:nvSpPr>
          <p:cNvPr id="261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794271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135BB5-7FDE-45CE-BE15-EAA8BD233D47}" type="slidenum">
              <a:rPr lang="de-DE" altLang="de-DE"/>
              <a:pPr/>
              <a:t>30</a:t>
            </a:fld>
            <a:endParaRPr lang="de-DE" altLang="de-DE"/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483540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D7A6CF-9F36-4180-B037-EFEA58283B2F}" type="slidenum">
              <a:rPr lang="de-DE" altLang="de-DE"/>
              <a:pPr/>
              <a:t>31</a:t>
            </a:fld>
            <a:endParaRPr lang="de-DE" altLang="de-DE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091125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1490B7-1C0A-45E6-AF86-33500F9CDC92}" type="slidenum">
              <a:rPr lang="de-DE" altLang="de-DE"/>
              <a:pPr/>
              <a:t>32</a:t>
            </a:fld>
            <a:endParaRPr lang="de-DE" altLang="de-DE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368748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A8AFA8-F509-4F8F-81AF-CF8AEE81E78D}" type="slidenum">
              <a:rPr lang="de-DE" altLang="de-DE"/>
              <a:pPr/>
              <a:t>35</a:t>
            </a:fld>
            <a:endParaRPr lang="de-DE" altLang="de-DE"/>
          </a:p>
        </p:txBody>
      </p:sp>
      <p:sp>
        <p:nvSpPr>
          <p:cNvPr id="263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660215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027AA4-2B7F-427F-99CD-ECE9AFBBC473}" type="slidenum">
              <a:rPr lang="de-DE" altLang="de-DE"/>
              <a:pPr/>
              <a:t>36</a:t>
            </a:fld>
            <a:endParaRPr lang="de-DE" altLang="de-DE"/>
          </a:p>
        </p:txBody>
      </p:sp>
      <p:sp>
        <p:nvSpPr>
          <p:cNvPr id="259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286129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369B4-7732-454F-AF9D-1AE42FB2E923}" type="slidenum">
              <a:rPr lang="de-DE" altLang="de-DE"/>
              <a:pPr/>
              <a:t>37</a:t>
            </a:fld>
            <a:endParaRPr lang="de-DE" altLang="de-DE"/>
          </a:p>
        </p:txBody>
      </p:sp>
      <p:sp>
        <p:nvSpPr>
          <p:cNvPr id="265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09372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CC96CB-AF12-492C-95C1-98C96F9F745A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2160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95056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67A2DA-5323-4816-9438-43C9BB66C0EA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2181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92630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B738A9-07F6-4C62-B3A1-A4E7B1D5A816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2201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94449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D8A365-9687-405A-BD28-B94ED415AE16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2222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27557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C18E09-7533-486A-83CF-555AAA0DAD71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2242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40578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42D5C8-A2A6-41B0-AF2C-0FBD9B3550F0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2263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49235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1013E4-B545-4823-9E8C-1F8D709ADA85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228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41888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Inverse Problems: Introduction</a:t>
            </a:r>
            <a:endParaRPr lang="en-US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35FC-F7C8-484A-94AA-035A1644D718}" type="slidenum">
              <a:rPr lang="de-DE" altLang="de-DE" smtClean="0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06800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Inverse Problems: Introduction</a:t>
            </a:r>
            <a:endParaRPr lang="en-US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2FCCE-3121-479A-8ED3-4CCB93E2AA3E}" type="slidenum">
              <a:rPr lang="de-DE" altLang="de-DE" smtClean="0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04983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Inverse Problems: Introduction</a:t>
            </a:r>
            <a:endParaRPr lang="en-US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B060-5EE9-4DE6-B168-E9609FBAD8C5}" type="slidenum">
              <a:rPr lang="de-DE" altLang="de-DE" smtClean="0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0417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Inverse Problems: Introduction</a:t>
            </a:r>
            <a:endParaRPr lang="en-US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8421-6A26-4991-A3AA-1650620CBBCF}" type="slidenum">
              <a:rPr lang="de-DE" altLang="de-DE" smtClean="0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0367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Inverse Problems: Introduction</a:t>
            </a:r>
            <a:endParaRPr lang="en-US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F37D-EC43-467B-8728-58AD8480EF2C}" type="slidenum">
              <a:rPr lang="de-DE" altLang="de-DE" smtClean="0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85109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Inverse Problems: Introduction</a:t>
            </a:r>
            <a:endParaRPr lang="en-US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B216-C6C5-4354-B3E8-10DE21E219BD}" type="slidenum">
              <a:rPr lang="de-DE" altLang="de-DE" smtClean="0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5688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Inverse Problems: Introduction</a:t>
            </a:r>
            <a:endParaRPr lang="en-US" alt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DCBD-3A7F-4BEC-9929-8907F53DB0FE}" type="slidenum">
              <a:rPr lang="de-DE" altLang="de-DE" smtClean="0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66946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549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Inverse Problems: Introduction</a:t>
            </a:r>
            <a:endParaRPr lang="en-US" alt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858C-5EA6-45CC-99DF-37023AFD8A2E}" type="slidenum">
              <a:rPr lang="de-DE" altLang="de-DE" smtClean="0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2737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Inverse Problems: Introduction</a:t>
            </a:r>
            <a:endParaRPr lang="en-US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ECF6-A0AD-4928-95A3-75C522D187D5}" type="slidenum">
              <a:rPr lang="de-DE" altLang="de-DE" smtClean="0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7920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Inverse Problems: Introduction</a:t>
            </a:r>
            <a:endParaRPr lang="en-US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2AFE-C5EC-4FCD-900D-C955175D85DB}" type="slidenum">
              <a:rPr lang="de-DE" altLang="de-DE" smtClean="0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5886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-8778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de-DE" smtClean="0"/>
              <a:t>Inverse Problems: Introduction</a:t>
            </a:r>
            <a:endParaRPr lang="en-US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BC28-DC23-456C-9BBD-D966C775D98A}" type="slidenum">
              <a:rPr lang="de-DE" altLang="de-DE" smtClean="0"/>
              <a:pPr/>
              <a:t>‹#›</a:t>
            </a:fld>
            <a:endParaRPr lang="de-DE" altLang="de-DE"/>
          </a:p>
        </p:txBody>
      </p:sp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1" y="0"/>
            <a:ext cx="12192000" cy="669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sz="2400" dirty="0" smtClean="0"/>
              <a:t>cc</a:t>
            </a:r>
            <a:endParaRPr lang="de-DE" sz="2400" dirty="0"/>
          </a:p>
        </p:txBody>
      </p:sp>
      <p:sp>
        <p:nvSpPr>
          <p:cNvPr id="8" name="Rectangle 14"/>
          <p:cNvSpPr>
            <a:spLocks noChangeArrowheads="1"/>
          </p:cNvSpPr>
          <p:nvPr userDrawn="1"/>
        </p:nvSpPr>
        <p:spPr bwMode="auto">
          <a:xfrm>
            <a:off x="9592733" y="6583364"/>
            <a:ext cx="195874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altLang="de-DE" sz="1200"/>
              <a:t>Geophysics Data Analysis</a:t>
            </a:r>
          </a:p>
        </p:txBody>
      </p:sp>
      <p:sp>
        <p:nvSpPr>
          <p:cNvPr id="9" name="Rectangle 18"/>
          <p:cNvSpPr>
            <a:spLocks noChangeArrowheads="1"/>
          </p:cNvSpPr>
          <p:nvPr userDrawn="1"/>
        </p:nvSpPr>
        <p:spPr bwMode="auto">
          <a:xfrm>
            <a:off x="1" y="6607175"/>
            <a:ext cx="2995084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200"/>
              <a:t>Inverse Problems: Introduction</a:t>
            </a:r>
            <a:endParaRPr lang="de-DE" altLang="de-DE" sz="1200"/>
          </a:p>
        </p:txBody>
      </p:sp>
    </p:spTree>
    <p:extLst>
      <p:ext uri="{BB962C8B-B14F-4D97-AF65-F5344CB8AC3E}">
        <p14:creationId xmlns:p14="http://schemas.microsoft.com/office/powerpoint/2010/main" val="25027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w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ldeo.columbia.edu/users/menke/gdadit/index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20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2.png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19.wmf"/><Relationship Id="rId5" Type="http://schemas.openxmlformats.org/officeDocument/2006/relationships/image" Target="../media/image1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2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18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2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7.png"/><Relationship Id="rId5" Type="http://schemas.openxmlformats.org/officeDocument/2006/relationships/image" Target="../media/image1.wmf"/><Relationship Id="rId10" Type="http://schemas.openxmlformats.org/officeDocument/2006/relationships/image" Target="../media/image26.wmf"/><Relationship Id="rId4" Type="http://schemas.openxmlformats.org/officeDocument/2006/relationships/oleObject" Target="../embeddings/oleObject32.bin"/><Relationship Id="rId9" Type="http://schemas.openxmlformats.org/officeDocument/2006/relationships/oleObject" Target="../embeddings/oleObject3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7.png"/><Relationship Id="rId5" Type="http://schemas.openxmlformats.org/officeDocument/2006/relationships/image" Target="../media/image1.wmf"/><Relationship Id="rId10" Type="http://schemas.openxmlformats.org/officeDocument/2006/relationships/image" Target="../media/image29.wmf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37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1.wmf"/><Relationship Id="rId10" Type="http://schemas.openxmlformats.org/officeDocument/2006/relationships/image" Target="../media/image32.png"/><Relationship Id="rId4" Type="http://schemas.openxmlformats.org/officeDocument/2006/relationships/oleObject" Target="../embeddings/oleObject38.bin"/><Relationship Id="rId9" Type="http://schemas.openxmlformats.org/officeDocument/2006/relationships/image" Target="../media/image3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33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3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w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../../../Animations+Pics/Movies/Kasra/Fly%20through%20the%20Earth%20without%20Tristan.mov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w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w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w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w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w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w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de-DE" dirty="0"/>
              <a:t>Inverse Problems in Geophysics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7BDF-47D2-480E-8006-E5E126429A35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2860675" y="1119189"/>
            <a:ext cx="6743700" cy="36655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678" tIns="48340" rIns="96678" bIns="48340">
            <a:spAutoFit/>
          </a:bodyPr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9425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60438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39863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20875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78075" defTabSz="9604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35275" defTabSz="9604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2475" defTabSz="9604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49675" defTabSz="9604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altLang="de-DE" sz="1800" dirty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de-DE" sz="1800" b="1" dirty="0">
                <a:latin typeface="Arial" panose="020B0604020202020204" pitchFamily="34" charset="0"/>
              </a:rPr>
              <a:t>What is an inverse problem?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de-DE" sz="1800" dirty="0">
                <a:latin typeface="Arial" panose="020B0604020202020204" pitchFamily="34" charset="0"/>
              </a:rPr>
              <a:t>	</a:t>
            </a:r>
            <a:r>
              <a:rPr lang="en-US" altLang="de-DE" sz="1800" dirty="0" smtClean="0">
                <a:latin typeface="Arial" panose="020B0604020202020204" pitchFamily="34" charset="0"/>
              </a:rPr>
              <a:t>Illustrative </a:t>
            </a:r>
            <a:r>
              <a:rPr lang="en-US" altLang="de-DE" sz="1800" dirty="0">
                <a:latin typeface="Arial" panose="020B0604020202020204" pitchFamily="34" charset="0"/>
              </a:rPr>
              <a:t>Example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de-DE" sz="1800" dirty="0">
                <a:latin typeface="Arial" panose="020B0604020202020204" pitchFamily="34" charset="0"/>
              </a:rPr>
              <a:t>	</a:t>
            </a:r>
            <a:r>
              <a:rPr lang="en-US" altLang="de-DE" sz="1800" dirty="0" smtClean="0">
                <a:latin typeface="Arial" panose="020B0604020202020204" pitchFamily="34" charset="0"/>
              </a:rPr>
              <a:t>Exact </a:t>
            </a:r>
            <a:r>
              <a:rPr lang="en-US" altLang="de-DE" sz="1800" dirty="0">
                <a:latin typeface="Arial" panose="020B0604020202020204" pitchFamily="34" charset="0"/>
              </a:rPr>
              <a:t>inverse problems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de-DE" sz="1800" dirty="0">
                <a:latin typeface="Arial" panose="020B0604020202020204" pitchFamily="34" charset="0"/>
              </a:rPr>
              <a:t>	</a:t>
            </a:r>
            <a:r>
              <a:rPr lang="en-US" altLang="de-DE" sz="1800" dirty="0" smtClean="0">
                <a:latin typeface="Arial" panose="020B0604020202020204" pitchFamily="34" charset="0"/>
              </a:rPr>
              <a:t>Nonlinear </a:t>
            </a:r>
            <a:r>
              <a:rPr lang="en-US" altLang="de-DE" sz="1800" dirty="0">
                <a:latin typeface="Arial" panose="020B0604020202020204" pitchFamily="34" charset="0"/>
              </a:rPr>
              <a:t>inverse problems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de-DE" sz="1800" dirty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de-DE" sz="1800" b="1" dirty="0">
                <a:latin typeface="Arial" panose="020B0604020202020204" pitchFamily="34" charset="0"/>
              </a:rPr>
              <a:t>Examples in Geophysics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de-DE" sz="1800" dirty="0">
                <a:latin typeface="Arial" panose="020B0604020202020204" pitchFamily="34" charset="0"/>
              </a:rPr>
              <a:t>	</a:t>
            </a:r>
            <a:r>
              <a:rPr lang="en-US" altLang="de-DE" sz="1800" dirty="0" err="1" smtClean="0">
                <a:latin typeface="Arial" panose="020B0604020202020204" pitchFamily="34" charset="0"/>
              </a:rPr>
              <a:t>Traveltime</a:t>
            </a:r>
            <a:r>
              <a:rPr lang="en-US" altLang="de-DE" sz="1800" dirty="0" smtClean="0">
                <a:latin typeface="Arial" panose="020B0604020202020204" pitchFamily="34" charset="0"/>
              </a:rPr>
              <a:t> </a:t>
            </a:r>
            <a:r>
              <a:rPr lang="en-US" altLang="de-DE" sz="1800" dirty="0">
                <a:latin typeface="Arial" panose="020B0604020202020204" pitchFamily="34" charset="0"/>
              </a:rPr>
              <a:t>inverse problems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de-DE" sz="1800" dirty="0">
                <a:latin typeface="Arial" panose="020B0604020202020204" pitchFamily="34" charset="0"/>
              </a:rPr>
              <a:t>	</a:t>
            </a:r>
            <a:r>
              <a:rPr lang="en-US" altLang="de-DE" sz="1800" dirty="0" smtClean="0">
                <a:latin typeface="Arial" panose="020B0604020202020204" pitchFamily="34" charset="0"/>
              </a:rPr>
              <a:t>Seismic </a:t>
            </a:r>
            <a:r>
              <a:rPr lang="en-US" altLang="de-DE" sz="1800" dirty="0">
                <a:latin typeface="Arial" panose="020B0604020202020204" pitchFamily="34" charset="0"/>
              </a:rPr>
              <a:t>Tomography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de-DE" sz="1800" dirty="0">
                <a:latin typeface="Arial" panose="020B0604020202020204" pitchFamily="34" charset="0"/>
              </a:rPr>
              <a:t>	</a:t>
            </a:r>
            <a:r>
              <a:rPr lang="en-US" altLang="de-DE" sz="1800" dirty="0" smtClean="0">
                <a:latin typeface="Arial" panose="020B0604020202020204" pitchFamily="34" charset="0"/>
              </a:rPr>
              <a:t>Location </a:t>
            </a:r>
            <a:r>
              <a:rPr lang="en-US" altLang="de-DE" sz="1800" dirty="0">
                <a:latin typeface="Arial" panose="020B0604020202020204" pitchFamily="34" charset="0"/>
              </a:rPr>
              <a:t>of Earthquakes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de-DE" sz="1800" dirty="0">
                <a:latin typeface="Arial" panose="020B0604020202020204" pitchFamily="34" charset="0"/>
              </a:rPr>
              <a:t>	</a:t>
            </a:r>
            <a:r>
              <a:rPr lang="en-US" altLang="de-DE" sz="1800" dirty="0" smtClean="0">
                <a:latin typeface="Arial" panose="020B0604020202020204" pitchFamily="34" charset="0"/>
              </a:rPr>
              <a:t>Global </a:t>
            </a:r>
            <a:r>
              <a:rPr lang="en-US" altLang="de-DE" sz="1800" dirty="0">
                <a:latin typeface="Arial" panose="020B0604020202020204" pitchFamily="34" charset="0"/>
              </a:rPr>
              <a:t>Electromagnetics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de-DE" sz="1800" dirty="0">
                <a:latin typeface="Arial" panose="020B0604020202020204" pitchFamily="34" charset="0"/>
              </a:rPr>
              <a:t>	</a:t>
            </a:r>
            <a:r>
              <a:rPr lang="en-US" altLang="de-DE" sz="1800" dirty="0" smtClean="0">
                <a:latin typeface="Arial" panose="020B0604020202020204" pitchFamily="34" charset="0"/>
              </a:rPr>
              <a:t>Reflection </a:t>
            </a:r>
            <a:r>
              <a:rPr lang="en-US" altLang="de-DE" sz="1800" dirty="0">
                <a:latin typeface="Arial" panose="020B0604020202020204" pitchFamily="34" charset="0"/>
              </a:rPr>
              <a:t>Seismology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de-DE" sz="1800" dirty="0">
              <a:latin typeface="Arial" panose="020B0604020202020204" pitchFamily="34" charset="0"/>
            </a:endParaRPr>
          </a:p>
        </p:txBody>
      </p:sp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7445375" y="1685926"/>
          <a:ext cx="2540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6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75" y="1685926"/>
                        <a:ext cx="2540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2160589" y="4938714"/>
            <a:ext cx="76422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000" b="1"/>
              <a:t>Scope:</a:t>
            </a:r>
            <a:r>
              <a:rPr lang="de-DE" altLang="de-DE" sz="2000"/>
              <a:t> Understand the concepts of data fitting and inverse problems and the  associated problems. Simple mathematical formulation as linear (-ized) systems.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188008" y="266185"/>
            <a:ext cx="5333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https://www.erasmus.gr/microsites/1193/programystc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095501" y="176214"/>
            <a:ext cx="77724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de-DE" smtClean="0"/>
              <a:t>What is an inverse problem?</a:t>
            </a:r>
            <a:endParaRPr lang="en-US" alt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64383" y="175582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altLang="de-DE" dirty="0"/>
              <a:t>Treasure Hunt - Example</a:t>
            </a:r>
          </a:p>
        </p:txBody>
      </p:sp>
      <p:sp>
        <p:nvSpPr>
          <p:cNvPr id="17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294813" y="6548438"/>
            <a:ext cx="2897187" cy="309562"/>
          </a:xfrm>
        </p:spPr>
        <p:txBody>
          <a:bodyPr/>
          <a:lstStyle/>
          <a:p>
            <a:fld id="{19E47F59-AC60-49EB-94D0-D1B0DF52F689}" type="slidenum">
              <a:rPr lang="de-DE" altLang="de-DE"/>
              <a:pPr/>
              <a:t>10</a:t>
            </a:fld>
            <a:endParaRPr lang="de-DE" altLang="de-DE"/>
          </a:p>
        </p:txBody>
      </p:sp>
      <p:pic>
        <p:nvPicPr>
          <p:cNvPr id="231598" name="Picture 174" descr="RESULT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303338"/>
            <a:ext cx="7119937" cy="534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1428" name="Group 4"/>
          <p:cNvGrpSpPr>
            <a:grpSpLocks/>
          </p:cNvGrpSpPr>
          <p:nvPr/>
        </p:nvGrpSpPr>
        <p:grpSpPr bwMode="auto">
          <a:xfrm>
            <a:off x="8435976" y="771525"/>
            <a:ext cx="2092325" cy="1866900"/>
            <a:chOff x="3385" y="686"/>
            <a:chExt cx="1902" cy="1579"/>
          </a:xfrm>
        </p:grpSpPr>
        <p:graphicFrame>
          <p:nvGraphicFramePr>
            <p:cNvPr id="231429" name="Object 5"/>
            <p:cNvGraphicFramePr>
              <a:graphicFrameLocks noChangeAspect="1"/>
            </p:cNvGraphicFramePr>
            <p:nvPr/>
          </p:nvGraphicFramePr>
          <p:xfrm>
            <a:off x="4640" y="910"/>
            <a:ext cx="59" cy="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632" name="Equation" r:id="rId5" imgW="114120" imgH="215640" progId="Equation.3">
                    <p:embed/>
                  </p:oleObj>
                </mc:Choice>
                <mc:Fallback>
                  <p:oleObj name="Equation" r:id="rId5" imgW="114120" imgH="21564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0" y="910"/>
                          <a:ext cx="59" cy="1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1430" name="Freeform 6"/>
            <p:cNvSpPr>
              <a:spLocks/>
            </p:cNvSpPr>
            <p:nvPr/>
          </p:nvSpPr>
          <p:spPr bwMode="auto">
            <a:xfrm>
              <a:off x="3385" y="1023"/>
              <a:ext cx="1724" cy="253"/>
            </a:xfrm>
            <a:custGeom>
              <a:avLst/>
              <a:gdLst>
                <a:gd name="T0" fmla="*/ 198 w 4680"/>
                <a:gd name="T1" fmla="*/ 594 h 638"/>
                <a:gd name="T2" fmla="*/ 292 w 4680"/>
                <a:gd name="T3" fmla="*/ 626 h 638"/>
                <a:gd name="T4" fmla="*/ 1949 w 4680"/>
                <a:gd name="T5" fmla="*/ 523 h 638"/>
                <a:gd name="T6" fmla="*/ 2399 w 4680"/>
                <a:gd name="T7" fmla="*/ 302 h 638"/>
                <a:gd name="T8" fmla="*/ 2904 w 4680"/>
                <a:gd name="T9" fmla="*/ 223 h 638"/>
                <a:gd name="T10" fmla="*/ 3291 w 4680"/>
                <a:gd name="T11" fmla="*/ 357 h 638"/>
                <a:gd name="T12" fmla="*/ 3788 w 4680"/>
                <a:gd name="T13" fmla="*/ 405 h 638"/>
                <a:gd name="T14" fmla="*/ 4135 w 4680"/>
                <a:gd name="T15" fmla="*/ 349 h 638"/>
                <a:gd name="T16" fmla="*/ 4332 w 4680"/>
                <a:gd name="T17" fmla="*/ 215 h 638"/>
                <a:gd name="T18" fmla="*/ 4498 w 4680"/>
                <a:gd name="T19" fmla="*/ 136 h 638"/>
                <a:gd name="T20" fmla="*/ 4632 w 4680"/>
                <a:gd name="T21" fmla="*/ 18 h 638"/>
                <a:gd name="T22" fmla="*/ 4680 w 4680"/>
                <a:gd name="T23" fmla="*/ 26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80" h="638">
                  <a:moveTo>
                    <a:pt x="198" y="594"/>
                  </a:moveTo>
                  <a:cubicBezTo>
                    <a:pt x="99" y="616"/>
                    <a:pt x="0" y="638"/>
                    <a:pt x="292" y="626"/>
                  </a:cubicBezTo>
                  <a:cubicBezTo>
                    <a:pt x="584" y="614"/>
                    <a:pt x="1598" y="577"/>
                    <a:pt x="1949" y="523"/>
                  </a:cubicBezTo>
                  <a:cubicBezTo>
                    <a:pt x="2300" y="469"/>
                    <a:pt x="2240" y="352"/>
                    <a:pt x="2399" y="302"/>
                  </a:cubicBezTo>
                  <a:cubicBezTo>
                    <a:pt x="2558" y="252"/>
                    <a:pt x="2755" y="214"/>
                    <a:pt x="2904" y="223"/>
                  </a:cubicBezTo>
                  <a:cubicBezTo>
                    <a:pt x="3053" y="232"/>
                    <a:pt x="3144" y="327"/>
                    <a:pt x="3291" y="357"/>
                  </a:cubicBezTo>
                  <a:cubicBezTo>
                    <a:pt x="3438" y="387"/>
                    <a:pt x="3647" y="406"/>
                    <a:pt x="3788" y="405"/>
                  </a:cubicBezTo>
                  <a:cubicBezTo>
                    <a:pt x="3929" y="404"/>
                    <a:pt x="4044" y="381"/>
                    <a:pt x="4135" y="349"/>
                  </a:cubicBezTo>
                  <a:cubicBezTo>
                    <a:pt x="4226" y="317"/>
                    <a:pt x="4271" y="251"/>
                    <a:pt x="4332" y="215"/>
                  </a:cubicBezTo>
                  <a:cubicBezTo>
                    <a:pt x="4393" y="179"/>
                    <a:pt x="4448" y="169"/>
                    <a:pt x="4498" y="136"/>
                  </a:cubicBezTo>
                  <a:cubicBezTo>
                    <a:pt x="4548" y="103"/>
                    <a:pt x="4602" y="36"/>
                    <a:pt x="4632" y="18"/>
                  </a:cubicBezTo>
                  <a:cubicBezTo>
                    <a:pt x="4662" y="0"/>
                    <a:pt x="4671" y="13"/>
                    <a:pt x="4680" y="2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1431" name="Freeform 7"/>
            <p:cNvSpPr>
              <a:spLocks/>
            </p:cNvSpPr>
            <p:nvPr/>
          </p:nvSpPr>
          <p:spPr bwMode="auto">
            <a:xfrm>
              <a:off x="3441" y="1292"/>
              <a:ext cx="1724" cy="253"/>
            </a:xfrm>
            <a:custGeom>
              <a:avLst/>
              <a:gdLst>
                <a:gd name="T0" fmla="*/ 198 w 4680"/>
                <a:gd name="T1" fmla="*/ 594 h 638"/>
                <a:gd name="T2" fmla="*/ 292 w 4680"/>
                <a:gd name="T3" fmla="*/ 626 h 638"/>
                <a:gd name="T4" fmla="*/ 1949 w 4680"/>
                <a:gd name="T5" fmla="*/ 523 h 638"/>
                <a:gd name="T6" fmla="*/ 2399 w 4680"/>
                <a:gd name="T7" fmla="*/ 302 h 638"/>
                <a:gd name="T8" fmla="*/ 2904 w 4680"/>
                <a:gd name="T9" fmla="*/ 223 h 638"/>
                <a:gd name="T10" fmla="*/ 3291 w 4680"/>
                <a:gd name="T11" fmla="*/ 357 h 638"/>
                <a:gd name="T12" fmla="*/ 3788 w 4680"/>
                <a:gd name="T13" fmla="*/ 405 h 638"/>
                <a:gd name="T14" fmla="*/ 4135 w 4680"/>
                <a:gd name="T15" fmla="*/ 349 h 638"/>
                <a:gd name="T16" fmla="*/ 4332 w 4680"/>
                <a:gd name="T17" fmla="*/ 215 h 638"/>
                <a:gd name="T18" fmla="*/ 4498 w 4680"/>
                <a:gd name="T19" fmla="*/ 136 h 638"/>
                <a:gd name="T20" fmla="*/ 4632 w 4680"/>
                <a:gd name="T21" fmla="*/ 18 h 638"/>
                <a:gd name="T22" fmla="*/ 4680 w 4680"/>
                <a:gd name="T23" fmla="*/ 26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80" h="638">
                  <a:moveTo>
                    <a:pt x="198" y="594"/>
                  </a:moveTo>
                  <a:cubicBezTo>
                    <a:pt x="99" y="616"/>
                    <a:pt x="0" y="638"/>
                    <a:pt x="292" y="626"/>
                  </a:cubicBezTo>
                  <a:cubicBezTo>
                    <a:pt x="584" y="614"/>
                    <a:pt x="1598" y="577"/>
                    <a:pt x="1949" y="523"/>
                  </a:cubicBezTo>
                  <a:cubicBezTo>
                    <a:pt x="2300" y="469"/>
                    <a:pt x="2240" y="352"/>
                    <a:pt x="2399" y="302"/>
                  </a:cubicBezTo>
                  <a:cubicBezTo>
                    <a:pt x="2558" y="252"/>
                    <a:pt x="2755" y="214"/>
                    <a:pt x="2904" y="223"/>
                  </a:cubicBezTo>
                  <a:cubicBezTo>
                    <a:pt x="3053" y="232"/>
                    <a:pt x="3144" y="327"/>
                    <a:pt x="3291" y="357"/>
                  </a:cubicBezTo>
                  <a:cubicBezTo>
                    <a:pt x="3438" y="387"/>
                    <a:pt x="3647" y="406"/>
                    <a:pt x="3788" y="405"/>
                  </a:cubicBezTo>
                  <a:cubicBezTo>
                    <a:pt x="3929" y="404"/>
                    <a:pt x="4044" y="381"/>
                    <a:pt x="4135" y="349"/>
                  </a:cubicBezTo>
                  <a:cubicBezTo>
                    <a:pt x="4226" y="317"/>
                    <a:pt x="4271" y="251"/>
                    <a:pt x="4332" y="215"/>
                  </a:cubicBezTo>
                  <a:cubicBezTo>
                    <a:pt x="4393" y="179"/>
                    <a:pt x="4448" y="169"/>
                    <a:pt x="4498" y="136"/>
                  </a:cubicBezTo>
                  <a:cubicBezTo>
                    <a:pt x="4548" y="103"/>
                    <a:pt x="4602" y="36"/>
                    <a:pt x="4632" y="18"/>
                  </a:cubicBezTo>
                  <a:cubicBezTo>
                    <a:pt x="4662" y="0"/>
                    <a:pt x="4671" y="13"/>
                    <a:pt x="4680" y="2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231432" name="Picture 8" descr="NA01441_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2" y="934"/>
              <a:ext cx="346" cy="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1433" name="Picture 9" descr="NA01441_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4" y="810"/>
              <a:ext cx="347" cy="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1434" name="Picture 10" descr="NA01441_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" y="982"/>
              <a:ext cx="347" cy="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1435" name="Text Box 11"/>
            <p:cNvSpPr txBox="1">
              <a:spLocks noChangeArrowheads="1"/>
            </p:cNvSpPr>
            <p:nvPr/>
          </p:nvSpPr>
          <p:spPr bwMode="auto">
            <a:xfrm>
              <a:off x="3498" y="1328"/>
              <a:ext cx="243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000"/>
                <a:t>X</a:t>
              </a:r>
              <a:endParaRPr lang="de-DE" altLang="de-DE" sz="1000"/>
            </a:p>
          </p:txBody>
        </p:sp>
        <p:sp>
          <p:nvSpPr>
            <p:cNvPr id="231436" name="Text Box 12"/>
            <p:cNvSpPr txBox="1">
              <a:spLocks noChangeArrowheads="1"/>
            </p:cNvSpPr>
            <p:nvPr/>
          </p:nvSpPr>
          <p:spPr bwMode="auto">
            <a:xfrm>
              <a:off x="4935" y="1196"/>
              <a:ext cx="174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de-DE" sz="1000"/>
                <a:t>X</a:t>
              </a:r>
              <a:endParaRPr lang="de-DE" altLang="de-DE" sz="1000"/>
            </a:p>
          </p:txBody>
        </p:sp>
        <p:sp>
          <p:nvSpPr>
            <p:cNvPr id="231437" name="Text Box 13"/>
            <p:cNvSpPr txBox="1">
              <a:spLocks noChangeArrowheads="1"/>
            </p:cNvSpPr>
            <p:nvPr/>
          </p:nvSpPr>
          <p:spPr bwMode="auto">
            <a:xfrm>
              <a:off x="4433" y="1198"/>
              <a:ext cx="24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000"/>
                <a:t>X</a:t>
              </a:r>
              <a:endParaRPr lang="de-DE" altLang="de-DE" sz="1000"/>
            </a:p>
          </p:txBody>
        </p:sp>
        <p:sp>
          <p:nvSpPr>
            <p:cNvPr id="231438" name="Text Box 14"/>
            <p:cNvSpPr txBox="1">
              <a:spLocks noChangeArrowheads="1"/>
            </p:cNvSpPr>
            <p:nvPr/>
          </p:nvSpPr>
          <p:spPr bwMode="auto">
            <a:xfrm>
              <a:off x="3972" y="1296"/>
              <a:ext cx="24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000"/>
                <a:t>X</a:t>
              </a:r>
              <a:endParaRPr lang="de-DE" altLang="de-DE" sz="1000"/>
            </a:p>
          </p:txBody>
        </p:sp>
        <p:sp>
          <p:nvSpPr>
            <p:cNvPr id="231439" name="Line 15"/>
            <p:cNvSpPr>
              <a:spLocks noChangeShapeType="1"/>
            </p:cNvSpPr>
            <p:nvPr/>
          </p:nvSpPr>
          <p:spPr bwMode="auto">
            <a:xfrm flipV="1">
              <a:off x="3497" y="1480"/>
              <a:ext cx="88" cy="1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1440" name="Text Box 16"/>
            <p:cNvSpPr txBox="1">
              <a:spLocks noChangeArrowheads="1"/>
            </p:cNvSpPr>
            <p:nvPr/>
          </p:nvSpPr>
          <p:spPr bwMode="auto">
            <a:xfrm>
              <a:off x="3402" y="1631"/>
              <a:ext cx="738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000"/>
                <a:t>Gravimeter</a:t>
              </a:r>
              <a:endParaRPr lang="de-DE" altLang="de-DE" sz="1000"/>
            </a:p>
          </p:txBody>
        </p:sp>
        <p:sp>
          <p:nvSpPr>
            <p:cNvPr id="231441" name="Rectangle 17"/>
            <p:cNvSpPr>
              <a:spLocks noChangeArrowheads="1"/>
            </p:cNvSpPr>
            <p:nvPr/>
          </p:nvSpPr>
          <p:spPr bwMode="auto">
            <a:xfrm>
              <a:off x="3385" y="686"/>
              <a:ext cx="1902" cy="15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1442" name="Text Box 18"/>
            <p:cNvSpPr txBox="1">
              <a:spLocks noChangeArrowheads="1"/>
            </p:cNvSpPr>
            <p:nvPr/>
          </p:nvSpPr>
          <p:spPr bwMode="auto">
            <a:xfrm>
              <a:off x="4205" y="1238"/>
              <a:ext cx="244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000"/>
                <a:t>X</a:t>
              </a:r>
              <a:endParaRPr lang="de-DE" altLang="de-DE" sz="1000"/>
            </a:p>
          </p:txBody>
        </p:sp>
        <p:grpSp>
          <p:nvGrpSpPr>
            <p:cNvPr id="231443" name="Group 19"/>
            <p:cNvGrpSpPr>
              <a:grpSpLocks/>
            </p:cNvGrpSpPr>
            <p:nvPr/>
          </p:nvGrpSpPr>
          <p:grpSpPr bwMode="auto">
            <a:xfrm>
              <a:off x="3607" y="1631"/>
              <a:ext cx="1381" cy="528"/>
              <a:chOff x="-3" y="-3"/>
              <a:chExt cx="3946" cy="1926"/>
            </a:xfrm>
          </p:grpSpPr>
          <p:grpSp>
            <p:nvGrpSpPr>
              <p:cNvPr id="231444" name="Group 20"/>
              <p:cNvGrpSpPr>
                <a:grpSpLocks/>
              </p:cNvGrpSpPr>
              <p:nvPr/>
            </p:nvGrpSpPr>
            <p:grpSpPr bwMode="auto">
              <a:xfrm>
                <a:off x="0" y="0"/>
                <a:ext cx="3940" cy="1920"/>
                <a:chOff x="0" y="0"/>
                <a:chExt cx="3940" cy="1920"/>
              </a:xfrm>
            </p:grpSpPr>
            <p:grpSp>
              <p:nvGrpSpPr>
                <p:cNvPr id="231445" name="Group 2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94" cy="384"/>
                  <a:chOff x="0" y="0"/>
                  <a:chExt cx="394" cy="384"/>
                </a:xfrm>
              </p:grpSpPr>
              <p:sp>
                <p:nvSpPr>
                  <p:cNvPr id="231446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0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447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1448" name="Group 24"/>
                <p:cNvGrpSpPr>
                  <a:grpSpLocks/>
                </p:cNvGrpSpPr>
                <p:nvPr/>
              </p:nvGrpSpPr>
              <p:grpSpPr bwMode="auto">
                <a:xfrm>
                  <a:off x="394" y="0"/>
                  <a:ext cx="394" cy="384"/>
                  <a:chOff x="394" y="0"/>
                  <a:chExt cx="394" cy="384"/>
                </a:xfrm>
              </p:grpSpPr>
              <p:sp>
                <p:nvSpPr>
                  <p:cNvPr id="231449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422" y="0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450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394" y="0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1451" name="Group 27"/>
                <p:cNvGrpSpPr>
                  <a:grpSpLocks/>
                </p:cNvGrpSpPr>
                <p:nvPr/>
              </p:nvGrpSpPr>
              <p:grpSpPr bwMode="auto">
                <a:xfrm>
                  <a:off x="788" y="0"/>
                  <a:ext cx="394" cy="384"/>
                  <a:chOff x="788" y="0"/>
                  <a:chExt cx="394" cy="384"/>
                </a:xfrm>
              </p:grpSpPr>
              <p:sp>
                <p:nvSpPr>
                  <p:cNvPr id="231452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0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453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788" y="0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1454" name="Group 30"/>
                <p:cNvGrpSpPr>
                  <a:grpSpLocks/>
                </p:cNvGrpSpPr>
                <p:nvPr/>
              </p:nvGrpSpPr>
              <p:grpSpPr bwMode="auto">
                <a:xfrm>
                  <a:off x="1182" y="0"/>
                  <a:ext cx="394" cy="384"/>
                  <a:chOff x="1182" y="0"/>
                  <a:chExt cx="394" cy="384"/>
                </a:xfrm>
              </p:grpSpPr>
              <p:sp>
                <p:nvSpPr>
                  <p:cNvPr id="231455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1210" y="0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456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1182" y="0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1457" name="Group 33"/>
                <p:cNvGrpSpPr>
                  <a:grpSpLocks/>
                </p:cNvGrpSpPr>
                <p:nvPr/>
              </p:nvGrpSpPr>
              <p:grpSpPr bwMode="auto">
                <a:xfrm>
                  <a:off x="1576" y="0"/>
                  <a:ext cx="394" cy="384"/>
                  <a:chOff x="1576" y="0"/>
                  <a:chExt cx="394" cy="384"/>
                </a:xfrm>
              </p:grpSpPr>
              <p:sp>
                <p:nvSpPr>
                  <p:cNvPr id="231458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1604" y="0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459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1576" y="0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1460" name="Group 36"/>
                <p:cNvGrpSpPr>
                  <a:grpSpLocks/>
                </p:cNvGrpSpPr>
                <p:nvPr/>
              </p:nvGrpSpPr>
              <p:grpSpPr bwMode="auto">
                <a:xfrm>
                  <a:off x="1970" y="0"/>
                  <a:ext cx="394" cy="384"/>
                  <a:chOff x="1970" y="0"/>
                  <a:chExt cx="394" cy="384"/>
                </a:xfrm>
              </p:grpSpPr>
              <p:sp>
                <p:nvSpPr>
                  <p:cNvPr id="231461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1998" y="0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462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1970" y="0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1463" name="Group 39"/>
                <p:cNvGrpSpPr>
                  <a:grpSpLocks/>
                </p:cNvGrpSpPr>
                <p:nvPr/>
              </p:nvGrpSpPr>
              <p:grpSpPr bwMode="auto">
                <a:xfrm>
                  <a:off x="2364" y="0"/>
                  <a:ext cx="394" cy="384"/>
                  <a:chOff x="2364" y="0"/>
                  <a:chExt cx="394" cy="384"/>
                </a:xfrm>
              </p:grpSpPr>
              <p:sp>
                <p:nvSpPr>
                  <p:cNvPr id="231464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2392" y="0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465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2364" y="0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1466" name="Group 42"/>
                <p:cNvGrpSpPr>
                  <a:grpSpLocks/>
                </p:cNvGrpSpPr>
                <p:nvPr/>
              </p:nvGrpSpPr>
              <p:grpSpPr bwMode="auto">
                <a:xfrm>
                  <a:off x="2758" y="0"/>
                  <a:ext cx="394" cy="384"/>
                  <a:chOff x="2758" y="0"/>
                  <a:chExt cx="394" cy="384"/>
                </a:xfrm>
              </p:grpSpPr>
              <p:sp>
                <p:nvSpPr>
                  <p:cNvPr id="231467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2786" y="0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468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2758" y="0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1469" name="Group 45"/>
                <p:cNvGrpSpPr>
                  <a:grpSpLocks/>
                </p:cNvGrpSpPr>
                <p:nvPr/>
              </p:nvGrpSpPr>
              <p:grpSpPr bwMode="auto">
                <a:xfrm>
                  <a:off x="3152" y="0"/>
                  <a:ext cx="394" cy="384"/>
                  <a:chOff x="3152" y="0"/>
                  <a:chExt cx="394" cy="384"/>
                </a:xfrm>
              </p:grpSpPr>
              <p:sp>
                <p:nvSpPr>
                  <p:cNvPr id="231470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3180" y="0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471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3152" y="0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1472" name="Group 48"/>
                <p:cNvGrpSpPr>
                  <a:grpSpLocks/>
                </p:cNvGrpSpPr>
                <p:nvPr/>
              </p:nvGrpSpPr>
              <p:grpSpPr bwMode="auto">
                <a:xfrm>
                  <a:off x="3546" y="0"/>
                  <a:ext cx="394" cy="384"/>
                  <a:chOff x="3546" y="0"/>
                  <a:chExt cx="394" cy="384"/>
                </a:xfrm>
              </p:grpSpPr>
              <p:sp>
                <p:nvSpPr>
                  <p:cNvPr id="231473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3574" y="0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474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3546" y="0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1475" name="Group 51"/>
                <p:cNvGrpSpPr>
                  <a:grpSpLocks/>
                </p:cNvGrpSpPr>
                <p:nvPr/>
              </p:nvGrpSpPr>
              <p:grpSpPr bwMode="auto">
                <a:xfrm>
                  <a:off x="0" y="384"/>
                  <a:ext cx="394" cy="384"/>
                  <a:chOff x="0" y="384"/>
                  <a:chExt cx="394" cy="384"/>
                </a:xfrm>
              </p:grpSpPr>
              <p:sp>
                <p:nvSpPr>
                  <p:cNvPr id="231476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384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477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84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1478" name="Group 54"/>
                <p:cNvGrpSpPr>
                  <a:grpSpLocks/>
                </p:cNvGrpSpPr>
                <p:nvPr/>
              </p:nvGrpSpPr>
              <p:grpSpPr bwMode="auto">
                <a:xfrm>
                  <a:off x="394" y="384"/>
                  <a:ext cx="394" cy="384"/>
                  <a:chOff x="394" y="384"/>
                  <a:chExt cx="394" cy="384"/>
                </a:xfrm>
              </p:grpSpPr>
              <p:sp>
                <p:nvSpPr>
                  <p:cNvPr id="231479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422" y="384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480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394" y="384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1481" name="Group 57"/>
                <p:cNvGrpSpPr>
                  <a:grpSpLocks/>
                </p:cNvGrpSpPr>
                <p:nvPr/>
              </p:nvGrpSpPr>
              <p:grpSpPr bwMode="auto">
                <a:xfrm>
                  <a:off x="788" y="384"/>
                  <a:ext cx="394" cy="384"/>
                  <a:chOff x="788" y="384"/>
                  <a:chExt cx="394" cy="384"/>
                </a:xfrm>
              </p:grpSpPr>
              <p:sp>
                <p:nvSpPr>
                  <p:cNvPr id="231482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384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483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788" y="384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1484" name="Group 60"/>
                <p:cNvGrpSpPr>
                  <a:grpSpLocks/>
                </p:cNvGrpSpPr>
                <p:nvPr/>
              </p:nvGrpSpPr>
              <p:grpSpPr bwMode="auto">
                <a:xfrm>
                  <a:off x="1182" y="384"/>
                  <a:ext cx="394" cy="384"/>
                  <a:chOff x="1182" y="384"/>
                  <a:chExt cx="394" cy="384"/>
                </a:xfrm>
              </p:grpSpPr>
              <p:sp>
                <p:nvSpPr>
                  <p:cNvPr id="231485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1210" y="384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486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1182" y="384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1487" name="Group 63"/>
                <p:cNvGrpSpPr>
                  <a:grpSpLocks/>
                </p:cNvGrpSpPr>
                <p:nvPr/>
              </p:nvGrpSpPr>
              <p:grpSpPr bwMode="auto">
                <a:xfrm>
                  <a:off x="1576" y="384"/>
                  <a:ext cx="394" cy="384"/>
                  <a:chOff x="1576" y="384"/>
                  <a:chExt cx="394" cy="384"/>
                </a:xfrm>
              </p:grpSpPr>
              <p:sp>
                <p:nvSpPr>
                  <p:cNvPr id="231488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1604" y="384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489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1576" y="384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1490" name="Group 66"/>
                <p:cNvGrpSpPr>
                  <a:grpSpLocks/>
                </p:cNvGrpSpPr>
                <p:nvPr/>
              </p:nvGrpSpPr>
              <p:grpSpPr bwMode="auto">
                <a:xfrm>
                  <a:off x="1970" y="384"/>
                  <a:ext cx="394" cy="384"/>
                  <a:chOff x="1970" y="384"/>
                  <a:chExt cx="394" cy="384"/>
                </a:xfrm>
              </p:grpSpPr>
              <p:sp>
                <p:nvSpPr>
                  <p:cNvPr id="231491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1998" y="384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492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1970" y="384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1493" name="Group 69"/>
                <p:cNvGrpSpPr>
                  <a:grpSpLocks/>
                </p:cNvGrpSpPr>
                <p:nvPr/>
              </p:nvGrpSpPr>
              <p:grpSpPr bwMode="auto">
                <a:xfrm>
                  <a:off x="2364" y="384"/>
                  <a:ext cx="394" cy="384"/>
                  <a:chOff x="2364" y="384"/>
                  <a:chExt cx="394" cy="384"/>
                </a:xfrm>
              </p:grpSpPr>
              <p:sp>
                <p:nvSpPr>
                  <p:cNvPr id="231494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2392" y="384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495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2364" y="384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1496" name="Group 72"/>
                <p:cNvGrpSpPr>
                  <a:grpSpLocks/>
                </p:cNvGrpSpPr>
                <p:nvPr/>
              </p:nvGrpSpPr>
              <p:grpSpPr bwMode="auto">
                <a:xfrm>
                  <a:off x="2758" y="384"/>
                  <a:ext cx="394" cy="384"/>
                  <a:chOff x="2758" y="384"/>
                  <a:chExt cx="394" cy="384"/>
                </a:xfrm>
              </p:grpSpPr>
              <p:sp>
                <p:nvSpPr>
                  <p:cNvPr id="231497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2786" y="384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498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2758" y="384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1499" name="Group 75"/>
                <p:cNvGrpSpPr>
                  <a:grpSpLocks/>
                </p:cNvGrpSpPr>
                <p:nvPr/>
              </p:nvGrpSpPr>
              <p:grpSpPr bwMode="auto">
                <a:xfrm>
                  <a:off x="3152" y="384"/>
                  <a:ext cx="394" cy="384"/>
                  <a:chOff x="3152" y="384"/>
                  <a:chExt cx="394" cy="384"/>
                </a:xfrm>
              </p:grpSpPr>
              <p:sp>
                <p:nvSpPr>
                  <p:cNvPr id="231500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3180" y="384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501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3152" y="384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1502" name="Group 78"/>
                <p:cNvGrpSpPr>
                  <a:grpSpLocks/>
                </p:cNvGrpSpPr>
                <p:nvPr/>
              </p:nvGrpSpPr>
              <p:grpSpPr bwMode="auto">
                <a:xfrm>
                  <a:off x="3546" y="384"/>
                  <a:ext cx="394" cy="384"/>
                  <a:chOff x="3546" y="384"/>
                  <a:chExt cx="394" cy="384"/>
                </a:xfrm>
              </p:grpSpPr>
              <p:sp>
                <p:nvSpPr>
                  <p:cNvPr id="231503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3574" y="384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504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3546" y="384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1505" name="Group 81"/>
                <p:cNvGrpSpPr>
                  <a:grpSpLocks/>
                </p:cNvGrpSpPr>
                <p:nvPr/>
              </p:nvGrpSpPr>
              <p:grpSpPr bwMode="auto">
                <a:xfrm>
                  <a:off x="0" y="768"/>
                  <a:ext cx="394" cy="384"/>
                  <a:chOff x="0" y="768"/>
                  <a:chExt cx="394" cy="384"/>
                </a:xfrm>
              </p:grpSpPr>
              <p:sp>
                <p:nvSpPr>
                  <p:cNvPr id="231506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768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507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768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1508" name="Group 84"/>
                <p:cNvGrpSpPr>
                  <a:grpSpLocks/>
                </p:cNvGrpSpPr>
                <p:nvPr/>
              </p:nvGrpSpPr>
              <p:grpSpPr bwMode="auto">
                <a:xfrm>
                  <a:off x="394" y="768"/>
                  <a:ext cx="394" cy="384"/>
                  <a:chOff x="394" y="768"/>
                  <a:chExt cx="394" cy="384"/>
                </a:xfrm>
              </p:grpSpPr>
              <p:sp>
                <p:nvSpPr>
                  <p:cNvPr id="231509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22" y="768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510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394" y="768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1511" name="Group 87"/>
                <p:cNvGrpSpPr>
                  <a:grpSpLocks/>
                </p:cNvGrpSpPr>
                <p:nvPr/>
              </p:nvGrpSpPr>
              <p:grpSpPr bwMode="auto">
                <a:xfrm>
                  <a:off x="788" y="768"/>
                  <a:ext cx="394" cy="384"/>
                  <a:chOff x="788" y="768"/>
                  <a:chExt cx="394" cy="384"/>
                </a:xfrm>
              </p:grpSpPr>
              <p:sp>
                <p:nvSpPr>
                  <p:cNvPr id="231512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768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513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788" y="768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1514" name="Group 90"/>
                <p:cNvGrpSpPr>
                  <a:grpSpLocks/>
                </p:cNvGrpSpPr>
                <p:nvPr/>
              </p:nvGrpSpPr>
              <p:grpSpPr bwMode="auto">
                <a:xfrm>
                  <a:off x="1182" y="768"/>
                  <a:ext cx="394" cy="384"/>
                  <a:chOff x="1182" y="768"/>
                  <a:chExt cx="394" cy="384"/>
                </a:xfrm>
              </p:grpSpPr>
              <p:sp>
                <p:nvSpPr>
                  <p:cNvPr id="231515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1210" y="768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516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1182" y="768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1517" name="Group 93"/>
                <p:cNvGrpSpPr>
                  <a:grpSpLocks/>
                </p:cNvGrpSpPr>
                <p:nvPr/>
              </p:nvGrpSpPr>
              <p:grpSpPr bwMode="auto">
                <a:xfrm>
                  <a:off x="1576" y="768"/>
                  <a:ext cx="394" cy="384"/>
                  <a:chOff x="1576" y="768"/>
                  <a:chExt cx="394" cy="384"/>
                </a:xfrm>
              </p:grpSpPr>
              <p:sp>
                <p:nvSpPr>
                  <p:cNvPr id="231518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1604" y="768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519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1576" y="768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1520" name="Group 96"/>
                <p:cNvGrpSpPr>
                  <a:grpSpLocks/>
                </p:cNvGrpSpPr>
                <p:nvPr/>
              </p:nvGrpSpPr>
              <p:grpSpPr bwMode="auto">
                <a:xfrm>
                  <a:off x="1970" y="768"/>
                  <a:ext cx="394" cy="384"/>
                  <a:chOff x="1970" y="768"/>
                  <a:chExt cx="394" cy="384"/>
                </a:xfrm>
              </p:grpSpPr>
              <p:sp>
                <p:nvSpPr>
                  <p:cNvPr id="231521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1998" y="768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522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1970" y="768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1523" name="Group 99"/>
                <p:cNvGrpSpPr>
                  <a:grpSpLocks/>
                </p:cNvGrpSpPr>
                <p:nvPr/>
              </p:nvGrpSpPr>
              <p:grpSpPr bwMode="auto">
                <a:xfrm>
                  <a:off x="2364" y="768"/>
                  <a:ext cx="394" cy="384"/>
                  <a:chOff x="2364" y="768"/>
                  <a:chExt cx="394" cy="384"/>
                </a:xfrm>
              </p:grpSpPr>
              <p:sp>
                <p:nvSpPr>
                  <p:cNvPr id="231524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2392" y="768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525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2364" y="768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1526" name="Group 102"/>
                <p:cNvGrpSpPr>
                  <a:grpSpLocks/>
                </p:cNvGrpSpPr>
                <p:nvPr/>
              </p:nvGrpSpPr>
              <p:grpSpPr bwMode="auto">
                <a:xfrm>
                  <a:off x="2758" y="768"/>
                  <a:ext cx="394" cy="384"/>
                  <a:chOff x="2758" y="768"/>
                  <a:chExt cx="394" cy="384"/>
                </a:xfrm>
              </p:grpSpPr>
              <p:sp>
                <p:nvSpPr>
                  <p:cNvPr id="231527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2786" y="768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528" name="Rectangle 104"/>
                  <p:cNvSpPr>
                    <a:spLocks noChangeArrowheads="1"/>
                  </p:cNvSpPr>
                  <p:nvPr/>
                </p:nvSpPr>
                <p:spPr bwMode="auto">
                  <a:xfrm>
                    <a:off x="2758" y="768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1529" name="Group 105"/>
                <p:cNvGrpSpPr>
                  <a:grpSpLocks/>
                </p:cNvGrpSpPr>
                <p:nvPr/>
              </p:nvGrpSpPr>
              <p:grpSpPr bwMode="auto">
                <a:xfrm>
                  <a:off x="3152" y="768"/>
                  <a:ext cx="394" cy="384"/>
                  <a:chOff x="3152" y="768"/>
                  <a:chExt cx="394" cy="384"/>
                </a:xfrm>
              </p:grpSpPr>
              <p:sp>
                <p:nvSpPr>
                  <p:cNvPr id="231530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3180" y="768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531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3152" y="768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1532" name="Group 108"/>
                <p:cNvGrpSpPr>
                  <a:grpSpLocks/>
                </p:cNvGrpSpPr>
                <p:nvPr/>
              </p:nvGrpSpPr>
              <p:grpSpPr bwMode="auto">
                <a:xfrm>
                  <a:off x="3546" y="768"/>
                  <a:ext cx="394" cy="384"/>
                  <a:chOff x="3546" y="768"/>
                  <a:chExt cx="394" cy="384"/>
                </a:xfrm>
              </p:grpSpPr>
              <p:sp>
                <p:nvSpPr>
                  <p:cNvPr id="231533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3574" y="768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534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3546" y="768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1535" name="Group 111"/>
                <p:cNvGrpSpPr>
                  <a:grpSpLocks/>
                </p:cNvGrpSpPr>
                <p:nvPr/>
              </p:nvGrpSpPr>
              <p:grpSpPr bwMode="auto">
                <a:xfrm>
                  <a:off x="0" y="1152"/>
                  <a:ext cx="394" cy="384"/>
                  <a:chOff x="0" y="1152"/>
                  <a:chExt cx="394" cy="384"/>
                </a:xfrm>
              </p:grpSpPr>
              <p:sp>
                <p:nvSpPr>
                  <p:cNvPr id="231536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1152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537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152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1538" name="Group 114"/>
                <p:cNvGrpSpPr>
                  <a:grpSpLocks/>
                </p:cNvGrpSpPr>
                <p:nvPr/>
              </p:nvGrpSpPr>
              <p:grpSpPr bwMode="auto">
                <a:xfrm>
                  <a:off x="394" y="1152"/>
                  <a:ext cx="394" cy="384"/>
                  <a:chOff x="394" y="1152"/>
                  <a:chExt cx="394" cy="384"/>
                </a:xfrm>
              </p:grpSpPr>
              <p:sp>
                <p:nvSpPr>
                  <p:cNvPr id="231539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422" y="1152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540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394" y="1152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1541" name="Group 117"/>
                <p:cNvGrpSpPr>
                  <a:grpSpLocks/>
                </p:cNvGrpSpPr>
                <p:nvPr/>
              </p:nvGrpSpPr>
              <p:grpSpPr bwMode="auto">
                <a:xfrm>
                  <a:off x="788" y="1152"/>
                  <a:ext cx="394" cy="384"/>
                  <a:chOff x="788" y="1152"/>
                  <a:chExt cx="394" cy="384"/>
                </a:xfrm>
              </p:grpSpPr>
              <p:sp>
                <p:nvSpPr>
                  <p:cNvPr id="231542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543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788" y="1152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1544" name="Group 120"/>
                <p:cNvGrpSpPr>
                  <a:grpSpLocks/>
                </p:cNvGrpSpPr>
                <p:nvPr/>
              </p:nvGrpSpPr>
              <p:grpSpPr bwMode="auto">
                <a:xfrm>
                  <a:off x="1182" y="1152"/>
                  <a:ext cx="394" cy="384"/>
                  <a:chOff x="1182" y="1152"/>
                  <a:chExt cx="394" cy="384"/>
                </a:xfrm>
              </p:grpSpPr>
              <p:sp>
                <p:nvSpPr>
                  <p:cNvPr id="231545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1210" y="1152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546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1182" y="1152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1547" name="Group 123"/>
                <p:cNvGrpSpPr>
                  <a:grpSpLocks/>
                </p:cNvGrpSpPr>
                <p:nvPr/>
              </p:nvGrpSpPr>
              <p:grpSpPr bwMode="auto">
                <a:xfrm>
                  <a:off x="1576" y="1152"/>
                  <a:ext cx="394" cy="384"/>
                  <a:chOff x="1576" y="1152"/>
                  <a:chExt cx="394" cy="384"/>
                </a:xfrm>
              </p:grpSpPr>
              <p:sp>
                <p:nvSpPr>
                  <p:cNvPr id="231548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1604" y="1152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549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1576" y="1152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1550" name="Group 126"/>
                <p:cNvGrpSpPr>
                  <a:grpSpLocks/>
                </p:cNvGrpSpPr>
                <p:nvPr/>
              </p:nvGrpSpPr>
              <p:grpSpPr bwMode="auto">
                <a:xfrm>
                  <a:off x="1970" y="1152"/>
                  <a:ext cx="394" cy="384"/>
                  <a:chOff x="1970" y="1152"/>
                  <a:chExt cx="394" cy="384"/>
                </a:xfrm>
              </p:grpSpPr>
              <p:sp>
                <p:nvSpPr>
                  <p:cNvPr id="231551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1998" y="1152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552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1970" y="1152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1553" name="Group 129"/>
                <p:cNvGrpSpPr>
                  <a:grpSpLocks/>
                </p:cNvGrpSpPr>
                <p:nvPr/>
              </p:nvGrpSpPr>
              <p:grpSpPr bwMode="auto">
                <a:xfrm>
                  <a:off x="2364" y="1152"/>
                  <a:ext cx="394" cy="384"/>
                  <a:chOff x="2364" y="1152"/>
                  <a:chExt cx="394" cy="384"/>
                </a:xfrm>
              </p:grpSpPr>
              <p:sp>
                <p:nvSpPr>
                  <p:cNvPr id="231554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2392" y="1152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555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2364" y="1152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1556" name="Group 132"/>
                <p:cNvGrpSpPr>
                  <a:grpSpLocks/>
                </p:cNvGrpSpPr>
                <p:nvPr/>
              </p:nvGrpSpPr>
              <p:grpSpPr bwMode="auto">
                <a:xfrm>
                  <a:off x="2758" y="1152"/>
                  <a:ext cx="394" cy="384"/>
                  <a:chOff x="2758" y="1152"/>
                  <a:chExt cx="394" cy="384"/>
                </a:xfrm>
              </p:grpSpPr>
              <p:sp>
                <p:nvSpPr>
                  <p:cNvPr id="231557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2786" y="1152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558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2758" y="1152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1559" name="Group 135"/>
                <p:cNvGrpSpPr>
                  <a:grpSpLocks/>
                </p:cNvGrpSpPr>
                <p:nvPr/>
              </p:nvGrpSpPr>
              <p:grpSpPr bwMode="auto">
                <a:xfrm>
                  <a:off x="3152" y="1152"/>
                  <a:ext cx="394" cy="384"/>
                  <a:chOff x="3152" y="1152"/>
                  <a:chExt cx="394" cy="384"/>
                </a:xfrm>
              </p:grpSpPr>
              <p:sp>
                <p:nvSpPr>
                  <p:cNvPr id="231560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3180" y="1152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561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3152" y="1152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1562" name="Group 138"/>
                <p:cNvGrpSpPr>
                  <a:grpSpLocks/>
                </p:cNvGrpSpPr>
                <p:nvPr/>
              </p:nvGrpSpPr>
              <p:grpSpPr bwMode="auto">
                <a:xfrm>
                  <a:off x="3546" y="1152"/>
                  <a:ext cx="394" cy="384"/>
                  <a:chOff x="3546" y="1152"/>
                  <a:chExt cx="394" cy="384"/>
                </a:xfrm>
              </p:grpSpPr>
              <p:sp>
                <p:nvSpPr>
                  <p:cNvPr id="231563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3574" y="1152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564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3546" y="1152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1565" name="Group 141"/>
                <p:cNvGrpSpPr>
                  <a:grpSpLocks/>
                </p:cNvGrpSpPr>
                <p:nvPr/>
              </p:nvGrpSpPr>
              <p:grpSpPr bwMode="auto">
                <a:xfrm>
                  <a:off x="0" y="1536"/>
                  <a:ext cx="394" cy="384"/>
                  <a:chOff x="0" y="1536"/>
                  <a:chExt cx="394" cy="384"/>
                </a:xfrm>
              </p:grpSpPr>
              <p:sp>
                <p:nvSpPr>
                  <p:cNvPr id="231566" name="Rectangle 142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1536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567" name="Rectangle 14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536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1568" name="Group 144"/>
                <p:cNvGrpSpPr>
                  <a:grpSpLocks/>
                </p:cNvGrpSpPr>
                <p:nvPr/>
              </p:nvGrpSpPr>
              <p:grpSpPr bwMode="auto">
                <a:xfrm>
                  <a:off x="394" y="1536"/>
                  <a:ext cx="394" cy="384"/>
                  <a:chOff x="394" y="1536"/>
                  <a:chExt cx="394" cy="384"/>
                </a:xfrm>
              </p:grpSpPr>
              <p:sp>
                <p:nvSpPr>
                  <p:cNvPr id="231569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422" y="1536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570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394" y="1536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1571" name="Group 147"/>
                <p:cNvGrpSpPr>
                  <a:grpSpLocks/>
                </p:cNvGrpSpPr>
                <p:nvPr/>
              </p:nvGrpSpPr>
              <p:grpSpPr bwMode="auto">
                <a:xfrm>
                  <a:off x="788" y="1536"/>
                  <a:ext cx="394" cy="384"/>
                  <a:chOff x="788" y="1536"/>
                  <a:chExt cx="394" cy="384"/>
                </a:xfrm>
              </p:grpSpPr>
              <p:sp>
                <p:nvSpPr>
                  <p:cNvPr id="231572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536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573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788" y="1536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1574" name="Group 150"/>
                <p:cNvGrpSpPr>
                  <a:grpSpLocks/>
                </p:cNvGrpSpPr>
                <p:nvPr/>
              </p:nvGrpSpPr>
              <p:grpSpPr bwMode="auto">
                <a:xfrm>
                  <a:off x="1182" y="1536"/>
                  <a:ext cx="394" cy="384"/>
                  <a:chOff x="1182" y="1536"/>
                  <a:chExt cx="394" cy="384"/>
                </a:xfrm>
              </p:grpSpPr>
              <p:sp>
                <p:nvSpPr>
                  <p:cNvPr id="231575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1210" y="1536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576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1182" y="1536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1577" name="Group 153"/>
                <p:cNvGrpSpPr>
                  <a:grpSpLocks/>
                </p:cNvGrpSpPr>
                <p:nvPr/>
              </p:nvGrpSpPr>
              <p:grpSpPr bwMode="auto">
                <a:xfrm>
                  <a:off x="1576" y="1536"/>
                  <a:ext cx="394" cy="384"/>
                  <a:chOff x="1576" y="1536"/>
                  <a:chExt cx="394" cy="384"/>
                </a:xfrm>
              </p:grpSpPr>
              <p:sp>
                <p:nvSpPr>
                  <p:cNvPr id="231578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1604" y="1536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579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1576" y="1536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1580" name="Group 156"/>
                <p:cNvGrpSpPr>
                  <a:grpSpLocks/>
                </p:cNvGrpSpPr>
                <p:nvPr/>
              </p:nvGrpSpPr>
              <p:grpSpPr bwMode="auto">
                <a:xfrm>
                  <a:off x="1970" y="1536"/>
                  <a:ext cx="394" cy="384"/>
                  <a:chOff x="1970" y="1536"/>
                  <a:chExt cx="394" cy="384"/>
                </a:xfrm>
              </p:grpSpPr>
              <p:sp>
                <p:nvSpPr>
                  <p:cNvPr id="231581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1998" y="1536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582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1970" y="1536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1583" name="Group 159"/>
                <p:cNvGrpSpPr>
                  <a:grpSpLocks/>
                </p:cNvGrpSpPr>
                <p:nvPr/>
              </p:nvGrpSpPr>
              <p:grpSpPr bwMode="auto">
                <a:xfrm>
                  <a:off x="2364" y="1536"/>
                  <a:ext cx="394" cy="384"/>
                  <a:chOff x="2364" y="1536"/>
                  <a:chExt cx="394" cy="384"/>
                </a:xfrm>
              </p:grpSpPr>
              <p:sp>
                <p:nvSpPr>
                  <p:cNvPr id="231584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2392" y="1536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585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2364" y="1536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1586" name="Group 162"/>
                <p:cNvGrpSpPr>
                  <a:grpSpLocks/>
                </p:cNvGrpSpPr>
                <p:nvPr/>
              </p:nvGrpSpPr>
              <p:grpSpPr bwMode="auto">
                <a:xfrm>
                  <a:off x="2758" y="1536"/>
                  <a:ext cx="394" cy="384"/>
                  <a:chOff x="2758" y="1536"/>
                  <a:chExt cx="394" cy="384"/>
                </a:xfrm>
              </p:grpSpPr>
              <p:sp>
                <p:nvSpPr>
                  <p:cNvPr id="231587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2786" y="1536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588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2758" y="1536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1589" name="Group 165"/>
                <p:cNvGrpSpPr>
                  <a:grpSpLocks/>
                </p:cNvGrpSpPr>
                <p:nvPr/>
              </p:nvGrpSpPr>
              <p:grpSpPr bwMode="auto">
                <a:xfrm>
                  <a:off x="3152" y="1536"/>
                  <a:ext cx="394" cy="384"/>
                  <a:chOff x="3152" y="1536"/>
                  <a:chExt cx="394" cy="384"/>
                </a:xfrm>
              </p:grpSpPr>
              <p:sp>
                <p:nvSpPr>
                  <p:cNvPr id="231590" name="Rectangle 166"/>
                  <p:cNvSpPr>
                    <a:spLocks noChangeArrowheads="1"/>
                  </p:cNvSpPr>
                  <p:nvPr/>
                </p:nvSpPr>
                <p:spPr bwMode="auto">
                  <a:xfrm>
                    <a:off x="3180" y="1536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591" name="Rectangle 167"/>
                  <p:cNvSpPr>
                    <a:spLocks noChangeArrowheads="1"/>
                  </p:cNvSpPr>
                  <p:nvPr/>
                </p:nvSpPr>
                <p:spPr bwMode="auto">
                  <a:xfrm>
                    <a:off x="3152" y="1536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1592" name="Group 168"/>
                <p:cNvGrpSpPr>
                  <a:grpSpLocks/>
                </p:cNvGrpSpPr>
                <p:nvPr/>
              </p:nvGrpSpPr>
              <p:grpSpPr bwMode="auto">
                <a:xfrm>
                  <a:off x="3546" y="1536"/>
                  <a:ext cx="394" cy="384"/>
                  <a:chOff x="3546" y="1536"/>
                  <a:chExt cx="394" cy="384"/>
                </a:xfrm>
              </p:grpSpPr>
              <p:sp>
                <p:nvSpPr>
                  <p:cNvPr id="231593" name="Rectangle 169"/>
                  <p:cNvSpPr>
                    <a:spLocks noChangeArrowheads="1"/>
                  </p:cNvSpPr>
                  <p:nvPr/>
                </p:nvSpPr>
                <p:spPr bwMode="auto">
                  <a:xfrm>
                    <a:off x="3574" y="1536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1594" name="Rectangle 170"/>
                  <p:cNvSpPr>
                    <a:spLocks noChangeArrowheads="1"/>
                  </p:cNvSpPr>
                  <p:nvPr/>
                </p:nvSpPr>
                <p:spPr bwMode="auto">
                  <a:xfrm>
                    <a:off x="3546" y="1536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231595" name="Rectangle 171"/>
              <p:cNvSpPr>
                <a:spLocks noChangeArrowheads="1"/>
              </p:cNvSpPr>
              <p:nvPr/>
            </p:nvSpPr>
            <p:spPr bwMode="auto">
              <a:xfrm>
                <a:off x="-3" y="-3"/>
                <a:ext cx="3946" cy="1926"/>
              </a:xfrm>
              <a:prstGeom prst="rect">
                <a:avLst/>
              </a:prstGeom>
              <a:noFill/>
              <a:ln w="9525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31596" name="Rectangle 172"/>
            <p:cNvSpPr>
              <a:spLocks noChangeArrowheads="1"/>
            </p:cNvSpPr>
            <p:nvPr/>
          </p:nvSpPr>
          <p:spPr bwMode="auto">
            <a:xfrm>
              <a:off x="4032" y="1842"/>
              <a:ext cx="393" cy="211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31599" name="Rectangle 175"/>
          <p:cNvSpPr>
            <a:spLocks noChangeArrowheads="1"/>
          </p:cNvSpPr>
          <p:nvPr/>
        </p:nvSpPr>
        <p:spPr bwMode="auto">
          <a:xfrm>
            <a:off x="3454400" y="935038"/>
            <a:ext cx="337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800"/>
              <a:t>Models with less than 2% error.</a:t>
            </a:r>
            <a:endParaRPr lang="de-DE" altLang="de-DE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Grp="1" noChangeArrowheads="1"/>
          </p:cNvSpPr>
          <p:nvPr>
            <p:ph type="title"/>
          </p:nvPr>
        </p:nvSpPr>
        <p:spPr>
          <a:xfrm>
            <a:off x="2322513" y="2159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altLang="de-DE"/>
              <a:t>Treasure Hunt - Example</a:t>
            </a:r>
          </a:p>
        </p:txBody>
      </p:sp>
      <p:sp>
        <p:nvSpPr>
          <p:cNvPr id="17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294813" y="6548438"/>
            <a:ext cx="2897187" cy="309562"/>
          </a:xfrm>
        </p:spPr>
        <p:txBody>
          <a:bodyPr/>
          <a:lstStyle/>
          <a:p>
            <a:fld id="{50ED203C-C347-4284-8610-E2CC3B654EE7}" type="slidenum">
              <a:rPr lang="de-DE" altLang="de-DE"/>
              <a:pPr/>
              <a:t>11</a:t>
            </a:fld>
            <a:endParaRPr lang="de-DE" altLang="de-DE"/>
          </a:p>
        </p:txBody>
      </p:sp>
      <p:pic>
        <p:nvPicPr>
          <p:cNvPr id="233646" name="Picture 174" descr="RESULT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50950"/>
            <a:ext cx="7221538" cy="541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3476" name="Group 4"/>
          <p:cNvGrpSpPr>
            <a:grpSpLocks/>
          </p:cNvGrpSpPr>
          <p:nvPr/>
        </p:nvGrpSpPr>
        <p:grpSpPr bwMode="auto">
          <a:xfrm>
            <a:off x="8435976" y="784225"/>
            <a:ext cx="2092325" cy="1866900"/>
            <a:chOff x="3385" y="686"/>
            <a:chExt cx="1902" cy="1579"/>
          </a:xfrm>
        </p:grpSpPr>
        <p:graphicFrame>
          <p:nvGraphicFramePr>
            <p:cNvPr id="233477" name="Object 5"/>
            <p:cNvGraphicFramePr>
              <a:graphicFrameLocks noChangeAspect="1"/>
            </p:cNvGraphicFramePr>
            <p:nvPr/>
          </p:nvGraphicFramePr>
          <p:xfrm>
            <a:off x="4640" y="910"/>
            <a:ext cx="59" cy="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3679" name="Equation" r:id="rId5" imgW="114120" imgH="215640" progId="Equation.3">
                    <p:embed/>
                  </p:oleObj>
                </mc:Choice>
                <mc:Fallback>
                  <p:oleObj name="Equation" r:id="rId5" imgW="114120" imgH="21564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0" y="910"/>
                          <a:ext cx="59" cy="1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3478" name="Freeform 6"/>
            <p:cNvSpPr>
              <a:spLocks/>
            </p:cNvSpPr>
            <p:nvPr/>
          </p:nvSpPr>
          <p:spPr bwMode="auto">
            <a:xfrm>
              <a:off x="3385" y="1023"/>
              <a:ext cx="1724" cy="253"/>
            </a:xfrm>
            <a:custGeom>
              <a:avLst/>
              <a:gdLst>
                <a:gd name="T0" fmla="*/ 198 w 4680"/>
                <a:gd name="T1" fmla="*/ 594 h 638"/>
                <a:gd name="T2" fmla="*/ 292 w 4680"/>
                <a:gd name="T3" fmla="*/ 626 h 638"/>
                <a:gd name="T4" fmla="*/ 1949 w 4680"/>
                <a:gd name="T5" fmla="*/ 523 h 638"/>
                <a:gd name="T6" fmla="*/ 2399 w 4680"/>
                <a:gd name="T7" fmla="*/ 302 h 638"/>
                <a:gd name="T8" fmla="*/ 2904 w 4680"/>
                <a:gd name="T9" fmla="*/ 223 h 638"/>
                <a:gd name="T10" fmla="*/ 3291 w 4680"/>
                <a:gd name="T11" fmla="*/ 357 h 638"/>
                <a:gd name="T12" fmla="*/ 3788 w 4680"/>
                <a:gd name="T13" fmla="*/ 405 h 638"/>
                <a:gd name="T14" fmla="*/ 4135 w 4680"/>
                <a:gd name="T15" fmla="*/ 349 h 638"/>
                <a:gd name="T16" fmla="*/ 4332 w 4680"/>
                <a:gd name="T17" fmla="*/ 215 h 638"/>
                <a:gd name="T18" fmla="*/ 4498 w 4680"/>
                <a:gd name="T19" fmla="*/ 136 h 638"/>
                <a:gd name="T20" fmla="*/ 4632 w 4680"/>
                <a:gd name="T21" fmla="*/ 18 h 638"/>
                <a:gd name="T22" fmla="*/ 4680 w 4680"/>
                <a:gd name="T23" fmla="*/ 26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80" h="638">
                  <a:moveTo>
                    <a:pt x="198" y="594"/>
                  </a:moveTo>
                  <a:cubicBezTo>
                    <a:pt x="99" y="616"/>
                    <a:pt x="0" y="638"/>
                    <a:pt x="292" y="626"/>
                  </a:cubicBezTo>
                  <a:cubicBezTo>
                    <a:pt x="584" y="614"/>
                    <a:pt x="1598" y="577"/>
                    <a:pt x="1949" y="523"/>
                  </a:cubicBezTo>
                  <a:cubicBezTo>
                    <a:pt x="2300" y="469"/>
                    <a:pt x="2240" y="352"/>
                    <a:pt x="2399" y="302"/>
                  </a:cubicBezTo>
                  <a:cubicBezTo>
                    <a:pt x="2558" y="252"/>
                    <a:pt x="2755" y="214"/>
                    <a:pt x="2904" y="223"/>
                  </a:cubicBezTo>
                  <a:cubicBezTo>
                    <a:pt x="3053" y="232"/>
                    <a:pt x="3144" y="327"/>
                    <a:pt x="3291" y="357"/>
                  </a:cubicBezTo>
                  <a:cubicBezTo>
                    <a:pt x="3438" y="387"/>
                    <a:pt x="3647" y="406"/>
                    <a:pt x="3788" y="405"/>
                  </a:cubicBezTo>
                  <a:cubicBezTo>
                    <a:pt x="3929" y="404"/>
                    <a:pt x="4044" y="381"/>
                    <a:pt x="4135" y="349"/>
                  </a:cubicBezTo>
                  <a:cubicBezTo>
                    <a:pt x="4226" y="317"/>
                    <a:pt x="4271" y="251"/>
                    <a:pt x="4332" y="215"/>
                  </a:cubicBezTo>
                  <a:cubicBezTo>
                    <a:pt x="4393" y="179"/>
                    <a:pt x="4448" y="169"/>
                    <a:pt x="4498" y="136"/>
                  </a:cubicBezTo>
                  <a:cubicBezTo>
                    <a:pt x="4548" y="103"/>
                    <a:pt x="4602" y="36"/>
                    <a:pt x="4632" y="18"/>
                  </a:cubicBezTo>
                  <a:cubicBezTo>
                    <a:pt x="4662" y="0"/>
                    <a:pt x="4671" y="13"/>
                    <a:pt x="4680" y="2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3479" name="Freeform 7"/>
            <p:cNvSpPr>
              <a:spLocks/>
            </p:cNvSpPr>
            <p:nvPr/>
          </p:nvSpPr>
          <p:spPr bwMode="auto">
            <a:xfrm>
              <a:off x="3441" y="1292"/>
              <a:ext cx="1724" cy="253"/>
            </a:xfrm>
            <a:custGeom>
              <a:avLst/>
              <a:gdLst>
                <a:gd name="T0" fmla="*/ 198 w 4680"/>
                <a:gd name="T1" fmla="*/ 594 h 638"/>
                <a:gd name="T2" fmla="*/ 292 w 4680"/>
                <a:gd name="T3" fmla="*/ 626 h 638"/>
                <a:gd name="T4" fmla="*/ 1949 w 4680"/>
                <a:gd name="T5" fmla="*/ 523 h 638"/>
                <a:gd name="T6" fmla="*/ 2399 w 4680"/>
                <a:gd name="T7" fmla="*/ 302 h 638"/>
                <a:gd name="T8" fmla="*/ 2904 w 4680"/>
                <a:gd name="T9" fmla="*/ 223 h 638"/>
                <a:gd name="T10" fmla="*/ 3291 w 4680"/>
                <a:gd name="T11" fmla="*/ 357 h 638"/>
                <a:gd name="T12" fmla="*/ 3788 w 4680"/>
                <a:gd name="T13" fmla="*/ 405 h 638"/>
                <a:gd name="T14" fmla="*/ 4135 w 4680"/>
                <a:gd name="T15" fmla="*/ 349 h 638"/>
                <a:gd name="T16" fmla="*/ 4332 w 4680"/>
                <a:gd name="T17" fmla="*/ 215 h 638"/>
                <a:gd name="T18" fmla="*/ 4498 w 4680"/>
                <a:gd name="T19" fmla="*/ 136 h 638"/>
                <a:gd name="T20" fmla="*/ 4632 w 4680"/>
                <a:gd name="T21" fmla="*/ 18 h 638"/>
                <a:gd name="T22" fmla="*/ 4680 w 4680"/>
                <a:gd name="T23" fmla="*/ 26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80" h="638">
                  <a:moveTo>
                    <a:pt x="198" y="594"/>
                  </a:moveTo>
                  <a:cubicBezTo>
                    <a:pt x="99" y="616"/>
                    <a:pt x="0" y="638"/>
                    <a:pt x="292" y="626"/>
                  </a:cubicBezTo>
                  <a:cubicBezTo>
                    <a:pt x="584" y="614"/>
                    <a:pt x="1598" y="577"/>
                    <a:pt x="1949" y="523"/>
                  </a:cubicBezTo>
                  <a:cubicBezTo>
                    <a:pt x="2300" y="469"/>
                    <a:pt x="2240" y="352"/>
                    <a:pt x="2399" y="302"/>
                  </a:cubicBezTo>
                  <a:cubicBezTo>
                    <a:pt x="2558" y="252"/>
                    <a:pt x="2755" y="214"/>
                    <a:pt x="2904" y="223"/>
                  </a:cubicBezTo>
                  <a:cubicBezTo>
                    <a:pt x="3053" y="232"/>
                    <a:pt x="3144" y="327"/>
                    <a:pt x="3291" y="357"/>
                  </a:cubicBezTo>
                  <a:cubicBezTo>
                    <a:pt x="3438" y="387"/>
                    <a:pt x="3647" y="406"/>
                    <a:pt x="3788" y="405"/>
                  </a:cubicBezTo>
                  <a:cubicBezTo>
                    <a:pt x="3929" y="404"/>
                    <a:pt x="4044" y="381"/>
                    <a:pt x="4135" y="349"/>
                  </a:cubicBezTo>
                  <a:cubicBezTo>
                    <a:pt x="4226" y="317"/>
                    <a:pt x="4271" y="251"/>
                    <a:pt x="4332" y="215"/>
                  </a:cubicBezTo>
                  <a:cubicBezTo>
                    <a:pt x="4393" y="179"/>
                    <a:pt x="4448" y="169"/>
                    <a:pt x="4498" y="136"/>
                  </a:cubicBezTo>
                  <a:cubicBezTo>
                    <a:pt x="4548" y="103"/>
                    <a:pt x="4602" y="36"/>
                    <a:pt x="4632" y="18"/>
                  </a:cubicBezTo>
                  <a:cubicBezTo>
                    <a:pt x="4662" y="0"/>
                    <a:pt x="4671" y="13"/>
                    <a:pt x="4680" y="2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233480" name="Picture 8" descr="NA01441_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2" y="934"/>
              <a:ext cx="346" cy="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3481" name="Picture 9" descr="NA01441_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4" y="810"/>
              <a:ext cx="347" cy="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3482" name="Picture 10" descr="NA01441_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" y="982"/>
              <a:ext cx="347" cy="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3483" name="Text Box 11"/>
            <p:cNvSpPr txBox="1">
              <a:spLocks noChangeArrowheads="1"/>
            </p:cNvSpPr>
            <p:nvPr/>
          </p:nvSpPr>
          <p:spPr bwMode="auto">
            <a:xfrm>
              <a:off x="3498" y="1328"/>
              <a:ext cx="243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000"/>
                <a:t>X</a:t>
              </a:r>
              <a:endParaRPr lang="de-DE" altLang="de-DE" sz="1000"/>
            </a:p>
          </p:txBody>
        </p:sp>
        <p:sp>
          <p:nvSpPr>
            <p:cNvPr id="233484" name="Text Box 12"/>
            <p:cNvSpPr txBox="1">
              <a:spLocks noChangeArrowheads="1"/>
            </p:cNvSpPr>
            <p:nvPr/>
          </p:nvSpPr>
          <p:spPr bwMode="auto">
            <a:xfrm>
              <a:off x="4935" y="1196"/>
              <a:ext cx="174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de-DE" sz="1000"/>
                <a:t>X</a:t>
              </a:r>
              <a:endParaRPr lang="de-DE" altLang="de-DE" sz="1000"/>
            </a:p>
          </p:txBody>
        </p:sp>
        <p:sp>
          <p:nvSpPr>
            <p:cNvPr id="233485" name="Text Box 13"/>
            <p:cNvSpPr txBox="1">
              <a:spLocks noChangeArrowheads="1"/>
            </p:cNvSpPr>
            <p:nvPr/>
          </p:nvSpPr>
          <p:spPr bwMode="auto">
            <a:xfrm>
              <a:off x="4433" y="1198"/>
              <a:ext cx="24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000"/>
                <a:t>X</a:t>
              </a:r>
              <a:endParaRPr lang="de-DE" altLang="de-DE" sz="1000"/>
            </a:p>
          </p:txBody>
        </p:sp>
        <p:sp>
          <p:nvSpPr>
            <p:cNvPr id="233486" name="Text Box 14"/>
            <p:cNvSpPr txBox="1">
              <a:spLocks noChangeArrowheads="1"/>
            </p:cNvSpPr>
            <p:nvPr/>
          </p:nvSpPr>
          <p:spPr bwMode="auto">
            <a:xfrm>
              <a:off x="3972" y="1296"/>
              <a:ext cx="24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000"/>
                <a:t>X</a:t>
              </a:r>
              <a:endParaRPr lang="de-DE" altLang="de-DE" sz="1000"/>
            </a:p>
          </p:txBody>
        </p:sp>
        <p:sp>
          <p:nvSpPr>
            <p:cNvPr id="233487" name="Line 15"/>
            <p:cNvSpPr>
              <a:spLocks noChangeShapeType="1"/>
            </p:cNvSpPr>
            <p:nvPr/>
          </p:nvSpPr>
          <p:spPr bwMode="auto">
            <a:xfrm flipV="1">
              <a:off x="3497" y="1480"/>
              <a:ext cx="88" cy="1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3488" name="Text Box 16"/>
            <p:cNvSpPr txBox="1">
              <a:spLocks noChangeArrowheads="1"/>
            </p:cNvSpPr>
            <p:nvPr/>
          </p:nvSpPr>
          <p:spPr bwMode="auto">
            <a:xfrm>
              <a:off x="3402" y="1631"/>
              <a:ext cx="738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000"/>
                <a:t>Gravimeter</a:t>
              </a:r>
              <a:endParaRPr lang="de-DE" altLang="de-DE" sz="1000"/>
            </a:p>
          </p:txBody>
        </p:sp>
        <p:sp>
          <p:nvSpPr>
            <p:cNvPr id="233489" name="Rectangle 17"/>
            <p:cNvSpPr>
              <a:spLocks noChangeArrowheads="1"/>
            </p:cNvSpPr>
            <p:nvPr/>
          </p:nvSpPr>
          <p:spPr bwMode="auto">
            <a:xfrm>
              <a:off x="3385" y="686"/>
              <a:ext cx="1902" cy="15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3490" name="Text Box 18"/>
            <p:cNvSpPr txBox="1">
              <a:spLocks noChangeArrowheads="1"/>
            </p:cNvSpPr>
            <p:nvPr/>
          </p:nvSpPr>
          <p:spPr bwMode="auto">
            <a:xfrm>
              <a:off x="4205" y="1238"/>
              <a:ext cx="244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000"/>
                <a:t>X</a:t>
              </a:r>
              <a:endParaRPr lang="de-DE" altLang="de-DE" sz="1000"/>
            </a:p>
          </p:txBody>
        </p:sp>
        <p:grpSp>
          <p:nvGrpSpPr>
            <p:cNvPr id="233491" name="Group 19"/>
            <p:cNvGrpSpPr>
              <a:grpSpLocks/>
            </p:cNvGrpSpPr>
            <p:nvPr/>
          </p:nvGrpSpPr>
          <p:grpSpPr bwMode="auto">
            <a:xfrm>
              <a:off x="3607" y="1631"/>
              <a:ext cx="1381" cy="528"/>
              <a:chOff x="-3" y="-3"/>
              <a:chExt cx="3946" cy="1926"/>
            </a:xfrm>
          </p:grpSpPr>
          <p:grpSp>
            <p:nvGrpSpPr>
              <p:cNvPr id="233492" name="Group 20"/>
              <p:cNvGrpSpPr>
                <a:grpSpLocks/>
              </p:cNvGrpSpPr>
              <p:nvPr/>
            </p:nvGrpSpPr>
            <p:grpSpPr bwMode="auto">
              <a:xfrm>
                <a:off x="0" y="0"/>
                <a:ext cx="3940" cy="1920"/>
                <a:chOff x="0" y="0"/>
                <a:chExt cx="3940" cy="1920"/>
              </a:xfrm>
            </p:grpSpPr>
            <p:grpSp>
              <p:nvGrpSpPr>
                <p:cNvPr id="233493" name="Group 2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94" cy="384"/>
                  <a:chOff x="0" y="0"/>
                  <a:chExt cx="394" cy="384"/>
                </a:xfrm>
              </p:grpSpPr>
              <p:sp>
                <p:nvSpPr>
                  <p:cNvPr id="233494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0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495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3496" name="Group 24"/>
                <p:cNvGrpSpPr>
                  <a:grpSpLocks/>
                </p:cNvGrpSpPr>
                <p:nvPr/>
              </p:nvGrpSpPr>
              <p:grpSpPr bwMode="auto">
                <a:xfrm>
                  <a:off x="394" y="0"/>
                  <a:ext cx="394" cy="384"/>
                  <a:chOff x="394" y="0"/>
                  <a:chExt cx="394" cy="384"/>
                </a:xfrm>
              </p:grpSpPr>
              <p:sp>
                <p:nvSpPr>
                  <p:cNvPr id="233497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422" y="0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498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394" y="0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3499" name="Group 27"/>
                <p:cNvGrpSpPr>
                  <a:grpSpLocks/>
                </p:cNvGrpSpPr>
                <p:nvPr/>
              </p:nvGrpSpPr>
              <p:grpSpPr bwMode="auto">
                <a:xfrm>
                  <a:off x="788" y="0"/>
                  <a:ext cx="394" cy="384"/>
                  <a:chOff x="788" y="0"/>
                  <a:chExt cx="394" cy="384"/>
                </a:xfrm>
              </p:grpSpPr>
              <p:sp>
                <p:nvSpPr>
                  <p:cNvPr id="233500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0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501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788" y="0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3502" name="Group 30"/>
                <p:cNvGrpSpPr>
                  <a:grpSpLocks/>
                </p:cNvGrpSpPr>
                <p:nvPr/>
              </p:nvGrpSpPr>
              <p:grpSpPr bwMode="auto">
                <a:xfrm>
                  <a:off x="1182" y="0"/>
                  <a:ext cx="394" cy="384"/>
                  <a:chOff x="1182" y="0"/>
                  <a:chExt cx="394" cy="384"/>
                </a:xfrm>
              </p:grpSpPr>
              <p:sp>
                <p:nvSpPr>
                  <p:cNvPr id="233503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1210" y="0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504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1182" y="0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3505" name="Group 33"/>
                <p:cNvGrpSpPr>
                  <a:grpSpLocks/>
                </p:cNvGrpSpPr>
                <p:nvPr/>
              </p:nvGrpSpPr>
              <p:grpSpPr bwMode="auto">
                <a:xfrm>
                  <a:off x="1576" y="0"/>
                  <a:ext cx="394" cy="384"/>
                  <a:chOff x="1576" y="0"/>
                  <a:chExt cx="394" cy="384"/>
                </a:xfrm>
              </p:grpSpPr>
              <p:sp>
                <p:nvSpPr>
                  <p:cNvPr id="233506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1604" y="0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507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1576" y="0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3508" name="Group 36"/>
                <p:cNvGrpSpPr>
                  <a:grpSpLocks/>
                </p:cNvGrpSpPr>
                <p:nvPr/>
              </p:nvGrpSpPr>
              <p:grpSpPr bwMode="auto">
                <a:xfrm>
                  <a:off x="1970" y="0"/>
                  <a:ext cx="394" cy="384"/>
                  <a:chOff x="1970" y="0"/>
                  <a:chExt cx="394" cy="384"/>
                </a:xfrm>
              </p:grpSpPr>
              <p:sp>
                <p:nvSpPr>
                  <p:cNvPr id="233509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1998" y="0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510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1970" y="0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3511" name="Group 39"/>
                <p:cNvGrpSpPr>
                  <a:grpSpLocks/>
                </p:cNvGrpSpPr>
                <p:nvPr/>
              </p:nvGrpSpPr>
              <p:grpSpPr bwMode="auto">
                <a:xfrm>
                  <a:off x="2364" y="0"/>
                  <a:ext cx="394" cy="384"/>
                  <a:chOff x="2364" y="0"/>
                  <a:chExt cx="394" cy="384"/>
                </a:xfrm>
              </p:grpSpPr>
              <p:sp>
                <p:nvSpPr>
                  <p:cNvPr id="233512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2392" y="0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513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2364" y="0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3514" name="Group 42"/>
                <p:cNvGrpSpPr>
                  <a:grpSpLocks/>
                </p:cNvGrpSpPr>
                <p:nvPr/>
              </p:nvGrpSpPr>
              <p:grpSpPr bwMode="auto">
                <a:xfrm>
                  <a:off x="2758" y="0"/>
                  <a:ext cx="394" cy="384"/>
                  <a:chOff x="2758" y="0"/>
                  <a:chExt cx="394" cy="384"/>
                </a:xfrm>
              </p:grpSpPr>
              <p:sp>
                <p:nvSpPr>
                  <p:cNvPr id="233515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2786" y="0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516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2758" y="0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3517" name="Group 45"/>
                <p:cNvGrpSpPr>
                  <a:grpSpLocks/>
                </p:cNvGrpSpPr>
                <p:nvPr/>
              </p:nvGrpSpPr>
              <p:grpSpPr bwMode="auto">
                <a:xfrm>
                  <a:off x="3152" y="0"/>
                  <a:ext cx="394" cy="384"/>
                  <a:chOff x="3152" y="0"/>
                  <a:chExt cx="394" cy="384"/>
                </a:xfrm>
              </p:grpSpPr>
              <p:sp>
                <p:nvSpPr>
                  <p:cNvPr id="233518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3180" y="0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519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3152" y="0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3520" name="Group 48"/>
                <p:cNvGrpSpPr>
                  <a:grpSpLocks/>
                </p:cNvGrpSpPr>
                <p:nvPr/>
              </p:nvGrpSpPr>
              <p:grpSpPr bwMode="auto">
                <a:xfrm>
                  <a:off x="3546" y="0"/>
                  <a:ext cx="394" cy="384"/>
                  <a:chOff x="3546" y="0"/>
                  <a:chExt cx="394" cy="384"/>
                </a:xfrm>
              </p:grpSpPr>
              <p:sp>
                <p:nvSpPr>
                  <p:cNvPr id="233521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3574" y="0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522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3546" y="0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3523" name="Group 51"/>
                <p:cNvGrpSpPr>
                  <a:grpSpLocks/>
                </p:cNvGrpSpPr>
                <p:nvPr/>
              </p:nvGrpSpPr>
              <p:grpSpPr bwMode="auto">
                <a:xfrm>
                  <a:off x="0" y="384"/>
                  <a:ext cx="394" cy="384"/>
                  <a:chOff x="0" y="384"/>
                  <a:chExt cx="394" cy="384"/>
                </a:xfrm>
              </p:grpSpPr>
              <p:sp>
                <p:nvSpPr>
                  <p:cNvPr id="233524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384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525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84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3526" name="Group 54"/>
                <p:cNvGrpSpPr>
                  <a:grpSpLocks/>
                </p:cNvGrpSpPr>
                <p:nvPr/>
              </p:nvGrpSpPr>
              <p:grpSpPr bwMode="auto">
                <a:xfrm>
                  <a:off x="394" y="384"/>
                  <a:ext cx="394" cy="384"/>
                  <a:chOff x="394" y="384"/>
                  <a:chExt cx="394" cy="384"/>
                </a:xfrm>
              </p:grpSpPr>
              <p:sp>
                <p:nvSpPr>
                  <p:cNvPr id="233527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422" y="384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528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394" y="384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3529" name="Group 57"/>
                <p:cNvGrpSpPr>
                  <a:grpSpLocks/>
                </p:cNvGrpSpPr>
                <p:nvPr/>
              </p:nvGrpSpPr>
              <p:grpSpPr bwMode="auto">
                <a:xfrm>
                  <a:off x="788" y="384"/>
                  <a:ext cx="394" cy="384"/>
                  <a:chOff x="788" y="384"/>
                  <a:chExt cx="394" cy="384"/>
                </a:xfrm>
              </p:grpSpPr>
              <p:sp>
                <p:nvSpPr>
                  <p:cNvPr id="233530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384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531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788" y="384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3532" name="Group 60"/>
                <p:cNvGrpSpPr>
                  <a:grpSpLocks/>
                </p:cNvGrpSpPr>
                <p:nvPr/>
              </p:nvGrpSpPr>
              <p:grpSpPr bwMode="auto">
                <a:xfrm>
                  <a:off x="1182" y="384"/>
                  <a:ext cx="394" cy="384"/>
                  <a:chOff x="1182" y="384"/>
                  <a:chExt cx="394" cy="384"/>
                </a:xfrm>
              </p:grpSpPr>
              <p:sp>
                <p:nvSpPr>
                  <p:cNvPr id="233533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1210" y="384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534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1182" y="384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3535" name="Group 63"/>
                <p:cNvGrpSpPr>
                  <a:grpSpLocks/>
                </p:cNvGrpSpPr>
                <p:nvPr/>
              </p:nvGrpSpPr>
              <p:grpSpPr bwMode="auto">
                <a:xfrm>
                  <a:off x="1576" y="384"/>
                  <a:ext cx="394" cy="384"/>
                  <a:chOff x="1576" y="384"/>
                  <a:chExt cx="394" cy="384"/>
                </a:xfrm>
              </p:grpSpPr>
              <p:sp>
                <p:nvSpPr>
                  <p:cNvPr id="233536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1604" y="384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537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1576" y="384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3538" name="Group 66"/>
                <p:cNvGrpSpPr>
                  <a:grpSpLocks/>
                </p:cNvGrpSpPr>
                <p:nvPr/>
              </p:nvGrpSpPr>
              <p:grpSpPr bwMode="auto">
                <a:xfrm>
                  <a:off x="1970" y="384"/>
                  <a:ext cx="394" cy="384"/>
                  <a:chOff x="1970" y="384"/>
                  <a:chExt cx="394" cy="384"/>
                </a:xfrm>
              </p:grpSpPr>
              <p:sp>
                <p:nvSpPr>
                  <p:cNvPr id="233539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1998" y="384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540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1970" y="384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3541" name="Group 69"/>
                <p:cNvGrpSpPr>
                  <a:grpSpLocks/>
                </p:cNvGrpSpPr>
                <p:nvPr/>
              </p:nvGrpSpPr>
              <p:grpSpPr bwMode="auto">
                <a:xfrm>
                  <a:off x="2364" y="384"/>
                  <a:ext cx="394" cy="384"/>
                  <a:chOff x="2364" y="384"/>
                  <a:chExt cx="394" cy="384"/>
                </a:xfrm>
              </p:grpSpPr>
              <p:sp>
                <p:nvSpPr>
                  <p:cNvPr id="233542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2392" y="384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543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2364" y="384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3544" name="Group 72"/>
                <p:cNvGrpSpPr>
                  <a:grpSpLocks/>
                </p:cNvGrpSpPr>
                <p:nvPr/>
              </p:nvGrpSpPr>
              <p:grpSpPr bwMode="auto">
                <a:xfrm>
                  <a:off x="2758" y="384"/>
                  <a:ext cx="394" cy="384"/>
                  <a:chOff x="2758" y="384"/>
                  <a:chExt cx="394" cy="384"/>
                </a:xfrm>
              </p:grpSpPr>
              <p:sp>
                <p:nvSpPr>
                  <p:cNvPr id="233545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2786" y="384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546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2758" y="384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3547" name="Group 75"/>
                <p:cNvGrpSpPr>
                  <a:grpSpLocks/>
                </p:cNvGrpSpPr>
                <p:nvPr/>
              </p:nvGrpSpPr>
              <p:grpSpPr bwMode="auto">
                <a:xfrm>
                  <a:off x="3152" y="384"/>
                  <a:ext cx="394" cy="384"/>
                  <a:chOff x="3152" y="384"/>
                  <a:chExt cx="394" cy="384"/>
                </a:xfrm>
              </p:grpSpPr>
              <p:sp>
                <p:nvSpPr>
                  <p:cNvPr id="233548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3180" y="384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549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3152" y="384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3550" name="Group 78"/>
                <p:cNvGrpSpPr>
                  <a:grpSpLocks/>
                </p:cNvGrpSpPr>
                <p:nvPr/>
              </p:nvGrpSpPr>
              <p:grpSpPr bwMode="auto">
                <a:xfrm>
                  <a:off x="3546" y="384"/>
                  <a:ext cx="394" cy="384"/>
                  <a:chOff x="3546" y="384"/>
                  <a:chExt cx="394" cy="384"/>
                </a:xfrm>
              </p:grpSpPr>
              <p:sp>
                <p:nvSpPr>
                  <p:cNvPr id="233551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3574" y="384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552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3546" y="384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3553" name="Group 81"/>
                <p:cNvGrpSpPr>
                  <a:grpSpLocks/>
                </p:cNvGrpSpPr>
                <p:nvPr/>
              </p:nvGrpSpPr>
              <p:grpSpPr bwMode="auto">
                <a:xfrm>
                  <a:off x="0" y="768"/>
                  <a:ext cx="394" cy="384"/>
                  <a:chOff x="0" y="768"/>
                  <a:chExt cx="394" cy="384"/>
                </a:xfrm>
              </p:grpSpPr>
              <p:sp>
                <p:nvSpPr>
                  <p:cNvPr id="233554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768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555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768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3556" name="Group 84"/>
                <p:cNvGrpSpPr>
                  <a:grpSpLocks/>
                </p:cNvGrpSpPr>
                <p:nvPr/>
              </p:nvGrpSpPr>
              <p:grpSpPr bwMode="auto">
                <a:xfrm>
                  <a:off x="394" y="768"/>
                  <a:ext cx="394" cy="384"/>
                  <a:chOff x="394" y="768"/>
                  <a:chExt cx="394" cy="384"/>
                </a:xfrm>
              </p:grpSpPr>
              <p:sp>
                <p:nvSpPr>
                  <p:cNvPr id="233557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22" y="768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558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394" y="768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3559" name="Group 87"/>
                <p:cNvGrpSpPr>
                  <a:grpSpLocks/>
                </p:cNvGrpSpPr>
                <p:nvPr/>
              </p:nvGrpSpPr>
              <p:grpSpPr bwMode="auto">
                <a:xfrm>
                  <a:off x="788" y="768"/>
                  <a:ext cx="394" cy="384"/>
                  <a:chOff x="788" y="768"/>
                  <a:chExt cx="394" cy="384"/>
                </a:xfrm>
              </p:grpSpPr>
              <p:sp>
                <p:nvSpPr>
                  <p:cNvPr id="233560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768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561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788" y="768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3562" name="Group 90"/>
                <p:cNvGrpSpPr>
                  <a:grpSpLocks/>
                </p:cNvGrpSpPr>
                <p:nvPr/>
              </p:nvGrpSpPr>
              <p:grpSpPr bwMode="auto">
                <a:xfrm>
                  <a:off x="1182" y="768"/>
                  <a:ext cx="394" cy="384"/>
                  <a:chOff x="1182" y="768"/>
                  <a:chExt cx="394" cy="384"/>
                </a:xfrm>
              </p:grpSpPr>
              <p:sp>
                <p:nvSpPr>
                  <p:cNvPr id="233563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1210" y="768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564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1182" y="768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3565" name="Group 93"/>
                <p:cNvGrpSpPr>
                  <a:grpSpLocks/>
                </p:cNvGrpSpPr>
                <p:nvPr/>
              </p:nvGrpSpPr>
              <p:grpSpPr bwMode="auto">
                <a:xfrm>
                  <a:off x="1576" y="768"/>
                  <a:ext cx="394" cy="384"/>
                  <a:chOff x="1576" y="768"/>
                  <a:chExt cx="394" cy="384"/>
                </a:xfrm>
              </p:grpSpPr>
              <p:sp>
                <p:nvSpPr>
                  <p:cNvPr id="233566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1604" y="768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567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1576" y="768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3568" name="Group 96"/>
                <p:cNvGrpSpPr>
                  <a:grpSpLocks/>
                </p:cNvGrpSpPr>
                <p:nvPr/>
              </p:nvGrpSpPr>
              <p:grpSpPr bwMode="auto">
                <a:xfrm>
                  <a:off x="1970" y="768"/>
                  <a:ext cx="394" cy="384"/>
                  <a:chOff x="1970" y="768"/>
                  <a:chExt cx="394" cy="384"/>
                </a:xfrm>
              </p:grpSpPr>
              <p:sp>
                <p:nvSpPr>
                  <p:cNvPr id="233569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1998" y="768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570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1970" y="768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3571" name="Group 99"/>
                <p:cNvGrpSpPr>
                  <a:grpSpLocks/>
                </p:cNvGrpSpPr>
                <p:nvPr/>
              </p:nvGrpSpPr>
              <p:grpSpPr bwMode="auto">
                <a:xfrm>
                  <a:off x="2364" y="768"/>
                  <a:ext cx="394" cy="384"/>
                  <a:chOff x="2364" y="768"/>
                  <a:chExt cx="394" cy="384"/>
                </a:xfrm>
              </p:grpSpPr>
              <p:sp>
                <p:nvSpPr>
                  <p:cNvPr id="233572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2392" y="768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573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2364" y="768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3574" name="Group 102"/>
                <p:cNvGrpSpPr>
                  <a:grpSpLocks/>
                </p:cNvGrpSpPr>
                <p:nvPr/>
              </p:nvGrpSpPr>
              <p:grpSpPr bwMode="auto">
                <a:xfrm>
                  <a:off x="2758" y="768"/>
                  <a:ext cx="394" cy="384"/>
                  <a:chOff x="2758" y="768"/>
                  <a:chExt cx="394" cy="384"/>
                </a:xfrm>
              </p:grpSpPr>
              <p:sp>
                <p:nvSpPr>
                  <p:cNvPr id="233575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2786" y="768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576" name="Rectangle 104"/>
                  <p:cNvSpPr>
                    <a:spLocks noChangeArrowheads="1"/>
                  </p:cNvSpPr>
                  <p:nvPr/>
                </p:nvSpPr>
                <p:spPr bwMode="auto">
                  <a:xfrm>
                    <a:off x="2758" y="768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3577" name="Group 105"/>
                <p:cNvGrpSpPr>
                  <a:grpSpLocks/>
                </p:cNvGrpSpPr>
                <p:nvPr/>
              </p:nvGrpSpPr>
              <p:grpSpPr bwMode="auto">
                <a:xfrm>
                  <a:off x="3152" y="768"/>
                  <a:ext cx="394" cy="384"/>
                  <a:chOff x="3152" y="768"/>
                  <a:chExt cx="394" cy="384"/>
                </a:xfrm>
              </p:grpSpPr>
              <p:sp>
                <p:nvSpPr>
                  <p:cNvPr id="233578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3180" y="768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579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3152" y="768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3580" name="Group 108"/>
                <p:cNvGrpSpPr>
                  <a:grpSpLocks/>
                </p:cNvGrpSpPr>
                <p:nvPr/>
              </p:nvGrpSpPr>
              <p:grpSpPr bwMode="auto">
                <a:xfrm>
                  <a:off x="3546" y="768"/>
                  <a:ext cx="394" cy="384"/>
                  <a:chOff x="3546" y="768"/>
                  <a:chExt cx="394" cy="384"/>
                </a:xfrm>
              </p:grpSpPr>
              <p:sp>
                <p:nvSpPr>
                  <p:cNvPr id="233581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3574" y="768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582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3546" y="768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3583" name="Group 111"/>
                <p:cNvGrpSpPr>
                  <a:grpSpLocks/>
                </p:cNvGrpSpPr>
                <p:nvPr/>
              </p:nvGrpSpPr>
              <p:grpSpPr bwMode="auto">
                <a:xfrm>
                  <a:off x="0" y="1152"/>
                  <a:ext cx="394" cy="384"/>
                  <a:chOff x="0" y="1152"/>
                  <a:chExt cx="394" cy="384"/>
                </a:xfrm>
              </p:grpSpPr>
              <p:sp>
                <p:nvSpPr>
                  <p:cNvPr id="233584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1152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585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152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3586" name="Group 114"/>
                <p:cNvGrpSpPr>
                  <a:grpSpLocks/>
                </p:cNvGrpSpPr>
                <p:nvPr/>
              </p:nvGrpSpPr>
              <p:grpSpPr bwMode="auto">
                <a:xfrm>
                  <a:off x="394" y="1152"/>
                  <a:ext cx="394" cy="384"/>
                  <a:chOff x="394" y="1152"/>
                  <a:chExt cx="394" cy="384"/>
                </a:xfrm>
              </p:grpSpPr>
              <p:sp>
                <p:nvSpPr>
                  <p:cNvPr id="233587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422" y="1152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588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394" y="1152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3589" name="Group 117"/>
                <p:cNvGrpSpPr>
                  <a:grpSpLocks/>
                </p:cNvGrpSpPr>
                <p:nvPr/>
              </p:nvGrpSpPr>
              <p:grpSpPr bwMode="auto">
                <a:xfrm>
                  <a:off x="788" y="1152"/>
                  <a:ext cx="394" cy="384"/>
                  <a:chOff x="788" y="1152"/>
                  <a:chExt cx="394" cy="384"/>
                </a:xfrm>
              </p:grpSpPr>
              <p:sp>
                <p:nvSpPr>
                  <p:cNvPr id="233590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591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788" y="1152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3592" name="Group 120"/>
                <p:cNvGrpSpPr>
                  <a:grpSpLocks/>
                </p:cNvGrpSpPr>
                <p:nvPr/>
              </p:nvGrpSpPr>
              <p:grpSpPr bwMode="auto">
                <a:xfrm>
                  <a:off x="1182" y="1152"/>
                  <a:ext cx="394" cy="384"/>
                  <a:chOff x="1182" y="1152"/>
                  <a:chExt cx="394" cy="384"/>
                </a:xfrm>
              </p:grpSpPr>
              <p:sp>
                <p:nvSpPr>
                  <p:cNvPr id="233593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1210" y="1152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594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1182" y="1152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3595" name="Group 123"/>
                <p:cNvGrpSpPr>
                  <a:grpSpLocks/>
                </p:cNvGrpSpPr>
                <p:nvPr/>
              </p:nvGrpSpPr>
              <p:grpSpPr bwMode="auto">
                <a:xfrm>
                  <a:off x="1576" y="1152"/>
                  <a:ext cx="394" cy="384"/>
                  <a:chOff x="1576" y="1152"/>
                  <a:chExt cx="394" cy="384"/>
                </a:xfrm>
              </p:grpSpPr>
              <p:sp>
                <p:nvSpPr>
                  <p:cNvPr id="233596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1604" y="1152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597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1576" y="1152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3598" name="Group 126"/>
                <p:cNvGrpSpPr>
                  <a:grpSpLocks/>
                </p:cNvGrpSpPr>
                <p:nvPr/>
              </p:nvGrpSpPr>
              <p:grpSpPr bwMode="auto">
                <a:xfrm>
                  <a:off x="1970" y="1152"/>
                  <a:ext cx="394" cy="384"/>
                  <a:chOff x="1970" y="1152"/>
                  <a:chExt cx="394" cy="384"/>
                </a:xfrm>
              </p:grpSpPr>
              <p:sp>
                <p:nvSpPr>
                  <p:cNvPr id="233599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1998" y="1152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600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1970" y="1152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3601" name="Group 129"/>
                <p:cNvGrpSpPr>
                  <a:grpSpLocks/>
                </p:cNvGrpSpPr>
                <p:nvPr/>
              </p:nvGrpSpPr>
              <p:grpSpPr bwMode="auto">
                <a:xfrm>
                  <a:off x="2364" y="1152"/>
                  <a:ext cx="394" cy="384"/>
                  <a:chOff x="2364" y="1152"/>
                  <a:chExt cx="394" cy="384"/>
                </a:xfrm>
              </p:grpSpPr>
              <p:sp>
                <p:nvSpPr>
                  <p:cNvPr id="233602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2392" y="1152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603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2364" y="1152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3604" name="Group 132"/>
                <p:cNvGrpSpPr>
                  <a:grpSpLocks/>
                </p:cNvGrpSpPr>
                <p:nvPr/>
              </p:nvGrpSpPr>
              <p:grpSpPr bwMode="auto">
                <a:xfrm>
                  <a:off x="2758" y="1152"/>
                  <a:ext cx="394" cy="384"/>
                  <a:chOff x="2758" y="1152"/>
                  <a:chExt cx="394" cy="384"/>
                </a:xfrm>
              </p:grpSpPr>
              <p:sp>
                <p:nvSpPr>
                  <p:cNvPr id="233605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2786" y="1152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606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2758" y="1152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3607" name="Group 135"/>
                <p:cNvGrpSpPr>
                  <a:grpSpLocks/>
                </p:cNvGrpSpPr>
                <p:nvPr/>
              </p:nvGrpSpPr>
              <p:grpSpPr bwMode="auto">
                <a:xfrm>
                  <a:off x="3152" y="1152"/>
                  <a:ext cx="394" cy="384"/>
                  <a:chOff x="3152" y="1152"/>
                  <a:chExt cx="394" cy="384"/>
                </a:xfrm>
              </p:grpSpPr>
              <p:sp>
                <p:nvSpPr>
                  <p:cNvPr id="233608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3180" y="1152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609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3152" y="1152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3610" name="Group 138"/>
                <p:cNvGrpSpPr>
                  <a:grpSpLocks/>
                </p:cNvGrpSpPr>
                <p:nvPr/>
              </p:nvGrpSpPr>
              <p:grpSpPr bwMode="auto">
                <a:xfrm>
                  <a:off x="3546" y="1152"/>
                  <a:ext cx="394" cy="384"/>
                  <a:chOff x="3546" y="1152"/>
                  <a:chExt cx="394" cy="384"/>
                </a:xfrm>
              </p:grpSpPr>
              <p:sp>
                <p:nvSpPr>
                  <p:cNvPr id="233611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3574" y="1152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612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3546" y="1152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3613" name="Group 141"/>
                <p:cNvGrpSpPr>
                  <a:grpSpLocks/>
                </p:cNvGrpSpPr>
                <p:nvPr/>
              </p:nvGrpSpPr>
              <p:grpSpPr bwMode="auto">
                <a:xfrm>
                  <a:off x="0" y="1536"/>
                  <a:ext cx="394" cy="384"/>
                  <a:chOff x="0" y="1536"/>
                  <a:chExt cx="394" cy="384"/>
                </a:xfrm>
              </p:grpSpPr>
              <p:sp>
                <p:nvSpPr>
                  <p:cNvPr id="233614" name="Rectangle 142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1536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615" name="Rectangle 14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536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3616" name="Group 144"/>
                <p:cNvGrpSpPr>
                  <a:grpSpLocks/>
                </p:cNvGrpSpPr>
                <p:nvPr/>
              </p:nvGrpSpPr>
              <p:grpSpPr bwMode="auto">
                <a:xfrm>
                  <a:off x="394" y="1536"/>
                  <a:ext cx="394" cy="384"/>
                  <a:chOff x="394" y="1536"/>
                  <a:chExt cx="394" cy="384"/>
                </a:xfrm>
              </p:grpSpPr>
              <p:sp>
                <p:nvSpPr>
                  <p:cNvPr id="233617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422" y="1536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618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394" y="1536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3619" name="Group 147"/>
                <p:cNvGrpSpPr>
                  <a:grpSpLocks/>
                </p:cNvGrpSpPr>
                <p:nvPr/>
              </p:nvGrpSpPr>
              <p:grpSpPr bwMode="auto">
                <a:xfrm>
                  <a:off x="788" y="1536"/>
                  <a:ext cx="394" cy="384"/>
                  <a:chOff x="788" y="1536"/>
                  <a:chExt cx="394" cy="384"/>
                </a:xfrm>
              </p:grpSpPr>
              <p:sp>
                <p:nvSpPr>
                  <p:cNvPr id="233620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536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621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788" y="1536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3622" name="Group 150"/>
                <p:cNvGrpSpPr>
                  <a:grpSpLocks/>
                </p:cNvGrpSpPr>
                <p:nvPr/>
              </p:nvGrpSpPr>
              <p:grpSpPr bwMode="auto">
                <a:xfrm>
                  <a:off x="1182" y="1536"/>
                  <a:ext cx="394" cy="384"/>
                  <a:chOff x="1182" y="1536"/>
                  <a:chExt cx="394" cy="384"/>
                </a:xfrm>
              </p:grpSpPr>
              <p:sp>
                <p:nvSpPr>
                  <p:cNvPr id="233623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1210" y="1536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624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1182" y="1536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3625" name="Group 153"/>
                <p:cNvGrpSpPr>
                  <a:grpSpLocks/>
                </p:cNvGrpSpPr>
                <p:nvPr/>
              </p:nvGrpSpPr>
              <p:grpSpPr bwMode="auto">
                <a:xfrm>
                  <a:off x="1576" y="1536"/>
                  <a:ext cx="394" cy="384"/>
                  <a:chOff x="1576" y="1536"/>
                  <a:chExt cx="394" cy="384"/>
                </a:xfrm>
              </p:grpSpPr>
              <p:sp>
                <p:nvSpPr>
                  <p:cNvPr id="233626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1604" y="1536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627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1576" y="1536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3628" name="Group 156"/>
                <p:cNvGrpSpPr>
                  <a:grpSpLocks/>
                </p:cNvGrpSpPr>
                <p:nvPr/>
              </p:nvGrpSpPr>
              <p:grpSpPr bwMode="auto">
                <a:xfrm>
                  <a:off x="1970" y="1536"/>
                  <a:ext cx="394" cy="384"/>
                  <a:chOff x="1970" y="1536"/>
                  <a:chExt cx="394" cy="384"/>
                </a:xfrm>
              </p:grpSpPr>
              <p:sp>
                <p:nvSpPr>
                  <p:cNvPr id="233629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1998" y="1536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630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1970" y="1536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3631" name="Group 159"/>
                <p:cNvGrpSpPr>
                  <a:grpSpLocks/>
                </p:cNvGrpSpPr>
                <p:nvPr/>
              </p:nvGrpSpPr>
              <p:grpSpPr bwMode="auto">
                <a:xfrm>
                  <a:off x="2364" y="1536"/>
                  <a:ext cx="394" cy="384"/>
                  <a:chOff x="2364" y="1536"/>
                  <a:chExt cx="394" cy="384"/>
                </a:xfrm>
              </p:grpSpPr>
              <p:sp>
                <p:nvSpPr>
                  <p:cNvPr id="233632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2392" y="1536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633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2364" y="1536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3634" name="Group 162"/>
                <p:cNvGrpSpPr>
                  <a:grpSpLocks/>
                </p:cNvGrpSpPr>
                <p:nvPr/>
              </p:nvGrpSpPr>
              <p:grpSpPr bwMode="auto">
                <a:xfrm>
                  <a:off x="2758" y="1536"/>
                  <a:ext cx="394" cy="384"/>
                  <a:chOff x="2758" y="1536"/>
                  <a:chExt cx="394" cy="384"/>
                </a:xfrm>
              </p:grpSpPr>
              <p:sp>
                <p:nvSpPr>
                  <p:cNvPr id="233635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2786" y="1536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636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2758" y="1536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3637" name="Group 165"/>
                <p:cNvGrpSpPr>
                  <a:grpSpLocks/>
                </p:cNvGrpSpPr>
                <p:nvPr/>
              </p:nvGrpSpPr>
              <p:grpSpPr bwMode="auto">
                <a:xfrm>
                  <a:off x="3152" y="1536"/>
                  <a:ext cx="394" cy="384"/>
                  <a:chOff x="3152" y="1536"/>
                  <a:chExt cx="394" cy="384"/>
                </a:xfrm>
              </p:grpSpPr>
              <p:sp>
                <p:nvSpPr>
                  <p:cNvPr id="233638" name="Rectangle 166"/>
                  <p:cNvSpPr>
                    <a:spLocks noChangeArrowheads="1"/>
                  </p:cNvSpPr>
                  <p:nvPr/>
                </p:nvSpPr>
                <p:spPr bwMode="auto">
                  <a:xfrm>
                    <a:off x="3180" y="1536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639" name="Rectangle 167"/>
                  <p:cNvSpPr>
                    <a:spLocks noChangeArrowheads="1"/>
                  </p:cNvSpPr>
                  <p:nvPr/>
                </p:nvSpPr>
                <p:spPr bwMode="auto">
                  <a:xfrm>
                    <a:off x="3152" y="1536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3640" name="Group 168"/>
                <p:cNvGrpSpPr>
                  <a:grpSpLocks/>
                </p:cNvGrpSpPr>
                <p:nvPr/>
              </p:nvGrpSpPr>
              <p:grpSpPr bwMode="auto">
                <a:xfrm>
                  <a:off x="3546" y="1536"/>
                  <a:ext cx="394" cy="384"/>
                  <a:chOff x="3546" y="1536"/>
                  <a:chExt cx="394" cy="384"/>
                </a:xfrm>
              </p:grpSpPr>
              <p:sp>
                <p:nvSpPr>
                  <p:cNvPr id="233641" name="Rectangle 169"/>
                  <p:cNvSpPr>
                    <a:spLocks noChangeArrowheads="1"/>
                  </p:cNvSpPr>
                  <p:nvPr/>
                </p:nvSpPr>
                <p:spPr bwMode="auto">
                  <a:xfrm>
                    <a:off x="3574" y="1536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33642" name="Rectangle 170"/>
                  <p:cNvSpPr>
                    <a:spLocks noChangeArrowheads="1"/>
                  </p:cNvSpPr>
                  <p:nvPr/>
                </p:nvSpPr>
                <p:spPr bwMode="auto">
                  <a:xfrm>
                    <a:off x="3546" y="1536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233643" name="Rectangle 171"/>
              <p:cNvSpPr>
                <a:spLocks noChangeArrowheads="1"/>
              </p:cNvSpPr>
              <p:nvPr/>
            </p:nvSpPr>
            <p:spPr bwMode="auto">
              <a:xfrm>
                <a:off x="-3" y="-3"/>
                <a:ext cx="3946" cy="1926"/>
              </a:xfrm>
              <a:prstGeom prst="rect">
                <a:avLst/>
              </a:prstGeom>
              <a:noFill/>
              <a:ln w="9525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33644" name="Rectangle 172"/>
            <p:cNvSpPr>
              <a:spLocks noChangeArrowheads="1"/>
            </p:cNvSpPr>
            <p:nvPr/>
          </p:nvSpPr>
          <p:spPr bwMode="auto">
            <a:xfrm>
              <a:off x="4032" y="1842"/>
              <a:ext cx="393" cy="211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33645" name="Rectangle 173"/>
          <p:cNvSpPr>
            <a:spLocks noChangeArrowheads="1"/>
          </p:cNvSpPr>
          <p:nvPr/>
        </p:nvSpPr>
        <p:spPr bwMode="auto">
          <a:xfrm>
            <a:off x="3454400" y="947738"/>
            <a:ext cx="337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800"/>
              <a:t>Models with less than 1% error.</a:t>
            </a:r>
            <a:endParaRPr lang="de-DE" altLang="de-DE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2513" y="2032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altLang="de-DE"/>
              <a:t>Inverse Problems - Summary</a:t>
            </a:r>
          </a:p>
        </p:txBody>
      </p:sp>
      <p:sp>
        <p:nvSpPr>
          <p:cNvPr id="17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294813" y="6548438"/>
            <a:ext cx="2897187" cy="309562"/>
          </a:xfrm>
        </p:spPr>
        <p:txBody>
          <a:bodyPr/>
          <a:lstStyle/>
          <a:p>
            <a:fld id="{F18A9006-C2F0-4EC5-8E96-3F9C789DDA05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229392" name="Text Box 16"/>
          <p:cNvSpPr txBox="1">
            <a:spLocks noChangeArrowheads="1"/>
          </p:cNvSpPr>
          <p:nvPr/>
        </p:nvSpPr>
        <p:spPr bwMode="auto">
          <a:xfrm>
            <a:off x="1282875" y="1207415"/>
            <a:ext cx="5121915" cy="64633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800" b="1">
                <a:solidFill>
                  <a:schemeClr val="hlink"/>
                </a:solidFill>
              </a:rPr>
              <a:t>Inverse problems – inference about physical </a:t>
            </a:r>
          </a:p>
          <a:p>
            <a:r>
              <a:rPr lang="en-US" altLang="de-DE" sz="1800" b="1">
                <a:solidFill>
                  <a:schemeClr val="hlink"/>
                </a:solidFill>
              </a:rPr>
              <a:t>systems from data</a:t>
            </a:r>
          </a:p>
        </p:txBody>
      </p:sp>
      <p:grpSp>
        <p:nvGrpSpPr>
          <p:cNvPr id="229548" name="Group 172"/>
          <p:cNvGrpSpPr>
            <a:grpSpLocks/>
          </p:cNvGrpSpPr>
          <p:nvPr/>
        </p:nvGrpSpPr>
        <p:grpSpPr bwMode="auto">
          <a:xfrm>
            <a:off x="8435976" y="771525"/>
            <a:ext cx="2092325" cy="1866900"/>
            <a:chOff x="3385" y="686"/>
            <a:chExt cx="1902" cy="1579"/>
          </a:xfrm>
        </p:grpSpPr>
        <p:graphicFrame>
          <p:nvGraphicFramePr>
            <p:cNvPr id="229379" name="Object 3"/>
            <p:cNvGraphicFramePr>
              <a:graphicFrameLocks noChangeAspect="1"/>
            </p:cNvGraphicFramePr>
            <p:nvPr/>
          </p:nvGraphicFramePr>
          <p:xfrm>
            <a:off x="4640" y="910"/>
            <a:ext cx="59" cy="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582" name="Equation" r:id="rId4" imgW="114120" imgH="215640" progId="Equation.3">
                    <p:embed/>
                  </p:oleObj>
                </mc:Choice>
                <mc:Fallback>
                  <p:oleObj name="Equation" r:id="rId4" imgW="114120" imgH="2156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0" y="910"/>
                          <a:ext cx="59" cy="1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9380" name="Freeform 4"/>
            <p:cNvSpPr>
              <a:spLocks/>
            </p:cNvSpPr>
            <p:nvPr/>
          </p:nvSpPr>
          <p:spPr bwMode="auto">
            <a:xfrm>
              <a:off x="3385" y="1023"/>
              <a:ext cx="1724" cy="253"/>
            </a:xfrm>
            <a:custGeom>
              <a:avLst/>
              <a:gdLst>
                <a:gd name="T0" fmla="*/ 198 w 4680"/>
                <a:gd name="T1" fmla="*/ 594 h 638"/>
                <a:gd name="T2" fmla="*/ 292 w 4680"/>
                <a:gd name="T3" fmla="*/ 626 h 638"/>
                <a:gd name="T4" fmla="*/ 1949 w 4680"/>
                <a:gd name="T5" fmla="*/ 523 h 638"/>
                <a:gd name="T6" fmla="*/ 2399 w 4680"/>
                <a:gd name="T7" fmla="*/ 302 h 638"/>
                <a:gd name="T8" fmla="*/ 2904 w 4680"/>
                <a:gd name="T9" fmla="*/ 223 h 638"/>
                <a:gd name="T10" fmla="*/ 3291 w 4680"/>
                <a:gd name="T11" fmla="*/ 357 h 638"/>
                <a:gd name="T12" fmla="*/ 3788 w 4680"/>
                <a:gd name="T13" fmla="*/ 405 h 638"/>
                <a:gd name="T14" fmla="*/ 4135 w 4680"/>
                <a:gd name="T15" fmla="*/ 349 h 638"/>
                <a:gd name="T16" fmla="*/ 4332 w 4680"/>
                <a:gd name="T17" fmla="*/ 215 h 638"/>
                <a:gd name="T18" fmla="*/ 4498 w 4680"/>
                <a:gd name="T19" fmla="*/ 136 h 638"/>
                <a:gd name="T20" fmla="*/ 4632 w 4680"/>
                <a:gd name="T21" fmla="*/ 18 h 638"/>
                <a:gd name="T22" fmla="*/ 4680 w 4680"/>
                <a:gd name="T23" fmla="*/ 26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80" h="638">
                  <a:moveTo>
                    <a:pt x="198" y="594"/>
                  </a:moveTo>
                  <a:cubicBezTo>
                    <a:pt x="99" y="616"/>
                    <a:pt x="0" y="638"/>
                    <a:pt x="292" y="626"/>
                  </a:cubicBezTo>
                  <a:cubicBezTo>
                    <a:pt x="584" y="614"/>
                    <a:pt x="1598" y="577"/>
                    <a:pt x="1949" y="523"/>
                  </a:cubicBezTo>
                  <a:cubicBezTo>
                    <a:pt x="2300" y="469"/>
                    <a:pt x="2240" y="352"/>
                    <a:pt x="2399" y="302"/>
                  </a:cubicBezTo>
                  <a:cubicBezTo>
                    <a:pt x="2558" y="252"/>
                    <a:pt x="2755" y="214"/>
                    <a:pt x="2904" y="223"/>
                  </a:cubicBezTo>
                  <a:cubicBezTo>
                    <a:pt x="3053" y="232"/>
                    <a:pt x="3144" y="327"/>
                    <a:pt x="3291" y="357"/>
                  </a:cubicBezTo>
                  <a:cubicBezTo>
                    <a:pt x="3438" y="387"/>
                    <a:pt x="3647" y="406"/>
                    <a:pt x="3788" y="405"/>
                  </a:cubicBezTo>
                  <a:cubicBezTo>
                    <a:pt x="3929" y="404"/>
                    <a:pt x="4044" y="381"/>
                    <a:pt x="4135" y="349"/>
                  </a:cubicBezTo>
                  <a:cubicBezTo>
                    <a:pt x="4226" y="317"/>
                    <a:pt x="4271" y="251"/>
                    <a:pt x="4332" y="215"/>
                  </a:cubicBezTo>
                  <a:cubicBezTo>
                    <a:pt x="4393" y="179"/>
                    <a:pt x="4448" y="169"/>
                    <a:pt x="4498" y="136"/>
                  </a:cubicBezTo>
                  <a:cubicBezTo>
                    <a:pt x="4548" y="103"/>
                    <a:pt x="4602" y="36"/>
                    <a:pt x="4632" y="18"/>
                  </a:cubicBezTo>
                  <a:cubicBezTo>
                    <a:pt x="4662" y="0"/>
                    <a:pt x="4671" y="13"/>
                    <a:pt x="4680" y="2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9381" name="Freeform 5"/>
            <p:cNvSpPr>
              <a:spLocks/>
            </p:cNvSpPr>
            <p:nvPr/>
          </p:nvSpPr>
          <p:spPr bwMode="auto">
            <a:xfrm>
              <a:off x="3441" y="1292"/>
              <a:ext cx="1724" cy="253"/>
            </a:xfrm>
            <a:custGeom>
              <a:avLst/>
              <a:gdLst>
                <a:gd name="T0" fmla="*/ 198 w 4680"/>
                <a:gd name="T1" fmla="*/ 594 h 638"/>
                <a:gd name="T2" fmla="*/ 292 w 4680"/>
                <a:gd name="T3" fmla="*/ 626 h 638"/>
                <a:gd name="T4" fmla="*/ 1949 w 4680"/>
                <a:gd name="T5" fmla="*/ 523 h 638"/>
                <a:gd name="T6" fmla="*/ 2399 w 4680"/>
                <a:gd name="T7" fmla="*/ 302 h 638"/>
                <a:gd name="T8" fmla="*/ 2904 w 4680"/>
                <a:gd name="T9" fmla="*/ 223 h 638"/>
                <a:gd name="T10" fmla="*/ 3291 w 4680"/>
                <a:gd name="T11" fmla="*/ 357 h 638"/>
                <a:gd name="T12" fmla="*/ 3788 w 4680"/>
                <a:gd name="T13" fmla="*/ 405 h 638"/>
                <a:gd name="T14" fmla="*/ 4135 w 4680"/>
                <a:gd name="T15" fmla="*/ 349 h 638"/>
                <a:gd name="T16" fmla="*/ 4332 w 4680"/>
                <a:gd name="T17" fmla="*/ 215 h 638"/>
                <a:gd name="T18" fmla="*/ 4498 w 4680"/>
                <a:gd name="T19" fmla="*/ 136 h 638"/>
                <a:gd name="T20" fmla="*/ 4632 w 4680"/>
                <a:gd name="T21" fmla="*/ 18 h 638"/>
                <a:gd name="T22" fmla="*/ 4680 w 4680"/>
                <a:gd name="T23" fmla="*/ 26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80" h="638">
                  <a:moveTo>
                    <a:pt x="198" y="594"/>
                  </a:moveTo>
                  <a:cubicBezTo>
                    <a:pt x="99" y="616"/>
                    <a:pt x="0" y="638"/>
                    <a:pt x="292" y="626"/>
                  </a:cubicBezTo>
                  <a:cubicBezTo>
                    <a:pt x="584" y="614"/>
                    <a:pt x="1598" y="577"/>
                    <a:pt x="1949" y="523"/>
                  </a:cubicBezTo>
                  <a:cubicBezTo>
                    <a:pt x="2300" y="469"/>
                    <a:pt x="2240" y="352"/>
                    <a:pt x="2399" y="302"/>
                  </a:cubicBezTo>
                  <a:cubicBezTo>
                    <a:pt x="2558" y="252"/>
                    <a:pt x="2755" y="214"/>
                    <a:pt x="2904" y="223"/>
                  </a:cubicBezTo>
                  <a:cubicBezTo>
                    <a:pt x="3053" y="232"/>
                    <a:pt x="3144" y="327"/>
                    <a:pt x="3291" y="357"/>
                  </a:cubicBezTo>
                  <a:cubicBezTo>
                    <a:pt x="3438" y="387"/>
                    <a:pt x="3647" y="406"/>
                    <a:pt x="3788" y="405"/>
                  </a:cubicBezTo>
                  <a:cubicBezTo>
                    <a:pt x="3929" y="404"/>
                    <a:pt x="4044" y="381"/>
                    <a:pt x="4135" y="349"/>
                  </a:cubicBezTo>
                  <a:cubicBezTo>
                    <a:pt x="4226" y="317"/>
                    <a:pt x="4271" y="251"/>
                    <a:pt x="4332" y="215"/>
                  </a:cubicBezTo>
                  <a:cubicBezTo>
                    <a:pt x="4393" y="179"/>
                    <a:pt x="4448" y="169"/>
                    <a:pt x="4498" y="136"/>
                  </a:cubicBezTo>
                  <a:cubicBezTo>
                    <a:pt x="4548" y="103"/>
                    <a:pt x="4602" y="36"/>
                    <a:pt x="4632" y="18"/>
                  </a:cubicBezTo>
                  <a:cubicBezTo>
                    <a:pt x="4662" y="0"/>
                    <a:pt x="4671" y="13"/>
                    <a:pt x="4680" y="2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229382" name="Picture 6" descr="NA01441_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2" y="934"/>
              <a:ext cx="346" cy="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9383" name="Picture 7" descr="NA01441_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4" y="810"/>
              <a:ext cx="347" cy="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9384" name="Picture 8" descr="NA01441_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" y="982"/>
              <a:ext cx="347" cy="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9385" name="Text Box 9"/>
            <p:cNvSpPr txBox="1">
              <a:spLocks noChangeArrowheads="1"/>
            </p:cNvSpPr>
            <p:nvPr/>
          </p:nvSpPr>
          <p:spPr bwMode="auto">
            <a:xfrm>
              <a:off x="3498" y="1328"/>
              <a:ext cx="243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000"/>
                <a:t>X</a:t>
              </a:r>
              <a:endParaRPr lang="de-DE" altLang="de-DE" sz="1000"/>
            </a:p>
          </p:txBody>
        </p:sp>
        <p:sp>
          <p:nvSpPr>
            <p:cNvPr id="229386" name="Text Box 10"/>
            <p:cNvSpPr txBox="1">
              <a:spLocks noChangeArrowheads="1"/>
            </p:cNvSpPr>
            <p:nvPr/>
          </p:nvSpPr>
          <p:spPr bwMode="auto">
            <a:xfrm>
              <a:off x="4935" y="1196"/>
              <a:ext cx="174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de-DE" sz="1000"/>
                <a:t>X</a:t>
              </a:r>
              <a:endParaRPr lang="de-DE" altLang="de-DE" sz="1000"/>
            </a:p>
          </p:txBody>
        </p:sp>
        <p:sp>
          <p:nvSpPr>
            <p:cNvPr id="229387" name="Text Box 11"/>
            <p:cNvSpPr txBox="1">
              <a:spLocks noChangeArrowheads="1"/>
            </p:cNvSpPr>
            <p:nvPr/>
          </p:nvSpPr>
          <p:spPr bwMode="auto">
            <a:xfrm>
              <a:off x="4433" y="1198"/>
              <a:ext cx="24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000"/>
                <a:t>X</a:t>
              </a:r>
              <a:endParaRPr lang="de-DE" altLang="de-DE" sz="1000"/>
            </a:p>
          </p:txBody>
        </p:sp>
        <p:sp>
          <p:nvSpPr>
            <p:cNvPr id="229388" name="Text Box 12"/>
            <p:cNvSpPr txBox="1">
              <a:spLocks noChangeArrowheads="1"/>
            </p:cNvSpPr>
            <p:nvPr/>
          </p:nvSpPr>
          <p:spPr bwMode="auto">
            <a:xfrm>
              <a:off x="3972" y="1296"/>
              <a:ext cx="24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000"/>
                <a:t>X</a:t>
              </a:r>
              <a:endParaRPr lang="de-DE" altLang="de-DE" sz="1000"/>
            </a:p>
          </p:txBody>
        </p:sp>
        <p:sp>
          <p:nvSpPr>
            <p:cNvPr id="229389" name="Line 13"/>
            <p:cNvSpPr>
              <a:spLocks noChangeShapeType="1"/>
            </p:cNvSpPr>
            <p:nvPr/>
          </p:nvSpPr>
          <p:spPr bwMode="auto">
            <a:xfrm flipV="1">
              <a:off x="3497" y="1480"/>
              <a:ext cx="88" cy="1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9390" name="Text Box 14"/>
            <p:cNvSpPr txBox="1">
              <a:spLocks noChangeArrowheads="1"/>
            </p:cNvSpPr>
            <p:nvPr/>
          </p:nvSpPr>
          <p:spPr bwMode="auto">
            <a:xfrm>
              <a:off x="3402" y="1631"/>
              <a:ext cx="738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000"/>
                <a:t>Gravimeter</a:t>
              </a:r>
              <a:endParaRPr lang="de-DE" altLang="de-DE" sz="1000"/>
            </a:p>
          </p:txBody>
        </p:sp>
        <p:sp>
          <p:nvSpPr>
            <p:cNvPr id="229391" name="Rectangle 15"/>
            <p:cNvSpPr>
              <a:spLocks noChangeArrowheads="1"/>
            </p:cNvSpPr>
            <p:nvPr/>
          </p:nvSpPr>
          <p:spPr bwMode="auto">
            <a:xfrm>
              <a:off x="3385" y="686"/>
              <a:ext cx="1902" cy="15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9393" name="Text Box 17"/>
            <p:cNvSpPr txBox="1">
              <a:spLocks noChangeArrowheads="1"/>
            </p:cNvSpPr>
            <p:nvPr/>
          </p:nvSpPr>
          <p:spPr bwMode="auto">
            <a:xfrm>
              <a:off x="4205" y="1238"/>
              <a:ext cx="244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000"/>
                <a:t>X</a:t>
              </a:r>
              <a:endParaRPr lang="de-DE" altLang="de-DE" sz="1000"/>
            </a:p>
          </p:txBody>
        </p:sp>
        <p:grpSp>
          <p:nvGrpSpPr>
            <p:cNvPr id="229394" name="Group 18"/>
            <p:cNvGrpSpPr>
              <a:grpSpLocks/>
            </p:cNvGrpSpPr>
            <p:nvPr/>
          </p:nvGrpSpPr>
          <p:grpSpPr bwMode="auto">
            <a:xfrm>
              <a:off x="3607" y="1631"/>
              <a:ext cx="1381" cy="528"/>
              <a:chOff x="-3" y="-3"/>
              <a:chExt cx="3946" cy="1926"/>
            </a:xfrm>
          </p:grpSpPr>
          <p:grpSp>
            <p:nvGrpSpPr>
              <p:cNvPr id="229395" name="Group 19"/>
              <p:cNvGrpSpPr>
                <a:grpSpLocks/>
              </p:cNvGrpSpPr>
              <p:nvPr/>
            </p:nvGrpSpPr>
            <p:grpSpPr bwMode="auto">
              <a:xfrm>
                <a:off x="0" y="0"/>
                <a:ext cx="3940" cy="1920"/>
                <a:chOff x="0" y="0"/>
                <a:chExt cx="3940" cy="1920"/>
              </a:xfrm>
            </p:grpSpPr>
            <p:grpSp>
              <p:nvGrpSpPr>
                <p:cNvPr id="229396" name="Group 20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94" cy="384"/>
                  <a:chOff x="0" y="0"/>
                  <a:chExt cx="394" cy="384"/>
                </a:xfrm>
              </p:grpSpPr>
              <p:sp>
                <p:nvSpPr>
                  <p:cNvPr id="229397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0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398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399" name="Group 23"/>
                <p:cNvGrpSpPr>
                  <a:grpSpLocks/>
                </p:cNvGrpSpPr>
                <p:nvPr/>
              </p:nvGrpSpPr>
              <p:grpSpPr bwMode="auto">
                <a:xfrm>
                  <a:off x="394" y="0"/>
                  <a:ext cx="394" cy="384"/>
                  <a:chOff x="394" y="0"/>
                  <a:chExt cx="394" cy="384"/>
                </a:xfrm>
              </p:grpSpPr>
              <p:sp>
                <p:nvSpPr>
                  <p:cNvPr id="229400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422" y="0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401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394" y="0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402" name="Group 26"/>
                <p:cNvGrpSpPr>
                  <a:grpSpLocks/>
                </p:cNvGrpSpPr>
                <p:nvPr/>
              </p:nvGrpSpPr>
              <p:grpSpPr bwMode="auto">
                <a:xfrm>
                  <a:off x="788" y="0"/>
                  <a:ext cx="394" cy="384"/>
                  <a:chOff x="788" y="0"/>
                  <a:chExt cx="394" cy="384"/>
                </a:xfrm>
              </p:grpSpPr>
              <p:sp>
                <p:nvSpPr>
                  <p:cNvPr id="229403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0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404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788" y="0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405" name="Group 29"/>
                <p:cNvGrpSpPr>
                  <a:grpSpLocks/>
                </p:cNvGrpSpPr>
                <p:nvPr/>
              </p:nvGrpSpPr>
              <p:grpSpPr bwMode="auto">
                <a:xfrm>
                  <a:off x="1182" y="0"/>
                  <a:ext cx="394" cy="384"/>
                  <a:chOff x="1182" y="0"/>
                  <a:chExt cx="394" cy="384"/>
                </a:xfrm>
              </p:grpSpPr>
              <p:sp>
                <p:nvSpPr>
                  <p:cNvPr id="229406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1210" y="0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407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1182" y="0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408" name="Group 32"/>
                <p:cNvGrpSpPr>
                  <a:grpSpLocks/>
                </p:cNvGrpSpPr>
                <p:nvPr/>
              </p:nvGrpSpPr>
              <p:grpSpPr bwMode="auto">
                <a:xfrm>
                  <a:off x="1576" y="0"/>
                  <a:ext cx="394" cy="384"/>
                  <a:chOff x="1576" y="0"/>
                  <a:chExt cx="394" cy="384"/>
                </a:xfrm>
              </p:grpSpPr>
              <p:sp>
                <p:nvSpPr>
                  <p:cNvPr id="229409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1604" y="0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410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1576" y="0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411" name="Group 35"/>
                <p:cNvGrpSpPr>
                  <a:grpSpLocks/>
                </p:cNvGrpSpPr>
                <p:nvPr/>
              </p:nvGrpSpPr>
              <p:grpSpPr bwMode="auto">
                <a:xfrm>
                  <a:off x="1970" y="0"/>
                  <a:ext cx="394" cy="384"/>
                  <a:chOff x="1970" y="0"/>
                  <a:chExt cx="394" cy="384"/>
                </a:xfrm>
              </p:grpSpPr>
              <p:sp>
                <p:nvSpPr>
                  <p:cNvPr id="229412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1998" y="0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413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1970" y="0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414" name="Group 38"/>
                <p:cNvGrpSpPr>
                  <a:grpSpLocks/>
                </p:cNvGrpSpPr>
                <p:nvPr/>
              </p:nvGrpSpPr>
              <p:grpSpPr bwMode="auto">
                <a:xfrm>
                  <a:off x="2364" y="0"/>
                  <a:ext cx="394" cy="384"/>
                  <a:chOff x="2364" y="0"/>
                  <a:chExt cx="394" cy="384"/>
                </a:xfrm>
              </p:grpSpPr>
              <p:sp>
                <p:nvSpPr>
                  <p:cNvPr id="229415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2392" y="0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416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2364" y="0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417" name="Group 41"/>
                <p:cNvGrpSpPr>
                  <a:grpSpLocks/>
                </p:cNvGrpSpPr>
                <p:nvPr/>
              </p:nvGrpSpPr>
              <p:grpSpPr bwMode="auto">
                <a:xfrm>
                  <a:off x="2758" y="0"/>
                  <a:ext cx="394" cy="384"/>
                  <a:chOff x="2758" y="0"/>
                  <a:chExt cx="394" cy="384"/>
                </a:xfrm>
              </p:grpSpPr>
              <p:sp>
                <p:nvSpPr>
                  <p:cNvPr id="229418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2786" y="0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419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2758" y="0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420" name="Group 44"/>
                <p:cNvGrpSpPr>
                  <a:grpSpLocks/>
                </p:cNvGrpSpPr>
                <p:nvPr/>
              </p:nvGrpSpPr>
              <p:grpSpPr bwMode="auto">
                <a:xfrm>
                  <a:off x="3152" y="0"/>
                  <a:ext cx="394" cy="384"/>
                  <a:chOff x="3152" y="0"/>
                  <a:chExt cx="394" cy="384"/>
                </a:xfrm>
              </p:grpSpPr>
              <p:sp>
                <p:nvSpPr>
                  <p:cNvPr id="229421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3180" y="0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422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3152" y="0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423" name="Group 47"/>
                <p:cNvGrpSpPr>
                  <a:grpSpLocks/>
                </p:cNvGrpSpPr>
                <p:nvPr/>
              </p:nvGrpSpPr>
              <p:grpSpPr bwMode="auto">
                <a:xfrm>
                  <a:off x="3546" y="0"/>
                  <a:ext cx="394" cy="384"/>
                  <a:chOff x="3546" y="0"/>
                  <a:chExt cx="394" cy="384"/>
                </a:xfrm>
              </p:grpSpPr>
              <p:sp>
                <p:nvSpPr>
                  <p:cNvPr id="229424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3574" y="0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425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3546" y="0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426" name="Group 50"/>
                <p:cNvGrpSpPr>
                  <a:grpSpLocks/>
                </p:cNvGrpSpPr>
                <p:nvPr/>
              </p:nvGrpSpPr>
              <p:grpSpPr bwMode="auto">
                <a:xfrm>
                  <a:off x="0" y="384"/>
                  <a:ext cx="394" cy="384"/>
                  <a:chOff x="0" y="384"/>
                  <a:chExt cx="394" cy="384"/>
                </a:xfrm>
              </p:grpSpPr>
              <p:sp>
                <p:nvSpPr>
                  <p:cNvPr id="229427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384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428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84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429" name="Group 53"/>
                <p:cNvGrpSpPr>
                  <a:grpSpLocks/>
                </p:cNvGrpSpPr>
                <p:nvPr/>
              </p:nvGrpSpPr>
              <p:grpSpPr bwMode="auto">
                <a:xfrm>
                  <a:off x="394" y="384"/>
                  <a:ext cx="394" cy="384"/>
                  <a:chOff x="394" y="384"/>
                  <a:chExt cx="394" cy="384"/>
                </a:xfrm>
              </p:grpSpPr>
              <p:sp>
                <p:nvSpPr>
                  <p:cNvPr id="229430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422" y="384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431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394" y="384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432" name="Group 56"/>
                <p:cNvGrpSpPr>
                  <a:grpSpLocks/>
                </p:cNvGrpSpPr>
                <p:nvPr/>
              </p:nvGrpSpPr>
              <p:grpSpPr bwMode="auto">
                <a:xfrm>
                  <a:off x="788" y="384"/>
                  <a:ext cx="394" cy="384"/>
                  <a:chOff x="788" y="384"/>
                  <a:chExt cx="394" cy="384"/>
                </a:xfrm>
              </p:grpSpPr>
              <p:sp>
                <p:nvSpPr>
                  <p:cNvPr id="229433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384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434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788" y="384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435" name="Group 59"/>
                <p:cNvGrpSpPr>
                  <a:grpSpLocks/>
                </p:cNvGrpSpPr>
                <p:nvPr/>
              </p:nvGrpSpPr>
              <p:grpSpPr bwMode="auto">
                <a:xfrm>
                  <a:off x="1182" y="384"/>
                  <a:ext cx="394" cy="384"/>
                  <a:chOff x="1182" y="384"/>
                  <a:chExt cx="394" cy="384"/>
                </a:xfrm>
              </p:grpSpPr>
              <p:sp>
                <p:nvSpPr>
                  <p:cNvPr id="229436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1210" y="384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437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1182" y="384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438" name="Group 62"/>
                <p:cNvGrpSpPr>
                  <a:grpSpLocks/>
                </p:cNvGrpSpPr>
                <p:nvPr/>
              </p:nvGrpSpPr>
              <p:grpSpPr bwMode="auto">
                <a:xfrm>
                  <a:off x="1576" y="384"/>
                  <a:ext cx="394" cy="384"/>
                  <a:chOff x="1576" y="384"/>
                  <a:chExt cx="394" cy="384"/>
                </a:xfrm>
              </p:grpSpPr>
              <p:sp>
                <p:nvSpPr>
                  <p:cNvPr id="229439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1604" y="384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440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1576" y="384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441" name="Group 65"/>
                <p:cNvGrpSpPr>
                  <a:grpSpLocks/>
                </p:cNvGrpSpPr>
                <p:nvPr/>
              </p:nvGrpSpPr>
              <p:grpSpPr bwMode="auto">
                <a:xfrm>
                  <a:off x="1970" y="384"/>
                  <a:ext cx="394" cy="384"/>
                  <a:chOff x="1970" y="384"/>
                  <a:chExt cx="394" cy="384"/>
                </a:xfrm>
              </p:grpSpPr>
              <p:sp>
                <p:nvSpPr>
                  <p:cNvPr id="229442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1998" y="384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443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1970" y="384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444" name="Group 68"/>
                <p:cNvGrpSpPr>
                  <a:grpSpLocks/>
                </p:cNvGrpSpPr>
                <p:nvPr/>
              </p:nvGrpSpPr>
              <p:grpSpPr bwMode="auto">
                <a:xfrm>
                  <a:off x="2364" y="384"/>
                  <a:ext cx="394" cy="384"/>
                  <a:chOff x="2364" y="384"/>
                  <a:chExt cx="394" cy="384"/>
                </a:xfrm>
              </p:grpSpPr>
              <p:sp>
                <p:nvSpPr>
                  <p:cNvPr id="229445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2392" y="384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446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2364" y="384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447" name="Group 71"/>
                <p:cNvGrpSpPr>
                  <a:grpSpLocks/>
                </p:cNvGrpSpPr>
                <p:nvPr/>
              </p:nvGrpSpPr>
              <p:grpSpPr bwMode="auto">
                <a:xfrm>
                  <a:off x="2758" y="384"/>
                  <a:ext cx="394" cy="384"/>
                  <a:chOff x="2758" y="384"/>
                  <a:chExt cx="394" cy="384"/>
                </a:xfrm>
              </p:grpSpPr>
              <p:sp>
                <p:nvSpPr>
                  <p:cNvPr id="229448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2786" y="384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449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2758" y="384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450" name="Group 74"/>
                <p:cNvGrpSpPr>
                  <a:grpSpLocks/>
                </p:cNvGrpSpPr>
                <p:nvPr/>
              </p:nvGrpSpPr>
              <p:grpSpPr bwMode="auto">
                <a:xfrm>
                  <a:off x="3152" y="384"/>
                  <a:ext cx="394" cy="384"/>
                  <a:chOff x="3152" y="384"/>
                  <a:chExt cx="394" cy="384"/>
                </a:xfrm>
              </p:grpSpPr>
              <p:sp>
                <p:nvSpPr>
                  <p:cNvPr id="229451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3180" y="384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452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3152" y="384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453" name="Group 77"/>
                <p:cNvGrpSpPr>
                  <a:grpSpLocks/>
                </p:cNvGrpSpPr>
                <p:nvPr/>
              </p:nvGrpSpPr>
              <p:grpSpPr bwMode="auto">
                <a:xfrm>
                  <a:off x="3546" y="384"/>
                  <a:ext cx="394" cy="384"/>
                  <a:chOff x="3546" y="384"/>
                  <a:chExt cx="394" cy="384"/>
                </a:xfrm>
              </p:grpSpPr>
              <p:sp>
                <p:nvSpPr>
                  <p:cNvPr id="229454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3574" y="384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455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3546" y="384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456" name="Group 80"/>
                <p:cNvGrpSpPr>
                  <a:grpSpLocks/>
                </p:cNvGrpSpPr>
                <p:nvPr/>
              </p:nvGrpSpPr>
              <p:grpSpPr bwMode="auto">
                <a:xfrm>
                  <a:off x="0" y="768"/>
                  <a:ext cx="394" cy="384"/>
                  <a:chOff x="0" y="768"/>
                  <a:chExt cx="394" cy="384"/>
                </a:xfrm>
              </p:grpSpPr>
              <p:sp>
                <p:nvSpPr>
                  <p:cNvPr id="229457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768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458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768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459" name="Group 83"/>
                <p:cNvGrpSpPr>
                  <a:grpSpLocks/>
                </p:cNvGrpSpPr>
                <p:nvPr/>
              </p:nvGrpSpPr>
              <p:grpSpPr bwMode="auto">
                <a:xfrm>
                  <a:off x="394" y="768"/>
                  <a:ext cx="394" cy="384"/>
                  <a:chOff x="394" y="768"/>
                  <a:chExt cx="394" cy="384"/>
                </a:xfrm>
              </p:grpSpPr>
              <p:sp>
                <p:nvSpPr>
                  <p:cNvPr id="229460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422" y="768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461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394" y="768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462" name="Group 86"/>
                <p:cNvGrpSpPr>
                  <a:grpSpLocks/>
                </p:cNvGrpSpPr>
                <p:nvPr/>
              </p:nvGrpSpPr>
              <p:grpSpPr bwMode="auto">
                <a:xfrm>
                  <a:off x="788" y="768"/>
                  <a:ext cx="394" cy="384"/>
                  <a:chOff x="788" y="768"/>
                  <a:chExt cx="394" cy="384"/>
                </a:xfrm>
              </p:grpSpPr>
              <p:sp>
                <p:nvSpPr>
                  <p:cNvPr id="229463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768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464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788" y="768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465" name="Group 89"/>
                <p:cNvGrpSpPr>
                  <a:grpSpLocks/>
                </p:cNvGrpSpPr>
                <p:nvPr/>
              </p:nvGrpSpPr>
              <p:grpSpPr bwMode="auto">
                <a:xfrm>
                  <a:off x="1182" y="768"/>
                  <a:ext cx="394" cy="384"/>
                  <a:chOff x="1182" y="768"/>
                  <a:chExt cx="394" cy="384"/>
                </a:xfrm>
              </p:grpSpPr>
              <p:sp>
                <p:nvSpPr>
                  <p:cNvPr id="229466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1210" y="768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467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1182" y="768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468" name="Group 92"/>
                <p:cNvGrpSpPr>
                  <a:grpSpLocks/>
                </p:cNvGrpSpPr>
                <p:nvPr/>
              </p:nvGrpSpPr>
              <p:grpSpPr bwMode="auto">
                <a:xfrm>
                  <a:off x="1576" y="768"/>
                  <a:ext cx="394" cy="384"/>
                  <a:chOff x="1576" y="768"/>
                  <a:chExt cx="394" cy="384"/>
                </a:xfrm>
              </p:grpSpPr>
              <p:sp>
                <p:nvSpPr>
                  <p:cNvPr id="229469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1604" y="768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470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1576" y="768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471" name="Group 95"/>
                <p:cNvGrpSpPr>
                  <a:grpSpLocks/>
                </p:cNvGrpSpPr>
                <p:nvPr/>
              </p:nvGrpSpPr>
              <p:grpSpPr bwMode="auto">
                <a:xfrm>
                  <a:off x="1970" y="768"/>
                  <a:ext cx="394" cy="384"/>
                  <a:chOff x="1970" y="768"/>
                  <a:chExt cx="394" cy="384"/>
                </a:xfrm>
              </p:grpSpPr>
              <p:sp>
                <p:nvSpPr>
                  <p:cNvPr id="229472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1998" y="768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473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1970" y="768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474" name="Group 98"/>
                <p:cNvGrpSpPr>
                  <a:grpSpLocks/>
                </p:cNvGrpSpPr>
                <p:nvPr/>
              </p:nvGrpSpPr>
              <p:grpSpPr bwMode="auto">
                <a:xfrm>
                  <a:off x="2364" y="768"/>
                  <a:ext cx="394" cy="384"/>
                  <a:chOff x="2364" y="768"/>
                  <a:chExt cx="394" cy="384"/>
                </a:xfrm>
              </p:grpSpPr>
              <p:sp>
                <p:nvSpPr>
                  <p:cNvPr id="229475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2392" y="768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476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2364" y="768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477" name="Group 101"/>
                <p:cNvGrpSpPr>
                  <a:grpSpLocks/>
                </p:cNvGrpSpPr>
                <p:nvPr/>
              </p:nvGrpSpPr>
              <p:grpSpPr bwMode="auto">
                <a:xfrm>
                  <a:off x="2758" y="768"/>
                  <a:ext cx="394" cy="384"/>
                  <a:chOff x="2758" y="768"/>
                  <a:chExt cx="394" cy="384"/>
                </a:xfrm>
              </p:grpSpPr>
              <p:sp>
                <p:nvSpPr>
                  <p:cNvPr id="229478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2786" y="768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479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2758" y="768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480" name="Group 104"/>
                <p:cNvGrpSpPr>
                  <a:grpSpLocks/>
                </p:cNvGrpSpPr>
                <p:nvPr/>
              </p:nvGrpSpPr>
              <p:grpSpPr bwMode="auto">
                <a:xfrm>
                  <a:off x="3152" y="768"/>
                  <a:ext cx="394" cy="384"/>
                  <a:chOff x="3152" y="768"/>
                  <a:chExt cx="394" cy="384"/>
                </a:xfrm>
              </p:grpSpPr>
              <p:sp>
                <p:nvSpPr>
                  <p:cNvPr id="229481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3180" y="768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482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3152" y="768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483" name="Group 107"/>
                <p:cNvGrpSpPr>
                  <a:grpSpLocks/>
                </p:cNvGrpSpPr>
                <p:nvPr/>
              </p:nvGrpSpPr>
              <p:grpSpPr bwMode="auto">
                <a:xfrm>
                  <a:off x="3546" y="768"/>
                  <a:ext cx="394" cy="384"/>
                  <a:chOff x="3546" y="768"/>
                  <a:chExt cx="394" cy="384"/>
                </a:xfrm>
              </p:grpSpPr>
              <p:sp>
                <p:nvSpPr>
                  <p:cNvPr id="229484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3574" y="768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485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3546" y="768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486" name="Group 110"/>
                <p:cNvGrpSpPr>
                  <a:grpSpLocks/>
                </p:cNvGrpSpPr>
                <p:nvPr/>
              </p:nvGrpSpPr>
              <p:grpSpPr bwMode="auto">
                <a:xfrm>
                  <a:off x="0" y="1152"/>
                  <a:ext cx="394" cy="384"/>
                  <a:chOff x="0" y="1152"/>
                  <a:chExt cx="394" cy="384"/>
                </a:xfrm>
              </p:grpSpPr>
              <p:sp>
                <p:nvSpPr>
                  <p:cNvPr id="229487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1152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488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152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489" name="Group 113"/>
                <p:cNvGrpSpPr>
                  <a:grpSpLocks/>
                </p:cNvGrpSpPr>
                <p:nvPr/>
              </p:nvGrpSpPr>
              <p:grpSpPr bwMode="auto">
                <a:xfrm>
                  <a:off x="394" y="1152"/>
                  <a:ext cx="394" cy="384"/>
                  <a:chOff x="394" y="1152"/>
                  <a:chExt cx="394" cy="384"/>
                </a:xfrm>
              </p:grpSpPr>
              <p:sp>
                <p:nvSpPr>
                  <p:cNvPr id="229490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422" y="1152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491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394" y="1152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492" name="Group 116"/>
                <p:cNvGrpSpPr>
                  <a:grpSpLocks/>
                </p:cNvGrpSpPr>
                <p:nvPr/>
              </p:nvGrpSpPr>
              <p:grpSpPr bwMode="auto">
                <a:xfrm>
                  <a:off x="788" y="1152"/>
                  <a:ext cx="394" cy="384"/>
                  <a:chOff x="788" y="1152"/>
                  <a:chExt cx="394" cy="384"/>
                </a:xfrm>
              </p:grpSpPr>
              <p:sp>
                <p:nvSpPr>
                  <p:cNvPr id="22949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494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788" y="1152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495" name="Group 119"/>
                <p:cNvGrpSpPr>
                  <a:grpSpLocks/>
                </p:cNvGrpSpPr>
                <p:nvPr/>
              </p:nvGrpSpPr>
              <p:grpSpPr bwMode="auto">
                <a:xfrm>
                  <a:off x="1182" y="1152"/>
                  <a:ext cx="394" cy="384"/>
                  <a:chOff x="1182" y="1152"/>
                  <a:chExt cx="394" cy="384"/>
                </a:xfrm>
              </p:grpSpPr>
              <p:sp>
                <p:nvSpPr>
                  <p:cNvPr id="229496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1210" y="1152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497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1182" y="1152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498" name="Group 122"/>
                <p:cNvGrpSpPr>
                  <a:grpSpLocks/>
                </p:cNvGrpSpPr>
                <p:nvPr/>
              </p:nvGrpSpPr>
              <p:grpSpPr bwMode="auto">
                <a:xfrm>
                  <a:off x="1576" y="1152"/>
                  <a:ext cx="394" cy="384"/>
                  <a:chOff x="1576" y="1152"/>
                  <a:chExt cx="394" cy="384"/>
                </a:xfrm>
              </p:grpSpPr>
              <p:sp>
                <p:nvSpPr>
                  <p:cNvPr id="229499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1604" y="1152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500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1576" y="1152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501" name="Group 125"/>
                <p:cNvGrpSpPr>
                  <a:grpSpLocks/>
                </p:cNvGrpSpPr>
                <p:nvPr/>
              </p:nvGrpSpPr>
              <p:grpSpPr bwMode="auto">
                <a:xfrm>
                  <a:off x="1970" y="1152"/>
                  <a:ext cx="394" cy="384"/>
                  <a:chOff x="1970" y="1152"/>
                  <a:chExt cx="394" cy="384"/>
                </a:xfrm>
              </p:grpSpPr>
              <p:sp>
                <p:nvSpPr>
                  <p:cNvPr id="229502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1998" y="1152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503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1970" y="1152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504" name="Group 128"/>
                <p:cNvGrpSpPr>
                  <a:grpSpLocks/>
                </p:cNvGrpSpPr>
                <p:nvPr/>
              </p:nvGrpSpPr>
              <p:grpSpPr bwMode="auto">
                <a:xfrm>
                  <a:off x="2364" y="1152"/>
                  <a:ext cx="394" cy="384"/>
                  <a:chOff x="2364" y="1152"/>
                  <a:chExt cx="394" cy="384"/>
                </a:xfrm>
              </p:grpSpPr>
              <p:sp>
                <p:nvSpPr>
                  <p:cNvPr id="229505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2392" y="1152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506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2364" y="1152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507" name="Group 131"/>
                <p:cNvGrpSpPr>
                  <a:grpSpLocks/>
                </p:cNvGrpSpPr>
                <p:nvPr/>
              </p:nvGrpSpPr>
              <p:grpSpPr bwMode="auto">
                <a:xfrm>
                  <a:off x="2758" y="1152"/>
                  <a:ext cx="394" cy="384"/>
                  <a:chOff x="2758" y="1152"/>
                  <a:chExt cx="394" cy="384"/>
                </a:xfrm>
              </p:grpSpPr>
              <p:sp>
                <p:nvSpPr>
                  <p:cNvPr id="229508" name="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2786" y="1152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509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2758" y="1152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510" name="Group 134"/>
                <p:cNvGrpSpPr>
                  <a:grpSpLocks/>
                </p:cNvGrpSpPr>
                <p:nvPr/>
              </p:nvGrpSpPr>
              <p:grpSpPr bwMode="auto">
                <a:xfrm>
                  <a:off x="3152" y="1152"/>
                  <a:ext cx="394" cy="384"/>
                  <a:chOff x="3152" y="1152"/>
                  <a:chExt cx="394" cy="384"/>
                </a:xfrm>
              </p:grpSpPr>
              <p:sp>
                <p:nvSpPr>
                  <p:cNvPr id="229511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3180" y="1152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512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3152" y="1152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513" name="Group 137"/>
                <p:cNvGrpSpPr>
                  <a:grpSpLocks/>
                </p:cNvGrpSpPr>
                <p:nvPr/>
              </p:nvGrpSpPr>
              <p:grpSpPr bwMode="auto">
                <a:xfrm>
                  <a:off x="3546" y="1152"/>
                  <a:ext cx="394" cy="384"/>
                  <a:chOff x="3546" y="1152"/>
                  <a:chExt cx="394" cy="384"/>
                </a:xfrm>
              </p:grpSpPr>
              <p:sp>
                <p:nvSpPr>
                  <p:cNvPr id="229514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3574" y="1152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515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3546" y="1152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516" name="Group 140"/>
                <p:cNvGrpSpPr>
                  <a:grpSpLocks/>
                </p:cNvGrpSpPr>
                <p:nvPr/>
              </p:nvGrpSpPr>
              <p:grpSpPr bwMode="auto">
                <a:xfrm>
                  <a:off x="0" y="1536"/>
                  <a:ext cx="394" cy="384"/>
                  <a:chOff x="0" y="1536"/>
                  <a:chExt cx="394" cy="384"/>
                </a:xfrm>
              </p:grpSpPr>
              <p:sp>
                <p:nvSpPr>
                  <p:cNvPr id="229517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1536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518" name="Rectangle 14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536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519" name="Group 143"/>
                <p:cNvGrpSpPr>
                  <a:grpSpLocks/>
                </p:cNvGrpSpPr>
                <p:nvPr/>
              </p:nvGrpSpPr>
              <p:grpSpPr bwMode="auto">
                <a:xfrm>
                  <a:off x="394" y="1536"/>
                  <a:ext cx="394" cy="384"/>
                  <a:chOff x="394" y="1536"/>
                  <a:chExt cx="394" cy="384"/>
                </a:xfrm>
              </p:grpSpPr>
              <p:sp>
                <p:nvSpPr>
                  <p:cNvPr id="229520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422" y="1536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521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394" y="1536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522" name="Group 146"/>
                <p:cNvGrpSpPr>
                  <a:grpSpLocks/>
                </p:cNvGrpSpPr>
                <p:nvPr/>
              </p:nvGrpSpPr>
              <p:grpSpPr bwMode="auto">
                <a:xfrm>
                  <a:off x="788" y="1536"/>
                  <a:ext cx="394" cy="384"/>
                  <a:chOff x="788" y="1536"/>
                  <a:chExt cx="394" cy="384"/>
                </a:xfrm>
              </p:grpSpPr>
              <p:sp>
                <p:nvSpPr>
                  <p:cNvPr id="229523" name="Rectangle 147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536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524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788" y="1536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525" name="Group 149"/>
                <p:cNvGrpSpPr>
                  <a:grpSpLocks/>
                </p:cNvGrpSpPr>
                <p:nvPr/>
              </p:nvGrpSpPr>
              <p:grpSpPr bwMode="auto">
                <a:xfrm>
                  <a:off x="1182" y="1536"/>
                  <a:ext cx="394" cy="384"/>
                  <a:chOff x="1182" y="1536"/>
                  <a:chExt cx="394" cy="384"/>
                </a:xfrm>
              </p:grpSpPr>
              <p:sp>
                <p:nvSpPr>
                  <p:cNvPr id="229526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1210" y="1536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527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1182" y="1536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528" name="Group 152"/>
                <p:cNvGrpSpPr>
                  <a:grpSpLocks/>
                </p:cNvGrpSpPr>
                <p:nvPr/>
              </p:nvGrpSpPr>
              <p:grpSpPr bwMode="auto">
                <a:xfrm>
                  <a:off x="1576" y="1536"/>
                  <a:ext cx="394" cy="384"/>
                  <a:chOff x="1576" y="1536"/>
                  <a:chExt cx="394" cy="384"/>
                </a:xfrm>
              </p:grpSpPr>
              <p:sp>
                <p:nvSpPr>
                  <p:cNvPr id="229529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1604" y="1536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530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1576" y="1536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531" name="Group 155"/>
                <p:cNvGrpSpPr>
                  <a:grpSpLocks/>
                </p:cNvGrpSpPr>
                <p:nvPr/>
              </p:nvGrpSpPr>
              <p:grpSpPr bwMode="auto">
                <a:xfrm>
                  <a:off x="1970" y="1536"/>
                  <a:ext cx="394" cy="384"/>
                  <a:chOff x="1970" y="1536"/>
                  <a:chExt cx="394" cy="384"/>
                </a:xfrm>
              </p:grpSpPr>
              <p:sp>
                <p:nvSpPr>
                  <p:cNvPr id="229532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1998" y="1536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533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1970" y="1536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534" name="Group 158"/>
                <p:cNvGrpSpPr>
                  <a:grpSpLocks/>
                </p:cNvGrpSpPr>
                <p:nvPr/>
              </p:nvGrpSpPr>
              <p:grpSpPr bwMode="auto">
                <a:xfrm>
                  <a:off x="2364" y="1536"/>
                  <a:ext cx="394" cy="384"/>
                  <a:chOff x="2364" y="1536"/>
                  <a:chExt cx="394" cy="384"/>
                </a:xfrm>
              </p:grpSpPr>
              <p:sp>
                <p:nvSpPr>
                  <p:cNvPr id="229535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2392" y="1536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536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2364" y="1536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537" name="Group 161"/>
                <p:cNvGrpSpPr>
                  <a:grpSpLocks/>
                </p:cNvGrpSpPr>
                <p:nvPr/>
              </p:nvGrpSpPr>
              <p:grpSpPr bwMode="auto">
                <a:xfrm>
                  <a:off x="2758" y="1536"/>
                  <a:ext cx="394" cy="384"/>
                  <a:chOff x="2758" y="1536"/>
                  <a:chExt cx="394" cy="384"/>
                </a:xfrm>
              </p:grpSpPr>
              <p:sp>
                <p:nvSpPr>
                  <p:cNvPr id="229538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2786" y="1536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539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2758" y="1536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540" name="Group 164"/>
                <p:cNvGrpSpPr>
                  <a:grpSpLocks/>
                </p:cNvGrpSpPr>
                <p:nvPr/>
              </p:nvGrpSpPr>
              <p:grpSpPr bwMode="auto">
                <a:xfrm>
                  <a:off x="3152" y="1536"/>
                  <a:ext cx="394" cy="384"/>
                  <a:chOff x="3152" y="1536"/>
                  <a:chExt cx="394" cy="384"/>
                </a:xfrm>
              </p:grpSpPr>
              <p:sp>
                <p:nvSpPr>
                  <p:cNvPr id="229541" name="Rectangle 165"/>
                  <p:cNvSpPr>
                    <a:spLocks noChangeArrowheads="1"/>
                  </p:cNvSpPr>
                  <p:nvPr/>
                </p:nvSpPr>
                <p:spPr bwMode="auto">
                  <a:xfrm>
                    <a:off x="3180" y="1536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542" name="Rectangle 166"/>
                  <p:cNvSpPr>
                    <a:spLocks noChangeArrowheads="1"/>
                  </p:cNvSpPr>
                  <p:nvPr/>
                </p:nvSpPr>
                <p:spPr bwMode="auto">
                  <a:xfrm>
                    <a:off x="3152" y="1536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543" name="Group 167"/>
                <p:cNvGrpSpPr>
                  <a:grpSpLocks/>
                </p:cNvGrpSpPr>
                <p:nvPr/>
              </p:nvGrpSpPr>
              <p:grpSpPr bwMode="auto">
                <a:xfrm>
                  <a:off x="3546" y="1536"/>
                  <a:ext cx="394" cy="384"/>
                  <a:chOff x="3546" y="1536"/>
                  <a:chExt cx="394" cy="384"/>
                </a:xfrm>
              </p:grpSpPr>
              <p:sp>
                <p:nvSpPr>
                  <p:cNvPr id="229544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3574" y="1536"/>
                    <a:ext cx="33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r>
                      <a:rPr lang="en-US" altLang="de-DE" sz="1000"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endParaRPr lang="en-US" altLang="de-DE"/>
                  </a:p>
                </p:txBody>
              </p:sp>
              <p:sp>
                <p:nvSpPr>
                  <p:cNvPr id="229545" name="Rectangle 169"/>
                  <p:cNvSpPr>
                    <a:spLocks noChangeArrowheads="1"/>
                  </p:cNvSpPr>
                  <p:nvPr/>
                </p:nvSpPr>
                <p:spPr bwMode="auto">
                  <a:xfrm>
                    <a:off x="3546" y="1536"/>
                    <a:ext cx="394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229546" name="Rectangle 170"/>
              <p:cNvSpPr>
                <a:spLocks noChangeArrowheads="1"/>
              </p:cNvSpPr>
              <p:nvPr/>
            </p:nvSpPr>
            <p:spPr bwMode="auto">
              <a:xfrm>
                <a:off x="-3" y="-3"/>
                <a:ext cx="3946" cy="1926"/>
              </a:xfrm>
              <a:prstGeom prst="rect">
                <a:avLst/>
              </a:prstGeom>
              <a:noFill/>
              <a:ln w="9525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29547" name="Rectangle 171"/>
            <p:cNvSpPr>
              <a:spLocks noChangeArrowheads="1"/>
            </p:cNvSpPr>
            <p:nvPr/>
          </p:nvSpPr>
          <p:spPr bwMode="auto">
            <a:xfrm>
              <a:off x="4032" y="1842"/>
              <a:ext cx="393" cy="211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29549" name="Text Box 173"/>
          <p:cNvSpPr txBox="1">
            <a:spLocks noChangeArrowheads="1"/>
          </p:cNvSpPr>
          <p:nvPr/>
        </p:nvSpPr>
        <p:spPr bwMode="auto">
          <a:xfrm>
            <a:off x="1152138" y="2325427"/>
            <a:ext cx="7761288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altLang="de-DE" sz="1800" dirty="0"/>
              <a:t> Data usually contain errors (data uncertainties)</a:t>
            </a:r>
          </a:p>
          <a:p>
            <a:pPr>
              <a:buFontTx/>
              <a:buChar char="-"/>
            </a:pPr>
            <a:r>
              <a:rPr lang="en-US" altLang="de-DE" sz="1800" dirty="0"/>
              <a:t> Physical theories are continuous </a:t>
            </a:r>
          </a:p>
          <a:p>
            <a:pPr>
              <a:buFontTx/>
              <a:buChar char="-"/>
            </a:pPr>
            <a:r>
              <a:rPr lang="en-US" altLang="de-DE" sz="1800" dirty="0"/>
              <a:t> infinitely many models will fit the data (non-uniqueness)</a:t>
            </a:r>
          </a:p>
          <a:p>
            <a:pPr>
              <a:buFontTx/>
              <a:buChar char="-"/>
            </a:pPr>
            <a:r>
              <a:rPr lang="en-US" altLang="de-DE" sz="1800" dirty="0"/>
              <a:t> Our physical theory may be inaccurate (theoretical uncertainties)</a:t>
            </a:r>
          </a:p>
          <a:p>
            <a:pPr>
              <a:buFontTx/>
              <a:buChar char="-"/>
            </a:pPr>
            <a:r>
              <a:rPr lang="en-US" altLang="de-DE" sz="1800" dirty="0"/>
              <a:t> Our forward problem may be highly nonlinear</a:t>
            </a:r>
          </a:p>
          <a:p>
            <a:pPr>
              <a:buFontTx/>
              <a:buChar char="-"/>
            </a:pPr>
            <a:r>
              <a:rPr lang="en-US" altLang="de-DE" sz="1800" dirty="0"/>
              <a:t> We always have a finite amount of data</a:t>
            </a:r>
          </a:p>
          <a:p>
            <a:pPr>
              <a:buFontTx/>
              <a:buChar char="-"/>
            </a:pPr>
            <a:endParaRPr lang="en-US" altLang="de-DE" sz="1800" dirty="0"/>
          </a:p>
          <a:p>
            <a:endParaRPr lang="en-US" altLang="de-DE" sz="1800" dirty="0"/>
          </a:p>
          <a:p>
            <a:r>
              <a:rPr lang="en-US" altLang="de-DE" sz="1800" dirty="0"/>
              <a:t>The fundamental questions are:</a:t>
            </a:r>
          </a:p>
          <a:p>
            <a:endParaRPr lang="en-US" altLang="de-DE" sz="1800" dirty="0"/>
          </a:p>
          <a:p>
            <a:r>
              <a:rPr lang="en-US" altLang="de-DE" sz="1800" b="1" dirty="0">
                <a:solidFill>
                  <a:schemeClr val="hlink"/>
                </a:solidFill>
              </a:rPr>
              <a:t>How accurate are our data?</a:t>
            </a:r>
          </a:p>
          <a:p>
            <a:r>
              <a:rPr lang="en-US" altLang="de-DE" sz="1800" b="1" dirty="0">
                <a:solidFill>
                  <a:schemeClr val="hlink"/>
                </a:solidFill>
              </a:rPr>
              <a:t>How well can we solve the forward problem?</a:t>
            </a:r>
          </a:p>
          <a:p>
            <a:r>
              <a:rPr lang="en-US" altLang="de-DE" sz="1800" b="1" dirty="0">
                <a:solidFill>
                  <a:schemeClr val="hlink"/>
                </a:solidFill>
              </a:rPr>
              <a:t>What independent information do we have on the model space (a priori information)?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22514" y="123031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altLang="de-DE" dirty="0"/>
              <a:t>Corrected scheme for the real world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294813" y="6548438"/>
            <a:ext cx="2897187" cy="309562"/>
          </a:xfrm>
        </p:spPr>
        <p:txBody>
          <a:bodyPr/>
          <a:lstStyle/>
          <a:p>
            <a:fld id="{6DADD732-F76C-4C14-910A-165C2FBA5A53}" type="slidenum">
              <a:rPr lang="de-DE" altLang="de-DE"/>
              <a:pPr/>
              <a:t>13</a:t>
            </a:fld>
            <a:endParaRPr lang="de-DE" altLang="de-DE"/>
          </a:p>
        </p:txBody>
      </p:sp>
      <p:graphicFrame>
        <p:nvGraphicFramePr>
          <p:cNvPr id="235523" name="Object 3"/>
          <p:cNvGraphicFramePr>
            <a:graphicFrameLocks noChangeAspect="1"/>
          </p:cNvGraphicFramePr>
          <p:nvPr/>
        </p:nvGraphicFramePr>
        <p:xfrm>
          <a:off x="7445375" y="1685926"/>
          <a:ext cx="2540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1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75" y="1685926"/>
                        <a:ext cx="2540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24" name="Oval 4"/>
          <p:cNvSpPr>
            <a:spLocks noChangeArrowheads="1"/>
          </p:cNvSpPr>
          <p:nvPr/>
        </p:nvSpPr>
        <p:spPr bwMode="auto">
          <a:xfrm>
            <a:off x="1962151" y="1403350"/>
            <a:ext cx="2830513" cy="13779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525" name="Oval 5"/>
          <p:cNvSpPr>
            <a:spLocks noChangeArrowheads="1"/>
          </p:cNvSpPr>
          <p:nvPr/>
        </p:nvSpPr>
        <p:spPr bwMode="auto">
          <a:xfrm>
            <a:off x="7264401" y="2781300"/>
            <a:ext cx="2830513" cy="13779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526" name="Text Box 6"/>
          <p:cNvSpPr txBox="1">
            <a:spLocks noChangeArrowheads="1"/>
          </p:cNvSpPr>
          <p:nvPr/>
        </p:nvSpPr>
        <p:spPr bwMode="auto">
          <a:xfrm>
            <a:off x="2322514" y="1912938"/>
            <a:ext cx="2065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/>
              <a:t>True Model m</a:t>
            </a:r>
            <a:endParaRPr lang="de-DE" altLang="de-DE"/>
          </a:p>
        </p:txBody>
      </p:sp>
      <p:sp>
        <p:nvSpPr>
          <p:cNvPr id="235527" name="Text Box 7"/>
          <p:cNvSpPr txBox="1">
            <a:spLocks noChangeArrowheads="1"/>
          </p:cNvSpPr>
          <p:nvPr/>
        </p:nvSpPr>
        <p:spPr bwMode="auto">
          <a:xfrm>
            <a:off x="8034339" y="3246438"/>
            <a:ext cx="1082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/>
              <a:t>Data d</a:t>
            </a:r>
            <a:endParaRPr lang="de-DE" altLang="de-DE"/>
          </a:p>
        </p:txBody>
      </p:sp>
      <p:sp>
        <p:nvSpPr>
          <p:cNvPr id="235528" name="Line 8"/>
          <p:cNvSpPr>
            <a:spLocks noChangeShapeType="1"/>
          </p:cNvSpPr>
          <p:nvPr/>
        </p:nvSpPr>
        <p:spPr bwMode="auto">
          <a:xfrm>
            <a:off x="4792664" y="2335214"/>
            <a:ext cx="2471737" cy="7461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529" name="Line 9"/>
          <p:cNvSpPr>
            <a:spLocks noChangeShapeType="1"/>
          </p:cNvSpPr>
          <p:nvPr/>
        </p:nvSpPr>
        <p:spPr bwMode="auto">
          <a:xfrm flipV="1">
            <a:off x="5619750" y="4159250"/>
            <a:ext cx="2414588" cy="12017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530" name="Text Box 10"/>
          <p:cNvSpPr txBox="1">
            <a:spLocks noChangeArrowheads="1"/>
          </p:cNvSpPr>
          <p:nvPr/>
        </p:nvSpPr>
        <p:spPr bwMode="auto">
          <a:xfrm>
            <a:off x="5924551" y="1455738"/>
            <a:ext cx="2608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/>
              <a:t>Forward Problem </a:t>
            </a:r>
            <a:endParaRPr lang="de-DE" altLang="de-DE"/>
          </a:p>
        </p:txBody>
      </p:sp>
      <p:sp>
        <p:nvSpPr>
          <p:cNvPr id="235531" name="Text Box 11"/>
          <p:cNvSpPr txBox="1">
            <a:spLocks noChangeArrowheads="1"/>
          </p:cNvSpPr>
          <p:nvPr/>
        </p:nvSpPr>
        <p:spPr bwMode="auto">
          <a:xfrm>
            <a:off x="7094538" y="4902200"/>
            <a:ext cx="2405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/>
              <a:t>Inverse Problem</a:t>
            </a:r>
            <a:endParaRPr lang="de-DE" altLang="de-DE"/>
          </a:p>
        </p:txBody>
      </p:sp>
      <p:sp>
        <p:nvSpPr>
          <p:cNvPr id="235532" name="Oval 12"/>
          <p:cNvSpPr>
            <a:spLocks noChangeArrowheads="1"/>
          </p:cNvSpPr>
          <p:nvPr/>
        </p:nvSpPr>
        <p:spPr bwMode="auto">
          <a:xfrm>
            <a:off x="2322514" y="4584700"/>
            <a:ext cx="3297237" cy="169703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533" name="Text Box 13"/>
          <p:cNvSpPr txBox="1">
            <a:spLocks noChangeArrowheads="1"/>
          </p:cNvSpPr>
          <p:nvPr/>
        </p:nvSpPr>
        <p:spPr bwMode="auto">
          <a:xfrm>
            <a:off x="2776538" y="5111750"/>
            <a:ext cx="2455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/>
              <a:t>Estimated Model</a:t>
            </a:r>
            <a:endParaRPr lang="de-DE" altLang="de-DE"/>
          </a:p>
        </p:txBody>
      </p:sp>
      <p:graphicFrame>
        <p:nvGraphicFramePr>
          <p:cNvPr id="235534" name="Object 14"/>
          <p:cNvGraphicFramePr>
            <a:graphicFrameLocks noChangeAspect="1"/>
          </p:cNvGraphicFramePr>
          <p:nvPr/>
        </p:nvGraphicFramePr>
        <p:xfrm>
          <a:off x="3808414" y="5570539"/>
          <a:ext cx="3397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2" name="Equation" r:id="rId6" imgW="164880" imgH="177480" progId="Equation.3">
                  <p:embed/>
                </p:oleObj>
              </mc:Choice>
              <mc:Fallback>
                <p:oleObj name="Equation" r:id="rId6" imgW="164880" imgH="177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8414" y="5570539"/>
                        <a:ext cx="33972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35" name="Line 15"/>
          <p:cNvSpPr>
            <a:spLocks noChangeShapeType="1"/>
          </p:cNvSpPr>
          <p:nvPr/>
        </p:nvSpPr>
        <p:spPr bwMode="auto">
          <a:xfrm>
            <a:off x="3365501" y="2781300"/>
            <a:ext cx="442913" cy="180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536" name="Text Box 16"/>
          <p:cNvSpPr txBox="1">
            <a:spLocks noChangeArrowheads="1"/>
          </p:cNvSpPr>
          <p:nvPr/>
        </p:nvSpPr>
        <p:spPr bwMode="auto">
          <a:xfrm>
            <a:off x="1983840" y="3335339"/>
            <a:ext cx="155523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/>
              <a:t>Appraisal </a:t>
            </a:r>
          </a:p>
          <a:p>
            <a:pPr algn="ctr"/>
            <a:r>
              <a:rPr lang="en-US" altLang="de-DE"/>
              <a:t>Problem </a:t>
            </a:r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49575" y="-265905"/>
            <a:ext cx="10515600" cy="1325563"/>
          </a:xfrm>
        </p:spPr>
        <p:txBody>
          <a:bodyPr/>
          <a:lstStyle/>
          <a:p>
            <a:r>
              <a:rPr lang="en-US" altLang="de-DE" dirty="0"/>
              <a:t>Linear(</a:t>
            </a:r>
            <a:r>
              <a:rPr lang="en-US" altLang="de-DE" dirty="0" err="1"/>
              <a:t>ized</a:t>
            </a:r>
            <a:r>
              <a:rPr lang="en-US" altLang="de-DE" dirty="0"/>
              <a:t>) Inverse Problems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294813" y="6548438"/>
            <a:ext cx="2897187" cy="309562"/>
          </a:xfrm>
        </p:spPr>
        <p:txBody>
          <a:bodyPr/>
          <a:lstStyle/>
          <a:p>
            <a:fld id="{6C104DC4-30EF-40B9-A647-0663ABD8E3AB}" type="slidenum">
              <a:rPr lang="de-DE" altLang="de-DE"/>
              <a:pPr/>
              <a:t>14</a:t>
            </a:fld>
            <a:endParaRPr lang="de-DE" altLang="de-DE"/>
          </a:p>
        </p:txBody>
      </p:sp>
      <p:sp>
        <p:nvSpPr>
          <p:cNvPr id="248840" name="Rectangle 8"/>
          <p:cNvSpPr>
            <a:spLocks noChangeArrowheads="1"/>
          </p:cNvSpPr>
          <p:nvPr/>
        </p:nvSpPr>
        <p:spPr bwMode="auto">
          <a:xfrm>
            <a:off x="2540001" y="1133476"/>
            <a:ext cx="76422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800"/>
              <a:t>Let us try and formulate the inverse problem mathematically:</a:t>
            </a:r>
          </a:p>
          <a:p>
            <a:r>
              <a:rPr lang="en-US" altLang="de-DE" sz="1800"/>
              <a:t>Our goal is to determine the parameters of a  (discrete) </a:t>
            </a:r>
            <a:r>
              <a:rPr lang="en-US" altLang="de-DE" sz="1800">
                <a:solidFill>
                  <a:schemeClr val="hlink"/>
                </a:solidFill>
              </a:rPr>
              <a:t>model m</a:t>
            </a:r>
            <a:r>
              <a:rPr lang="en-US" altLang="de-DE" sz="1800" baseline="-25000">
                <a:solidFill>
                  <a:schemeClr val="hlink"/>
                </a:solidFill>
              </a:rPr>
              <a:t>i</a:t>
            </a:r>
            <a:r>
              <a:rPr lang="en-US" altLang="de-DE" sz="1800" baseline="-25000"/>
              <a:t>, </a:t>
            </a:r>
            <a:r>
              <a:rPr lang="en-US" altLang="de-DE" sz="1800"/>
              <a:t>i=1,...,m from a set of observed </a:t>
            </a:r>
            <a:r>
              <a:rPr lang="en-US" altLang="de-DE" sz="1800">
                <a:solidFill>
                  <a:schemeClr val="hlink"/>
                </a:solidFill>
              </a:rPr>
              <a:t>data d</a:t>
            </a:r>
            <a:r>
              <a:rPr lang="en-US" altLang="de-DE" sz="1800" baseline="-25000">
                <a:solidFill>
                  <a:schemeClr val="hlink"/>
                </a:solidFill>
              </a:rPr>
              <a:t>j</a:t>
            </a:r>
            <a:r>
              <a:rPr lang="en-US" altLang="de-DE" sz="1800" baseline="-25000"/>
              <a:t> </a:t>
            </a:r>
            <a:r>
              <a:rPr lang="en-US" altLang="de-DE" sz="1800"/>
              <a:t>j=1,...,n. Model and data are functionally related (physical theory) such that</a:t>
            </a:r>
            <a:endParaRPr lang="de-DE" altLang="de-DE" sz="1800"/>
          </a:p>
        </p:txBody>
      </p:sp>
      <p:graphicFrame>
        <p:nvGraphicFramePr>
          <p:cNvPr id="248841" name="Object 9"/>
          <p:cNvGraphicFramePr>
            <a:graphicFrameLocks noChangeAspect="1"/>
          </p:cNvGraphicFramePr>
          <p:nvPr/>
        </p:nvGraphicFramePr>
        <p:xfrm>
          <a:off x="3813176" y="2784475"/>
          <a:ext cx="2028825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68" name="Equation" r:id="rId3" imgW="1168200" imgH="914400" progId="Equation.3">
                  <p:embed/>
                </p:oleObj>
              </mc:Choice>
              <mc:Fallback>
                <p:oleObj name="Equation" r:id="rId3" imgW="1168200" imgH="914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3176" y="2784475"/>
                        <a:ext cx="2028825" cy="1587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8842" name="Rectangle 10"/>
          <p:cNvSpPr>
            <a:spLocks noChangeArrowheads="1"/>
          </p:cNvSpPr>
          <p:nvPr/>
        </p:nvSpPr>
        <p:spPr bwMode="auto">
          <a:xfrm>
            <a:off x="2540001" y="4886325"/>
            <a:ext cx="76422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800"/>
              <a:t>Note that m</a:t>
            </a:r>
            <a:r>
              <a:rPr lang="en-US" altLang="de-DE" sz="1800" baseline="-25000"/>
              <a:t>i </a:t>
            </a:r>
            <a:r>
              <a:rPr lang="en-US" altLang="de-DE" sz="1800"/>
              <a:t>need not be model parameters at particular points in space but they could also be expansion coefficients of orthogonal functions (e.g. Fourier coefficients, Chebyshev coefficients etc.). </a:t>
            </a:r>
            <a:endParaRPr lang="de-DE" altLang="de-DE" sz="1800"/>
          </a:p>
        </p:txBody>
      </p:sp>
      <p:sp>
        <p:nvSpPr>
          <p:cNvPr id="248843" name="Rectangle 11"/>
          <p:cNvSpPr>
            <a:spLocks noChangeArrowheads="1"/>
          </p:cNvSpPr>
          <p:nvPr/>
        </p:nvSpPr>
        <p:spPr bwMode="auto">
          <a:xfrm>
            <a:off x="7092950" y="3060700"/>
            <a:ext cx="2228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1800"/>
              <a:t>This is the </a:t>
            </a:r>
            <a:r>
              <a:rPr lang="en-US" altLang="de-DE" sz="1800">
                <a:solidFill>
                  <a:schemeClr val="hlink"/>
                </a:solidFill>
              </a:rPr>
              <a:t>nonlinear</a:t>
            </a:r>
          </a:p>
          <a:p>
            <a:pPr algn="ctr"/>
            <a:r>
              <a:rPr lang="en-US" altLang="de-DE" sz="1800"/>
              <a:t>formulation.</a:t>
            </a:r>
            <a:endParaRPr lang="de-DE" altLang="de-DE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127" y="96981"/>
            <a:ext cx="10515600" cy="641641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Example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8421-6A26-4991-A3AA-1650620CBBCF}" type="slidenum">
              <a:rPr lang="de-DE" altLang="de-DE" smtClean="0"/>
              <a:pPr/>
              <a:t>15</a:t>
            </a:fld>
            <a:endParaRPr lang="de-DE" alt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73" y="1046018"/>
            <a:ext cx="10058400" cy="670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57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58035" y="-285748"/>
            <a:ext cx="10515600" cy="1325563"/>
          </a:xfrm>
        </p:spPr>
        <p:txBody>
          <a:bodyPr/>
          <a:lstStyle/>
          <a:p>
            <a:r>
              <a:rPr lang="en-US" altLang="de-DE" dirty="0"/>
              <a:t>Linear(</a:t>
            </a:r>
            <a:r>
              <a:rPr lang="en-US" altLang="de-DE" dirty="0" err="1"/>
              <a:t>ized</a:t>
            </a:r>
            <a:r>
              <a:rPr lang="en-US" altLang="de-DE" dirty="0"/>
              <a:t>) Inverse Problems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294813" y="6548438"/>
            <a:ext cx="2897187" cy="309562"/>
          </a:xfrm>
        </p:spPr>
        <p:txBody>
          <a:bodyPr/>
          <a:lstStyle/>
          <a:p>
            <a:fld id="{EC72C18C-D5D9-45DF-8945-150D87C949C0}" type="slidenum">
              <a:rPr lang="de-DE" altLang="de-DE"/>
              <a:pPr/>
              <a:t>16</a:t>
            </a:fld>
            <a:endParaRPr lang="de-DE" altLang="de-DE"/>
          </a:p>
        </p:txBody>
      </p:sp>
      <p:sp>
        <p:nvSpPr>
          <p:cNvPr id="249859" name="Rectangle 3"/>
          <p:cNvSpPr>
            <a:spLocks noChangeArrowheads="1"/>
          </p:cNvSpPr>
          <p:nvPr/>
        </p:nvSpPr>
        <p:spPr bwMode="auto">
          <a:xfrm>
            <a:off x="2540001" y="1133476"/>
            <a:ext cx="7642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800"/>
              <a:t>If the functions g</a:t>
            </a:r>
            <a:r>
              <a:rPr lang="en-US" altLang="de-DE" sz="1800" baseline="-25000"/>
              <a:t>i</a:t>
            </a:r>
            <a:r>
              <a:rPr lang="en-US" altLang="de-DE" sz="1800"/>
              <a:t>(m</a:t>
            </a:r>
            <a:r>
              <a:rPr lang="en-US" altLang="de-DE" sz="1800" baseline="-25000"/>
              <a:t>j</a:t>
            </a:r>
            <a:r>
              <a:rPr lang="en-US" altLang="de-DE" sz="1800"/>
              <a:t>)  between model and data are </a:t>
            </a:r>
            <a:r>
              <a:rPr lang="en-US" altLang="de-DE" sz="1800">
                <a:solidFill>
                  <a:schemeClr val="hlink"/>
                </a:solidFill>
              </a:rPr>
              <a:t>linear </a:t>
            </a:r>
            <a:r>
              <a:rPr lang="en-US" altLang="de-DE" sz="1800"/>
              <a:t>we obtain</a:t>
            </a:r>
            <a:endParaRPr lang="de-DE" altLang="de-DE" sz="1800"/>
          </a:p>
        </p:txBody>
      </p:sp>
      <p:graphicFrame>
        <p:nvGraphicFramePr>
          <p:cNvPr id="249860" name="Object 4"/>
          <p:cNvGraphicFramePr>
            <a:graphicFrameLocks noChangeAspect="1"/>
          </p:cNvGraphicFramePr>
          <p:nvPr/>
        </p:nvGraphicFramePr>
        <p:xfrm>
          <a:off x="4845051" y="1500189"/>
          <a:ext cx="1897063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53" name="Equation" r:id="rId3" imgW="647640" imgH="241200" progId="Equation.3">
                  <p:embed/>
                </p:oleObj>
              </mc:Choice>
              <mc:Fallback>
                <p:oleObj name="Equation" r:id="rId3" imgW="64764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5051" y="1500189"/>
                        <a:ext cx="1897063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9861" name="Rectangle 5"/>
          <p:cNvSpPr>
            <a:spLocks noChangeArrowheads="1"/>
          </p:cNvSpPr>
          <p:nvPr/>
        </p:nvSpPr>
        <p:spPr bwMode="auto">
          <a:xfrm>
            <a:off x="2540001" y="3625850"/>
            <a:ext cx="76422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800"/>
              <a:t>in matrix form. If the functions A</a:t>
            </a:r>
            <a:r>
              <a:rPr lang="en-US" altLang="de-DE" sz="1800" baseline="-25000"/>
              <a:t>i</a:t>
            </a:r>
            <a:r>
              <a:rPr lang="en-US" altLang="de-DE" sz="1800"/>
              <a:t>(m</a:t>
            </a:r>
            <a:r>
              <a:rPr lang="en-US" altLang="de-DE" sz="1800" baseline="-25000"/>
              <a:t>j</a:t>
            </a:r>
            <a:r>
              <a:rPr lang="en-US" altLang="de-DE" sz="1800"/>
              <a:t>)  between model and data are mildly non-</a:t>
            </a:r>
            <a:r>
              <a:rPr lang="en-US" altLang="de-DE" sz="1800">
                <a:solidFill>
                  <a:schemeClr val="hlink"/>
                </a:solidFill>
              </a:rPr>
              <a:t>linear </a:t>
            </a:r>
            <a:r>
              <a:rPr lang="en-US" altLang="de-DE" sz="1800"/>
              <a:t>we can consider the behavior of the system around some known (e.g. </a:t>
            </a:r>
            <a:r>
              <a:rPr lang="en-US" altLang="de-DE" sz="1800">
                <a:solidFill>
                  <a:schemeClr val="hlink"/>
                </a:solidFill>
              </a:rPr>
              <a:t>initial</a:t>
            </a:r>
            <a:r>
              <a:rPr lang="en-US" altLang="de-DE" sz="1800"/>
              <a:t>) model m</a:t>
            </a:r>
            <a:r>
              <a:rPr lang="en-US" altLang="de-DE" sz="1800" baseline="-25000"/>
              <a:t>j</a:t>
            </a:r>
            <a:r>
              <a:rPr lang="en-US" altLang="de-DE" sz="1800" baseline="30000"/>
              <a:t>0</a:t>
            </a:r>
            <a:r>
              <a:rPr lang="en-US" altLang="de-DE" sz="1800"/>
              <a:t>:</a:t>
            </a:r>
            <a:endParaRPr lang="de-DE" altLang="de-DE" sz="1800"/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5640388" y="2205038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800"/>
              <a:t>or</a:t>
            </a:r>
            <a:endParaRPr lang="de-DE" altLang="de-DE" sz="1800"/>
          </a:p>
        </p:txBody>
      </p:sp>
      <p:graphicFrame>
        <p:nvGraphicFramePr>
          <p:cNvPr id="249863" name="Object 7"/>
          <p:cNvGraphicFramePr>
            <a:graphicFrameLocks noChangeAspect="1"/>
          </p:cNvGraphicFramePr>
          <p:nvPr/>
        </p:nvGraphicFramePr>
        <p:xfrm>
          <a:off x="5013326" y="2854325"/>
          <a:ext cx="156051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54" name="Equation" r:id="rId5" imgW="533160" imgH="177480" progId="Equation.3">
                  <p:embed/>
                </p:oleObj>
              </mc:Choice>
              <mc:Fallback>
                <p:oleObj name="Equation" r:id="rId5" imgW="533160" imgH="177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326" y="2854325"/>
                        <a:ext cx="1560513" cy="5222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104527" y="4891287"/>
                <a:ext cx="7846422" cy="794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1" i="0" smtClean="0">
                          <a:latin typeface="Cambria Math" panose="02040503050406030204" pitchFamily="18" charset="0"/>
                        </a:rPr>
                        <m:t>𝐝</m:t>
                      </m:r>
                      <m:d>
                        <m:d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400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de-DE" sz="2400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400" b="1" i="0" smtClean="0">
                          <a:latin typeface="Cambria Math" panose="02040503050406030204" pitchFamily="18" charset="0"/>
                        </a:rPr>
                        <m:t>𝐆</m:t>
                      </m:r>
                      <m:d>
                        <m:d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de-DE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de-DE" sz="2400" b="1" i="0" smtClean="0">
                          <a:latin typeface="Cambria Math" panose="02040503050406030204" pitchFamily="18" charset="0"/>
                        </a:rPr>
                        <m:t>𝐦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 ….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527" y="4891287"/>
                <a:ext cx="7846422" cy="7946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127" y="96981"/>
            <a:ext cx="10515600" cy="641641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Example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8421-6A26-4991-A3AA-1650620CBBCF}" type="slidenum">
              <a:rPr lang="de-DE" altLang="de-DE" smtClean="0"/>
              <a:pPr/>
              <a:t>17</a:t>
            </a:fld>
            <a:endParaRPr lang="de-DE" alt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16" y="738622"/>
            <a:ext cx="9471443" cy="631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5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-250031"/>
            <a:ext cx="10515600" cy="1325563"/>
          </a:xfrm>
        </p:spPr>
        <p:txBody>
          <a:bodyPr/>
          <a:lstStyle/>
          <a:p>
            <a:r>
              <a:rPr lang="en-US" altLang="de-DE" dirty="0"/>
              <a:t>Linear(</a:t>
            </a:r>
            <a:r>
              <a:rPr lang="en-US" altLang="de-DE" dirty="0" err="1"/>
              <a:t>ized</a:t>
            </a:r>
            <a:r>
              <a:rPr lang="en-US" altLang="de-DE" dirty="0"/>
              <a:t>) Inverse Problems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294813" y="6548438"/>
            <a:ext cx="2897187" cy="309562"/>
          </a:xfrm>
        </p:spPr>
        <p:txBody>
          <a:bodyPr/>
          <a:lstStyle/>
          <a:p>
            <a:fld id="{6449C5E1-A442-4546-A989-847C2F6DD22F}" type="slidenum">
              <a:rPr lang="de-DE" altLang="de-DE"/>
              <a:pPr/>
              <a:t>18</a:t>
            </a:fld>
            <a:endParaRPr lang="de-DE" altLang="de-DE"/>
          </a:p>
        </p:txBody>
      </p:sp>
      <p:sp>
        <p:nvSpPr>
          <p:cNvPr id="251910" name="Rectangle 6"/>
          <p:cNvSpPr>
            <a:spLocks noChangeArrowheads="1"/>
          </p:cNvSpPr>
          <p:nvPr/>
        </p:nvSpPr>
        <p:spPr bwMode="auto">
          <a:xfrm>
            <a:off x="1811338" y="2081681"/>
            <a:ext cx="6265862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de-DE" sz="1800" dirty="0">
                <a:latin typeface="Arial Unicode MS" panose="020B0604020202020204" pitchFamily="34" charset="-128"/>
              </a:rPr>
              <a:t>Interpretation of this result:</a:t>
            </a:r>
          </a:p>
          <a:p>
            <a:endParaRPr lang="en-US" altLang="de-DE" sz="1800" dirty="0">
              <a:latin typeface="Arial Unicode MS" panose="020B0604020202020204" pitchFamily="34" charset="-128"/>
            </a:endParaRPr>
          </a:p>
          <a:p>
            <a:pPr>
              <a:buFontTx/>
              <a:buAutoNum type="arabicPeriod"/>
            </a:pPr>
            <a:r>
              <a:rPr lang="en-US" altLang="de-DE" sz="1800" dirty="0">
                <a:latin typeface="Arial Unicode MS" panose="020B0604020202020204" pitchFamily="34" charset="-128"/>
              </a:rPr>
              <a:t>m</a:t>
            </a:r>
            <a:r>
              <a:rPr lang="en-US" altLang="de-DE" sz="1800" baseline="-25000" dirty="0">
                <a:latin typeface="Arial Unicode MS" panose="020B0604020202020204" pitchFamily="34" charset="-128"/>
              </a:rPr>
              <a:t>0 </a:t>
            </a:r>
            <a:r>
              <a:rPr lang="en-US" altLang="de-DE" sz="1800" dirty="0">
                <a:latin typeface="Arial Unicode MS" panose="020B0604020202020204" pitchFamily="34" charset="-128"/>
              </a:rPr>
              <a:t>may be an initial guess for our physical model </a:t>
            </a:r>
          </a:p>
          <a:p>
            <a:pPr>
              <a:buFontTx/>
              <a:buAutoNum type="arabicPeriod"/>
            </a:pPr>
            <a:r>
              <a:rPr lang="en-US" altLang="de-DE" sz="1800" dirty="0">
                <a:latin typeface="Arial Unicode MS" panose="020B0604020202020204" pitchFamily="34" charset="-128"/>
              </a:rPr>
              <a:t>We may calculate (e.g. in a nonlinear way) the synthetic data d=f(m</a:t>
            </a:r>
            <a:r>
              <a:rPr lang="en-US" altLang="de-DE" sz="1800" baseline="-25000" dirty="0">
                <a:latin typeface="Arial Unicode MS" panose="020B0604020202020204" pitchFamily="34" charset="-128"/>
              </a:rPr>
              <a:t>0</a:t>
            </a:r>
            <a:r>
              <a:rPr lang="en-US" altLang="de-DE" sz="1800" dirty="0">
                <a:latin typeface="Arial Unicode MS" panose="020B0604020202020204" pitchFamily="34" charset="-128"/>
              </a:rPr>
              <a:t>).</a:t>
            </a:r>
          </a:p>
          <a:p>
            <a:pPr>
              <a:buFontTx/>
              <a:buAutoNum type="arabicPeriod"/>
            </a:pPr>
            <a:r>
              <a:rPr lang="en-US" altLang="de-DE" sz="1800" dirty="0">
                <a:latin typeface="Arial Unicode MS" panose="020B0604020202020204" pitchFamily="34" charset="-128"/>
              </a:rPr>
              <a:t>We can now calculate the data </a:t>
            </a:r>
            <a:r>
              <a:rPr lang="en-US" altLang="de-DE" sz="1800" dirty="0">
                <a:solidFill>
                  <a:schemeClr val="hlink"/>
                </a:solidFill>
                <a:latin typeface="Arial Unicode MS" panose="020B0604020202020204" pitchFamily="34" charset="-128"/>
              </a:rPr>
              <a:t>misfit</a:t>
            </a:r>
            <a:r>
              <a:rPr lang="en-US" altLang="de-DE" sz="1800" dirty="0">
                <a:latin typeface="Arial Unicode MS" panose="020B0604020202020204" pitchFamily="34" charset="-128"/>
              </a:rPr>
              <a:t>, </a:t>
            </a:r>
            <a:r>
              <a:rPr lang="en-US" altLang="de-DE" sz="1800" dirty="0" err="1">
                <a:latin typeface="Symbol" panose="05050102010706020507" pitchFamily="18" charset="2"/>
              </a:rPr>
              <a:t>D</a:t>
            </a:r>
            <a:r>
              <a:rPr lang="en-US" altLang="de-DE" sz="1800" dirty="0" err="1">
                <a:latin typeface="Arial Unicode MS" panose="020B0604020202020204" pitchFamily="34" charset="-128"/>
              </a:rPr>
              <a:t>d</a:t>
            </a:r>
            <a:r>
              <a:rPr lang="en-US" altLang="de-DE" sz="1800" dirty="0">
                <a:latin typeface="Arial Unicode MS" panose="020B0604020202020204" pitchFamily="34" charset="-128"/>
              </a:rPr>
              <a:t>=d-d</a:t>
            </a:r>
            <a:r>
              <a:rPr lang="en-US" altLang="de-DE" sz="1800" baseline="-25000" dirty="0">
                <a:latin typeface="Arial Unicode MS" panose="020B0604020202020204" pitchFamily="34" charset="-128"/>
              </a:rPr>
              <a:t>0</a:t>
            </a:r>
            <a:r>
              <a:rPr lang="en-US" altLang="de-DE" sz="1800" dirty="0">
                <a:latin typeface="Arial Unicode MS" panose="020B0604020202020204" pitchFamily="34" charset="-128"/>
              </a:rPr>
              <a:t>, where d</a:t>
            </a:r>
            <a:r>
              <a:rPr lang="en-US" altLang="de-DE" sz="1800" baseline="-25000" dirty="0">
                <a:latin typeface="Arial Unicode MS" panose="020B0604020202020204" pitchFamily="34" charset="-128"/>
              </a:rPr>
              <a:t>0 </a:t>
            </a:r>
            <a:r>
              <a:rPr lang="en-US" altLang="de-DE" sz="1800" dirty="0">
                <a:latin typeface="Arial Unicode MS" panose="020B0604020202020204" pitchFamily="34" charset="-128"/>
              </a:rPr>
              <a:t>are the observed data. </a:t>
            </a:r>
          </a:p>
          <a:p>
            <a:pPr>
              <a:buFontTx/>
              <a:buAutoNum type="arabicPeriod"/>
            </a:pPr>
            <a:r>
              <a:rPr lang="en-US" altLang="de-DE" sz="1800" dirty="0">
                <a:latin typeface="Arial Unicode MS" panose="020B0604020202020204" pitchFamily="34" charset="-128"/>
              </a:rPr>
              <a:t>Using some formal inverse operator A</a:t>
            </a:r>
            <a:r>
              <a:rPr lang="en-US" altLang="de-DE" sz="1800" baseline="30000" dirty="0">
                <a:latin typeface="Arial Unicode MS" panose="020B0604020202020204" pitchFamily="34" charset="-128"/>
              </a:rPr>
              <a:t>-1</a:t>
            </a:r>
            <a:r>
              <a:rPr lang="en-US" altLang="de-DE" sz="1800" dirty="0">
                <a:latin typeface="Arial Unicode MS" panose="020B0604020202020204" pitchFamily="34" charset="-128"/>
              </a:rPr>
              <a:t> we can calculate the corresponding </a:t>
            </a:r>
            <a:r>
              <a:rPr lang="en-US" altLang="de-DE" sz="1800" dirty="0">
                <a:solidFill>
                  <a:schemeClr val="hlink"/>
                </a:solidFill>
                <a:latin typeface="Arial Unicode MS" panose="020B0604020202020204" pitchFamily="34" charset="-128"/>
              </a:rPr>
              <a:t>model perturbation</a:t>
            </a:r>
            <a:r>
              <a:rPr lang="en-US" altLang="de-DE" sz="1800" dirty="0">
                <a:latin typeface="Arial Unicode MS" panose="020B0604020202020204" pitchFamily="34" charset="-128"/>
              </a:rPr>
              <a:t> Dm. This is also called the gradient of the misfit function.</a:t>
            </a:r>
          </a:p>
          <a:p>
            <a:pPr>
              <a:buFontTx/>
              <a:buAutoNum type="arabicPeriod"/>
            </a:pPr>
            <a:r>
              <a:rPr lang="en-US" altLang="de-DE" sz="1800" dirty="0">
                <a:latin typeface="Arial Unicode MS" panose="020B0604020202020204" pitchFamily="34" charset="-128"/>
              </a:rPr>
              <a:t>We can now calculate a new model m=m</a:t>
            </a:r>
            <a:r>
              <a:rPr lang="en-US" altLang="de-DE" sz="1800" baseline="-25000" dirty="0">
                <a:latin typeface="Arial Unicode MS" panose="020B0604020202020204" pitchFamily="34" charset="-128"/>
              </a:rPr>
              <a:t>0</a:t>
            </a:r>
            <a:r>
              <a:rPr lang="en-US" altLang="de-DE" sz="1800" dirty="0">
                <a:latin typeface="Arial Unicode MS" panose="020B0604020202020204" pitchFamily="34" charset="-128"/>
              </a:rPr>
              <a:t>+ </a:t>
            </a:r>
            <a:r>
              <a:rPr lang="en-US" altLang="de-DE" sz="1800" dirty="0" err="1">
                <a:latin typeface="Arial Unicode MS" panose="020B0604020202020204" pitchFamily="34" charset="-128"/>
              </a:rPr>
              <a:t>Dm</a:t>
            </a:r>
            <a:r>
              <a:rPr lang="en-US" altLang="de-DE" sz="1800" dirty="0">
                <a:latin typeface="Arial Unicode MS" panose="020B0604020202020204" pitchFamily="34" charset="-128"/>
              </a:rPr>
              <a:t> which will – by definition – is a better fit to the data. We can start the procedure again in an iterative way. </a:t>
            </a:r>
            <a:endParaRPr lang="de-DE" altLang="de-DE" sz="1800" dirty="0">
              <a:latin typeface="Arial Unicode MS" panose="020B0604020202020204" pitchFamily="34" charset="-128"/>
            </a:endParaRPr>
          </a:p>
        </p:txBody>
      </p:sp>
      <p:graphicFrame>
        <p:nvGraphicFramePr>
          <p:cNvPr id="2519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482457"/>
              </p:ext>
            </p:extLst>
          </p:nvPr>
        </p:nvGraphicFramePr>
        <p:xfrm>
          <a:off x="6286875" y="1171201"/>
          <a:ext cx="26955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16" name="Equation" r:id="rId3" imgW="736560" imgH="177480" progId="Equation.3">
                  <p:embed/>
                </p:oleObj>
              </mc:Choice>
              <mc:Fallback>
                <p:oleObj name="Equation" r:id="rId3" imgW="736560" imgH="177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875" y="1171201"/>
                        <a:ext cx="2695575" cy="6540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0" y="-308769"/>
            <a:ext cx="10515600" cy="1325563"/>
          </a:xfrm>
        </p:spPr>
        <p:txBody>
          <a:bodyPr/>
          <a:lstStyle/>
          <a:p>
            <a:r>
              <a:rPr lang="de-DE" altLang="de-DE" dirty="0"/>
              <a:t>Literature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>
          <a:xfrm>
            <a:off x="837230" y="1204913"/>
            <a:ext cx="5449887" cy="28694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de-DE" altLang="de-DE" sz="1800" dirty="0"/>
              <a:t>Stein and Wysession: Introduction to seismology, Chapter 7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de-DE" altLang="de-DE" sz="1800" dirty="0" smtClean="0"/>
              <a:t>Aki </a:t>
            </a:r>
            <a:r>
              <a:rPr lang="de-DE" altLang="de-DE" sz="1800" dirty="0"/>
              <a:t>and Richards: Theoretical Seismology (1s edition) Chapter 12.3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de-DE" altLang="de-DE" sz="1800" dirty="0" smtClean="0"/>
              <a:t>Shearer</a:t>
            </a:r>
            <a:r>
              <a:rPr lang="de-DE" altLang="de-DE" sz="1800" dirty="0"/>
              <a:t>: Introduction to seismology, Chapter 5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de-DE" altLang="de-DE" sz="1800" dirty="0" smtClean="0"/>
              <a:t>Menke</a:t>
            </a:r>
            <a:r>
              <a:rPr lang="de-DE" altLang="de-DE" sz="1800" dirty="0"/>
              <a:t>, Discrete Inverse Problems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de-DE" altLang="de-DE" sz="1800" dirty="0">
                <a:hlinkClick r:id="rId2"/>
              </a:rPr>
              <a:t>http://www.ldeo.columbia.edu/users/menke/gdadit/index.htm</a:t>
            </a:r>
            <a:endParaRPr lang="de-DE" altLang="de-DE" sz="1800" dirty="0"/>
          </a:p>
          <a:p>
            <a:pPr>
              <a:lnSpc>
                <a:spcPct val="150000"/>
              </a:lnSpc>
              <a:buFontTx/>
              <a:buNone/>
            </a:pPr>
            <a:r>
              <a:rPr lang="de-DE" altLang="de-DE" sz="1800" dirty="0"/>
              <a:t>Full </a:t>
            </a:r>
            <a:r>
              <a:rPr lang="de-DE" altLang="de-DE" sz="1800" dirty="0" smtClean="0"/>
              <a:t>ppt </a:t>
            </a:r>
            <a:r>
              <a:rPr lang="de-DE" altLang="de-DE" sz="1800" dirty="0"/>
              <a:t>files and matlab routines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294813" y="6548438"/>
            <a:ext cx="2897187" cy="309562"/>
          </a:xfrm>
        </p:spPr>
        <p:txBody>
          <a:bodyPr/>
          <a:lstStyle/>
          <a:p>
            <a:fld id="{CC23A161-7679-44F6-AD6E-F89D94FD5F1D}" type="slidenum">
              <a:rPr lang="de-DE" altLang="de-DE"/>
              <a:pPr/>
              <a:t>19</a:t>
            </a:fld>
            <a:endParaRPr lang="de-DE" altLang="de-DE"/>
          </a:p>
        </p:txBody>
      </p:sp>
      <p:pic>
        <p:nvPicPr>
          <p:cNvPr id="3655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64" y="3822700"/>
            <a:ext cx="1697037" cy="254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55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1204913"/>
            <a:ext cx="1744662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0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006" y="163512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altLang="de-DE" dirty="0">
                <a:solidFill>
                  <a:schemeClr val="bg1"/>
                </a:solidFill>
              </a:rPr>
              <a:t>What is an inverse problem?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294813" y="6548438"/>
            <a:ext cx="2897187" cy="309562"/>
          </a:xfrm>
        </p:spPr>
        <p:txBody>
          <a:bodyPr/>
          <a:lstStyle/>
          <a:p>
            <a:fld id="{7896499B-15D6-47E9-BD9B-8D3705B04167}" type="slidenum">
              <a:rPr lang="de-DE" altLang="de-DE"/>
              <a:pPr/>
              <a:t>2</a:t>
            </a:fld>
            <a:endParaRPr lang="de-DE" altLang="de-DE"/>
          </a:p>
        </p:txBody>
      </p:sp>
      <p:graphicFrame>
        <p:nvGraphicFramePr>
          <p:cNvPr id="212996" name="Object 4"/>
          <p:cNvGraphicFramePr>
            <a:graphicFrameLocks noChangeAspect="1"/>
          </p:cNvGraphicFramePr>
          <p:nvPr/>
        </p:nvGraphicFramePr>
        <p:xfrm>
          <a:off x="7445375" y="1685926"/>
          <a:ext cx="2540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37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75" y="1685926"/>
                        <a:ext cx="2540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997" name="Oval 5"/>
          <p:cNvSpPr>
            <a:spLocks noChangeArrowheads="1"/>
          </p:cNvSpPr>
          <p:nvPr/>
        </p:nvSpPr>
        <p:spPr bwMode="auto">
          <a:xfrm>
            <a:off x="1962151" y="2781300"/>
            <a:ext cx="2830513" cy="13779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2998" name="Oval 6"/>
          <p:cNvSpPr>
            <a:spLocks noChangeArrowheads="1"/>
          </p:cNvSpPr>
          <p:nvPr/>
        </p:nvSpPr>
        <p:spPr bwMode="auto">
          <a:xfrm>
            <a:off x="7264401" y="2781300"/>
            <a:ext cx="2830513" cy="13779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2709864" y="3246438"/>
            <a:ext cx="1354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/>
              <a:t>Model m</a:t>
            </a:r>
            <a:endParaRPr lang="de-DE" altLang="de-DE"/>
          </a:p>
        </p:txBody>
      </p:sp>
      <p:sp>
        <p:nvSpPr>
          <p:cNvPr id="213000" name="Text Box 8"/>
          <p:cNvSpPr txBox="1">
            <a:spLocks noChangeArrowheads="1"/>
          </p:cNvSpPr>
          <p:nvPr/>
        </p:nvSpPr>
        <p:spPr bwMode="auto">
          <a:xfrm>
            <a:off x="8034339" y="3246438"/>
            <a:ext cx="1082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/>
              <a:t>Data d</a:t>
            </a:r>
            <a:endParaRPr lang="de-DE" altLang="de-DE"/>
          </a:p>
        </p:txBody>
      </p:sp>
      <p:sp>
        <p:nvSpPr>
          <p:cNvPr id="213001" name="Line 9"/>
          <p:cNvSpPr>
            <a:spLocks noChangeShapeType="1"/>
          </p:cNvSpPr>
          <p:nvPr/>
        </p:nvSpPr>
        <p:spPr bwMode="auto">
          <a:xfrm flipV="1">
            <a:off x="4081463" y="2335213"/>
            <a:ext cx="361791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3002" name="Line 10"/>
          <p:cNvSpPr>
            <a:spLocks noChangeShapeType="1"/>
          </p:cNvSpPr>
          <p:nvPr/>
        </p:nvSpPr>
        <p:spPr bwMode="auto">
          <a:xfrm flipV="1">
            <a:off x="4081463" y="4819650"/>
            <a:ext cx="361791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4584701" y="1684338"/>
            <a:ext cx="2608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/>
              <a:t>Forward Problem </a:t>
            </a:r>
            <a:endParaRPr lang="de-DE" altLang="de-DE"/>
          </a:p>
        </p:txBody>
      </p:sp>
      <p:sp>
        <p:nvSpPr>
          <p:cNvPr id="213004" name="Text Box 12"/>
          <p:cNvSpPr txBox="1">
            <a:spLocks noChangeArrowheads="1"/>
          </p:cNvSpPr>
          <p:nvPr/>
        </p:nvSpPr>
        <p:spPr bwMode="auto">
          <a:xfrm>
            <a:off x="4584701" y="4157663"/>
            <a:ext cx="2405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/>
              <a:t>Inverse Problem</a:t>
            </a:r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868489" y="117477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altLang="de-DE" dirty="0"/>
              <a:t>Formulation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294813" y="6548438"/>
            <a:ext cx="2897187" cy="309562"/>
          </a:xfrm>
        </p:spPr>
        <p:txBody>
          <a:bodyPr/>
          <a:lstStyle/>
          <a:p>
            <a:fld id="{AF99CF91-E782-4E5D-9F35-4A800954E4BE}" type="slidenum">
              <a:rPr lang="de-DE" altLang="de-DE"/>
              <a:pPr/>
              <a:t>20</a:t>
            </a:fld>
            <a:endParaRPr lang="de-DE" altLang="de-DE"/>
          </a:p>
        </p:txBody>
      </p:sp>
      <p:graphicFrame>
        <p:nvGraphicFramePr>
          <p:cNvPr id="269315" name="Object 3"/>
          <p:cNvGraphicFramePr>
            <a:graphicFrameLocks noChangeAspect="1"/>
          </p:cNvGraphicFramePr>
          <p:nvPr/>
        </p:nvGraphicFramePr>
        <p:xfrm>
          <a:off x="7445375" y="1685926"/>
          <a:ext cx="2540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68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75" y="1685926"/>
                        <a:ext cx="2540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16" name="Rectangle 4"/>
          <p:cNvSpPr>
            <a:spLocks noChangeArrowheads="1"/>
          </p:cNvSpPr>
          <p:nvPr/>
        </p:nvSpPr>
        <p:spPr bwMode="auto">
          <a:xfrm>
            <a:off x="2451100" y="1222376"/>
            <a:ext cx="733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800"/>
              <a:t>Linear(-ized) inverse problems can be formulated in the following way: </a:t>
            </a:r>
            <a:endParaRPr lang="de-DE" altLang="de-DE" sz="1800"/>
          </a:p>
        </p:txBody>
      </p:sp>
      <p:graphicFrame>
        <p:nvGraphicFramePr>
          <p:cNvPr id="269317" name="Object 5"/>
          <p:cNvGraphicFramePr>
            <a:graphicFrameLocks noChangeAspect="1"/>
          </p:cNvGraphicFramePr>
          <p:nvPr/>
        </p:nvGraphicFramePr>
        <p:xfrm>
          <a:off x="5024438" y="1870075"/>
          <a:ext cx="1700212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69" name="Equation" r:id="rId6" imgW="647640" imgH="253800" progId="Equation.3">
                  <p:embed/>
                </p:oleObj>
              </mc:Choice>
              <mc:Fallback>
                <p:oleObj name="Equation" r:id="rId6" imgW="647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1870075"/>
                        <a:ext cx="1700212" cy="6667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18" name="Rectangle 6"/>
          <p:cNvSpPr>
            <a:spLocks noChangeArrowheads="1"/>
          </p:cNvSpPr>
          <p:nvPr/>
        </p:nvSpPr>
        <p:spPr bwMode="auto">
          <a:xfrm>
            <a:off x="3302000" y="2884488"/>
            <a:ext cx="49466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800"/>
              <a:t>(summation convention applies)</a:t>
            </a:r>
          </a:p>
          <a:p>
            <a:endParaRPr lang="en-US" altLang="de-DE" sz="1800"/>
          </a:p>
          <a:p>
            <a:r>
              <a:rPr lang="en-US" altLang="de-DE" sz="1800"/>
              <a:t>i=1,2,...,N	number of data</a:t>
            </a:r>
          </a:p>
          <a:p>
            <a:r>
              <a:rPr lang="en-US" altLang="de-DE" sz="1800"/>
              <a:t>j=1,2,...,M	number of model parameters</a:t>
            </a:r>
          </a:p>
          <a:p>
            <a:r>
              <a:rPr lang="en-US" altLang="de-DE" sz="1800"/>
              <a:t>G</a:t>
            </a:r>
            <a:r>
              <a:rPr lang="en-US" altLang="de-DE" sz="1800" baseline="-25000"/>
              <a:t>ij</a:t>
            </a:r>
            <a:r>
              <a:rPr lang="en-US" altLang="de-DE" sz="1800"/>
              <a:t> 		known   (mxn)</a:t>
            </a:r>
            <a:endParaRPr lang="de-DE" altLang="de-DE" sz="1800"/>
          </a:p>
        </p:txBody>
      </p:sp>
      <p:sp>
        <p:nvSpPr>
          <p:cNvPr id="269319" name="Rectangle 7"/>
          <p:cNvSpPr>
            <a:spLocks noChangeArrowheads="1"/>
          </p:cNvSpPr>
          <p:nvPr/>
        </p:nvSpPr>
        <p:spPr bwMode="auto">
          <a:xfrm>
            <a:off x="2881313" y="4713288"/>
            <a:ext cx="7262812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800"/>
              <a:t>We observe:</a:t>
            </a:r>
          </a:p>
          <a:p>
            <a:r>
              <a:rPr lang="en-US" altLang="de-DE" sz="1800"/>
              <a:t>- The inverse problem has a </a:t>
            </a:r>
            <a:r>
              <a:rPr lang="en-US" altLang="de-DE" sz="1800">
                <a:solidFill>
                  <a:schemeClr val="folHlink"/>
                </a:solidFill>
              </a:rPr>
              <a:t>unique solution</a:t>
            </a:r>
            <a:r>
              <a:rPr lang="en-US" altLang="de-DE" sz="1800"/>
              <a:t> if N=M and det(G)</a:t>
            </a:r>
            <a:r>
              <a:rPr lang="en-US" altLang="de-DE" sz="1800">
                <a:cs typeface="Times New Roman" panose="02020603050405020304" pitchFamily="18" charset="0"/>
                <a:sym typeface="Math B" pitchFamily="2" charset="2"/>
              </a:rPr>
              <a:t>≠</a:t>
            </a:r>
            <a:r>
              <a:rPr lang="en-US" altLang="de-DE" sz="1800">
                <a:sym typeface="Math B" pitchFamily="2" charset="2"/>
              </a:rPr>
              <a:t>0, i.e. </a:t>
            </a:r>
          </a:p>
          <a:p>
            <a:r>
              <a:rPr lang="en-US" altLang="de-DE" sz="1800">
                <a:sym typeface="Math B" pitchFamily="2" charset="2"/>
              </a:rPr>
              <a:t>   the data are linearly independent</a:t>
            </a:r>
          </a:p>
          <a:p>
            <a:pPr>
              <a:buFontTx/>
              <a:buChar char="-"/>
            </a:pPr>
            <a:r>
              <a:rPr lang="en-US" altLang="de-DE" sz="1800">
                <a:sym typeface="Math B" pitchFamily="2" charset="2"/>
              </a:rPr>
              <a:t>  the problem is </a:t>
            </a:r>
            <a:r>
              <a:rPr lang="en-US" altLang="de-DE" sz="1800">
                <a:solidFill>
                  <a:schemeClr val="folHlink"/>
                </a:solidFill>
                <a:sym typeface="Math B" pitchFamily="2" charset="2"/>
              </a:rPr>
              <a:t>overdetermined</a:t>
            </a:r>
            <a:r>
              <a:rPr lang="en-US" altLang="de-DE" sz="1800">
                <a:sym typeface="Math B" pitchFamily="2" charset="2"/>
              </a:rPr>
              <a:t> if N&gt;M</a:t>
            </a:r>
          </a:p>
          <a:p>
            <a:pPr>
              <a:buFontTx/>
              <a:buChar char="-"/>
            </a:pPr>
            <a:r>
              <a:rPr lang="en-US" altLang="de-DE" sz="1800">
                <a:sym typeface="Math B" pitchFamily="2" charset="2"/>
              </a:rPr>
              <a:t>  the problem is </a:t>
            </a:r>
            <a:r>
              <a:rPr lang="en-US" altLang="de-DE" sz="1800">
                <a:solidFill>
                  <a:schemeClr val="folHlink"/>
                </a:solidFill>
                <a:sym typeface="Math B" pitchFamily="2" charset="2"/>
              </a:rPr>
              <a:t>underdetermined</a:t>
            </a:r>
            <a:r>
              <a:rPr lang="en-US" altLang="de-DE" sz="1800">
                <a:sym typeface="Math B" pitchFamily="2" charset="2"/>
              </a:rPr>
              <a:t> if M&gt;N</a:t>
            </a:r>
            <a:endParaRPr lang="de-DE" altLang="de-DE" sz="1800"/>
          </a:p>
        </p:txBody>
      </p:sp>
    </p:spTree>
    <p:extLst>
      <p:ext uri="{BB962C8B-B14F-4D97-AF65-F5344CB8AC3E}">
        <p14:creationId xmlns:p14="http://schemas.microsoft.com/office/powerpoint/2010/main" val="382051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178922" y="106365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altLang="de-DE"/>
              <a:t>Illustration – Unique Case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294813" y="6548438"/>
            <a:ext cx="2897187" cy="309562"/>
          </a:xfrm>
        </p:spPr>
        <p:txBody>
          <a:bodyPr/>
          <a:lstStyle/>
          <a:p>
            <a:fld id="{FF9EBE5E-4A1E-4A8C-82B7-6272A4FA7C3C}" type="slidenum">
              <a:rPr lang="de-DE" altLang="de-DE"/>
              <a:pPr/>
              <a:t>21</a:t>
            </a:fld>
            <a:endParaRPr lang="de-DE" altLang="de-DE"/>
          </a:p>
        </p:txBody>
      </p:sp>
      <p:graphicFrame>
        <p:nvGraphicFramePr>
          <p:cNvPr id="293891" name="Object 3"/>
          <p:cNvGraphicFramePr>
            <a:graphicFrameLocks noChangeAspect="1"/>
          </p:cNvGraphicFramePr>
          <p:nvPr/>
        </p:nvGraphicFramePr>
        <p:xfrm>
          <a:off x="7445375" y="1685926"/>
          <a:ext cx="2540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608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75" y="1685926"/>
                        <a:ext cx="2540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3892" name="Rectangle 4"/>
          <p:cNvSpPr>
            <a:spLocks noChangeArrowheads="1"/>
          </p:cNvSpPr>
          <p:nvPr/>
        </p:nvSpPr>
        <p:spPr bwMode="auto">
          <a:xfrm>
            <a:off x="2632075" y="1054101"/>
            <a:ext cx="635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800"/>
              <a:t>In this case N=M, and det(G) </a:t>
            </a:r>
            <a:r>
              <a:rPr lang="en-US" altLang="de-DE" sz="1800">
                <a:ea typeface="Arial Unicode MS" panose="020B0604020202020204" pitchFamily="34" charset="-128"/>
                <a:cs typeface="Arial Unicode MS" panose="020B0604020202020204" pitchFamily="34" charset="-128"/>
                <a:sym typeface="Math B" pitchFamily="2" charset="2"/>
              </a:rPr>
              <a:t>≠</a:t>
            </a:r>
            <a:r>
              <a:rPr lang="en-US" altLang="de-DE" sz="1800">
                <a:sym typeface="Math B" pitchFamily="2" charset="2"/>
              </a:rPr>
              <a:t>0. Let us consider an example</a:t>
            </a:r>
            <a:endParaRPr lang="de-DE" altLang="de-DE" sz="1800">
              <a:sym typeface="Math B" pitchFamily="2" charset="2"/>
            </a:endParaRPr>
          </a:p>
        </p:txBody>
      </p:sp>
      <p:graphicFrame>
        <p:nvGraphicFramePr>
          <p:cNvPr id="293893" name="Object 5"/>
          <p:cNvGraphicFramePr>
            <a:graphicFrameLocks noChangeAspect="1"/>
          </p:cNvGraphicFramePr>
          <p:nvPr/>
        </p:nvGraphicFramePr>
        <p:xfrm>
          <a:off x="2982913" y="1868489"/>
          <a:ext cx="218440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609" name="Equation" r:id="rId6" imgW="1155600" imgH="457200" progId="Equation.3">
                  <p:embed/>
                </p:oleObj>
              </mc:Choice>
              <mc:Fallback>
                <p:oleObj name="Equation" r:id="rId6" imgW="1155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913" y="1868489"/>
                        <a:ext cx="2184400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3894" name="Rectangle 6"/>
          <p:cNvSpPr>
            <a:spLocks noChangeArrowheads="1"/>
          </p:cNvSpPr>
          <p:nvPr/>
        </p:nvSpPr>
        <p:spPr bwMode="auto">
          <a:xfrm>
            <a:off x="2709863" y="3000376"/>
            <a:ext cx="5803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800"/>
              <a:t>Let us check the determinant of this system:  det(G)=10</a:t>
            </a:r>
            <a:endParaRPr lang="de-DE" altLang="de-DE" sz="1800"/>
          </a:p>
        </p:txBody>
      </p:sp>
      <p:graphicFrame>
        <p:nvGraphicFramePr>
          <p:cNvPr id="293895" name="Object 7"/>
          <p:cNvGraphicFramePr>
            <a:graphicFrameLocks noChangeAspect="1"/>
          </p:cNvGraphicFramePr>
          <p:nvPr/>
        </p:nvGraphicFramePr>
        <p:xfrm>
          <a:off x="8901113" y="2074864"/>
          <a:ext cx="13335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610" name="Equation" r:id="rId8" imgW="507960" imgH="177480" progId="Equation.3">
                  <p:embed/>
                </p:oleObj>
              </mc:Choice>
              <mc:Fallback>
                <p:oleObj name="Equation" r:id="rId8" imgW="5079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1113" y="2074864"/>
                        <a:ext cx="1333500" cy="4667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3896" name="Object 8"/>
          <p:cNvGraphicFramePr>
            <a:graphicFrameLocks noChangeAspect="1"/>
          </p:cNvGraphicFramePr>
          <p:nvPr/>
        </p:nvGraphicFramePr>
        <p:xfrm>
          <a:off x="6283326" y="1841501"/>
          <a:ext cx="232727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611" name="Equation" r:id="rId10" imgW="1231560" imgH="482400" progId="Equation.3">
                  <p:embed/>
                </p:oleObj>
              </mc:Choice>
              <mc:Fallback>
                <p:oleObj name="Equation" r:id="rId10" imgW="12315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3326" y="1841501"/>
                        <a:ext cx="2327275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3897" name="AutoShape 9"/>
          <p:cNvSpPr>
            <a:spLocks noChangeArrowheads="1"/>
          </p:cNvSpPr>
          <p:nvPr/>
        </p:nvSpPr>
        <p:spPr bwMode="auto">
          <a:xfrm>
            <a:off x="5413375" y="2163764"/>
            <a:ext cx="579438" cy="282575"/>
          </a:xfrm>
          <a:prstGeom prst="rightArrow">
            <a:avLst>
              <a:gd name="adj1" fmla="val 50000"/>
              <a:gd name="adj2" fmla="val 5126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93898" name="Object 10"/>
          <p:cNvGraphicFramePr>
            <a:graphicFrameLocks noChangeAspect="1"/>
          </p:cNvGraphicFramePr>
          <p:nvPr/>
        </p:nvGraphicFramePr>
        <p:xfrm>
          <a:off x="1827214" y="3519489"/>
          <a:ext cx="39465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612" name="Equation" r:id="rId12" imgW="1650960" imgH="203040" progId="Equation.3">
                  <p:embed/>
                </p:oleObj>
              </mc:Choice>
              <mc:Fallback>
                <p:oleObj name="Equation" r:id="rId12" imgW="1650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214" y="3519489"/>
                        <a:ext cx="394652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3899" name="Object 11"/>
          <p:cNvGraphicFramePr>
            <a:graphicFrameLocks noChangeAspect="1"/>
          </p:cNvGraphicFramePr>
          <p:nvPr/>
        </p:nvGraphicFramePr>
        <p:xfrm>
          <a:off x="2227263" y="4379914"/>
          <a:ext cx="3167062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613" name="Equation" r:id="rId14" imgW="1676160" imgH="965160" progId="Equation.3">
                  <p:embed/>
                </p:oleObj>
              </mc:Choice>
              <mc:Fallback>
                <p:oleObj name="Equation" r:id="rId14" imgW="167616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7263" y="4379914"/>
                        <a:ext cx="3167062" cy="182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3900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9" y="3473450"/>
            <a:ext cx="3997325" cy="299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50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25" y="98426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altLang="de-DE" dirty="0"/>
              <a:t>Illustration – Overdetermined Case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294813" y="6548438"/>
            <a:ext cx="2897187" cy="309562"/>
          </a:xfrm>
        </p:spPr>
        <p:txBody>
          <a:bodyPr/>
          <a:lstStyle/>
          <a:p>
            <a:fld id="{EA845350-DA17-4839-A8E6-7BCF38BB6BA8}" type="slidenum">
              <a:rPr lang="de-DE" altLang="de-DE"/>
              <a:pPr/>
              <a:t>22</a:t>
            </a:fld>
            <a:endParaRPr lang="de-DE" altLang="de-DE"/>
          </a:p>
        </p:txBody>
      </p:sp>
      <p:graphicFrame>
        <p:nvGraphicFramePr>
          <p:cNvPr id="295939" name="Object 3"/>
          <p:cNvGraphicFramePr>
            <a:graphicFrameLocks noChangeAspect="1"/>
          </p:cNvGraphicFramePr>
          <p:nvPr/>
        </p:nvGraphicFramePr>
        <p:xfrm>
          <a:off x="7445375" y="1685926"/>
          <a:ext cx="2540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74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75" y="1685926"/>
                        <a:ext cx="2540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5940" name="Rectangle 4"/>
          <p:cNvSpPr>
            <a:spLocks noChangeArrowheads="1"/>
          </p:cNvSpPr>
          <p:nvPr/>
        </p:nvSpPr>
        <p:spPr bwMode="auto">
          <a:xfrm>
            <a:off x="2632075" y="1054100"/>
            <a:ext cx="73025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800"/>
              <a:t>In this case N&gt;M, there are more data than model parameters.</a:t>
            </a:r>
          </a:p>
          <a:p>
            <a:r>
              <a:rPr lang="en-US" altLang="de-DE" sz="1800"/>
              <a:t>Let us consider examples with M=2, an overdetermined system would </a:t>
            </a:r>
          </a:p>
          <a:p>
            <a:r>
              <a:rPr lang="en-US" altLang="de-DE" sz="1800"/>
              <a:t>exist if N=3.</a:t>
            </a:r>
            <a:endParaRPr lang="de-DE" altLang="de-DE" sz="1800"/>
          </a:p>
        </p:txBody>
      </p:sp>
      <p:graphicFrame>
        <p:nvGraphicFramePr>
          <p:cNvPr id="295941" name="Object 5"/>
          <p:cNvGraphicFramePr>
            <a:graphicFrameLocks noChangeAspect="1"/>
          </p:cNvGraphicFramePr>
          <p:nvPr/>
        </p:nvGraphicFramePr>
        <p:xfrm>
          <a:off x="4879976" y="2155825"/>
          <a:ext cx="1920875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75" name="Equation" r:id="rId6" imgW="1015920" imgH="685800" progId="Equation.3">
                  <p:embed/>
                </p:oleObj>
              </mc:Choice>
              <mc:Fallback>
                <p:oleObj name="Equation" r:id="rId6" imgW="101592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9976" y="2155825"/>
                        <a:ext cx="1920875" cy="129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5942" name="Rectangle 6"/>
          <p:cNvSpPr>
            <a:spLocks noChangeArrowheads="1"/>
          </p:cNvSpPr>
          <p:nvPr/>
        </p:nvSpPr>
        <p:spPr bwMode="auto">
          <a:xfrm>
            <a:off x="2836863" y="3773489"/>
            <a:ext cx="6051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800"/>
              <a:t>A physical experiment which could result in these data:</a:t>
            </a:r>
          </a:p>
          <a:p>
            <a:r>
              <a:rPr lang="en-US" altLang="de-DE" sz="1800"/>
              <a:t>Individual Weight measurement of two masses m</a:t>
            </a:r>
            <a:r>
              <a:rPr lang="en-US" altLang="de-DE" sz="1800" baseline="-25000"/>
              <a:t>1 </a:t>
            </a:r>
            <a:r>
              <a:rPr lang="en-US" altLang="de-DE" sz="1800"/>
              <a:t>and m</a:t>
            </a:r>
            <a:r>
              <a:rPr lang="en-US" altLang="de-DE" sz="1800" baseline="-25000"/>
              <a:t>2 </a:t>
            </a:r>
          </a:p>
          <a:p>
            <a:r>
              <a:rPr lang="en-US" altLang="de-DE" sz="1800"/>
              <a:t>leading  to the data d</a:t>
            </a:r>
            <a:r>
              <a:rPr lang="en-US" altLang="de-DE" sz="1800" baseline="-25000"/>
              <a:t>1 </a:t>
            </a:r>
            <a:r>
              <a:rPr lang="en-US" altLang="de-DE" sz="1800"/>
              <a:t>and d</a:t>
            </a:r>
            <a:r>
              <a:rPr lang="en-US" altLang="de-DE" sz="1800" baseline="-25000"/>
              <a:t>2 </a:t>
            </a:r>
            <a:r>
              <a:rPr lang="en-US" altLang="de-DE" sz="1800"/>
              <a:t>and weighing both together </a:t>
            </a:r>
          </a:p>
          <a:p>
            <a:r>
              <a:rPr lang="en-US" altLang="de-DE" sz="1800"/>
              <a:t>leads to d</a:t>
            </a:r>
            <a:r>
              <a:rPr lang="en-US" altLang="de-DE" sz="1800" baseline="-25000"/>
              <a:t>3</a:t>
            </a:r>
            <a:r>
              <a:rPr lang="en-US" altLang="de-DE" sz="1800"/>
              <a:t>. In matrix form:</a:t>
            </a:r>
            <a:endParaRPr lang="de-DE" altLang="de-DE" sz="1800"/>
          </a:p>
        </p:txBody>
      </p:sp>
      <p:graphicFrame>
        <p:nvGraphicFramePr>
          <p:cNvPr id="295943" name="Object 7"/>
          <p:cNvGraphicFramePr>
            <a:graphicFrameLocks noChangeAspect="1"/>
          </p:cNvGraphicFramePr>
          <p:nvPr/>
        </p:nvGraphicFramePr>
        <p:xfrm>
          <a:off x="4621214" y="5027613"/>
          <a:ext cx="2352675" cy="134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76" name="Equation" r:id="rId8" imgW="1244520" imgH="711000" progId="Equation.3">
                  <p:embed/>
                </p:oleObj>
              </mc:Choice>
              <mc:Fallback>
                <p:oleObj name="Equation" r:id="rId8" imgW="12445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4" y="5027613"/>
                        <a:ext cx="2352675" cy="134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4" name="Object 8"/>
          <p:cNvGraphicFramePr>
            <a:graphicFrameLocks noChangeAspect="1"/>
          </p:cNvGraphicFramePr>
          <p:nvPr/>
        </p:nvGraphicFramePr>
        <p:xfrm>
          <a:off x="8245475" y="5424489"/>
          <a:ext cx="13335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77" name="Equation" r:id="rId10" imgW="507960" imgH="177480" progId="Equation.3">
                  <p:embed/>
                </p:oleObj>
              </mc:Choice>
              <mc:Fallback>
                <p:oleObj name="Equation" r:id="rId10" imgW="5079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5475" y="5424489"/>
                        <a:ext cx="1333500" cy="4667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190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322513" y="2032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altLang="de-DE"/>
              <a:t>Illustration – Overdetermined Case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294813" y="6548438"/>
            <a:ext cx="2897187" cy="309562"/>
          </a:xfrm>
        </p:spPr>
        <p:txBody>
          <a:bodyPr/>
          <a:lstStyle/>
          <a:p>
            <a:fld id="{5C5FB94E-C2E6-48F1-B3B6-A32DE4022E40}" type="slidenum">
              <a:rPr lang="de-DE" altLang="de-DE"/>
              <a:pPr/>
              <a:t>23</a:t>
            </a:fld>
            <a:endParaRPr lang="de-DE" altLang="de-DE"/>
          </a:p>
        </p:txBody>
      </p:sp>
      <p:graphicFrame>
        <p:nvGraphicFramePr>
          <p:cNvPr id="297987" name="Object 3"/>
          <p:cNvGraphicFramePr>
            <a:graphicFrameLocks noChangeAspect="1"/>
          </p:cNvGraphicFramePr>
          <p:nvPr/>
        </p:nvGraphicFramePr>
        <p:xfrm>
          <a:off x="7445375" y="1685926"/>
          <a:ext cx="2540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9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75" y="1685926"/>
                        <a:ext cx="2540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988" name="Rectangle 4"/>
          <p:cNvSpPr>
            <a:spLocks noChangeArrowheads="1"/>
          </p:cNvSpPr>
          <p:nvPr/>
        </p:nvSpPr>
        <p:spPr bwMode="auto">
          <a:xfrm>
            <a:off x="2632075" y="1054101"/>
            <a:ext cx="419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800"/>
              <a:t>Let us consider this problem graphically</a:t>
            </a:r>
            <a:endParaRPr lang="de-DE" altLang="de-DE" sz="1800"/>
          </a:p>
        </p:txBody>
      </p:sp>
      <p:sp>
        <p:nvSpPr>
          <p:cNvPr id="297989" name="Rectangle 5"/>
          <p:cNvSpPr>
            <a:spLocks noChangeArrowheads="1"/>
          </p:cNvSpPr>
          <p:nvPr/>
        </p:nvSpPr>
        <p:spPr bwMode="auto">
          <a:xfrm>
            <a:off x="2657475" y="5111750"/>
            <a:ext cx="68135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800" dirty="0"/>
              <a:t>A common way to solve this problem is to minimize the </a:t>
            </a:r>
          </a:p>
          <a:p>
            <a:r>
              <a:rPr lang="en-US" altLang="de-DE" sz="1800" dirty="0"/>
              <a:t>difference between data vector d and the predicted data </a:t>
            </a:r>
          </a:p>
          <a:p>
            <a:r>
              <a:rPr lang="en-US" altLang="de-DE" sz="1800" dirty="0"/>
              <a:t>for some model  m such that                             </a:t>
            </a:r>
          </a:p>
          <a:p>
            <a:endParaRPr lang="en-US" altLang="de-DE" sz="1800" dirty="0"/>
          </a:p>
          <a:p>
            <a:r>
              <a:rPr lang="en-US" altLang="de-DE" sz="1800" dirty="0"/>
              <a:t>						 is minimal.</a:t>
            </a:r>
          </a:p>
          <a:p>
            <a:r>
              <a:rPr lang="en-US" altLang="de-DE" sz="1800" dirty="0"/>
              <a:t>		</a:t>
            </a:r>
            <a:endParaRPr lang="de-DE" altLang="de-DE" sz="1800" dirty="0"/>
          </a:p>
        </p:txBody>
      </p:sp>
      <p:pic>
        <p:nvPicPr>
          <p:cNvPr id="2979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1673225"/>
            <a:ext cx="4268788" cy="320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97991" name="Object 7"/>
          <p:cNvGraphicFramePr>
            <a:graphicFrameLocks noChangeAspect="1"/>
          </p:cNvGraphicFramePr>
          <p:nvPr/>
        </p:nvGraphicFramePr>
        <p:xfrm>
          <a:off x="2566989" y="2630489"/>
          <a:ext cx="1368425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0" name="Equation" r:id="rId7" imgW="723600" imgH="685800" progId="Equation.3">
                  <p:embed/>
                </p:oleObj>
              </mc:Choice>
              <mc:Fallback>
                <p:oleObj name="Equation" r:id="rId7" imgW="7236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9" y="2630489"/>
                        <a:ext cx="1368425" cy="12969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9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928290"/>
              </p:ext>
            </p:extLst>
          </p:nvPr>
        </p:nvGraphicFramePr>
        <p:xfrm>
          <a:off x="6882606" y="5819774"/>
          <a:ext cx="163353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1" name="Equation" r:id="rId9" imgW="863280" imgH="279360" progId="Equation.3">
                  <p:embed/>
                </p:oleObj>
              </mc:Choice>
              <mc:Fallback>
                <p:oleObj name="Equation" r:id="rId9" imgW="8632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2606" y="5819774"/>
                        <a:ext cx="1633537" cy="5270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978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322513" y="2032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altLang="de-DE"/>
              <a:t>Illustration – Overdetermined Case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294813" y="6548438"/>
            <a:ext cx="2897187" cy="309562"/>
          </a:xfrm>
        </p:spPr>
        <p:txBody>
          <a:bodyPr/>
          <a:lstStyle/>
          <a:p>
            <a:fld id="{D86D8E46-E68B-410F-9507-DF30D311EFBF}" type="slidenum">
              <a:rPr lang="de-DE" altLang="de-DE"/>
              <a:pPr/>
              <a:t>24</a:t>
            </a:fld>
            <a:endParaRPr lang="de-DE" altLang="de-DE"/>
          </a:p>
        </p:txBody>
      </p:sp>
      <p:graphicFrame>
        <p:nvGraphicFramePr>
          <p:cNvPr id="300035" name="Object 3"/>
          <p:cNvGraphicFramePr>
            <a:graphicFrameLocks noChangeAspect="1"/>
          </p:cNvGraphicFramePr>
          <p:nvPr/>
        </p:nvGraphicFramePr>
        <p:xfrm>
          <a:off x="7445375" y="1685926"/>
          <a:ext cx="2540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93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75" y="1685926"/>
                        <a:ext cx="2540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0036" name="Rectangle 4"/>
          <p:cNvSpPr>
            <a:spLocks noChangeArrowheads="1"/>
          </p:cNvSpPr>
          <p:nvPr/>
        </p:nvSpPr>
        <p:spPr bwMode="auto">
          <a:xfrm>
            <a:off x="2065338" y="1182688"/>
            <a:ext cx="37147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800"/>
              <a:t>Using the L</a:t>
            </a:r>
            <a:r>
              <a:rPr lang="en-US" altLang="de-DE" sz="1800" baseline="-25000"/>
              <a:t>2</a:t>
            </a:r>
            <a:r>
              <a:rPr lang="en-US" altLang="de-DE" sz="1800"/>
              <a:t>-norm leads us to the</a:t>
            </a:r>
          </a:p>
          <a:p>
            <a:r>
              <a:rPr lang="en-US" altLang="de-DE" sz="1800" i="1">
                <a:solidFill>
                  <a:schemeClr val="folHlink"/>
                </a:solidFill>
              </a:rPr>
              <a:t>least-squares</a:t>
            </a:r>
            <a:r>
              <a:rPr lang="en-US" altLang="de-DE" sz="1800"/>
              <a:t>  formulation of the </a:t>
            </a:r>
          </a:p>
          <a:p>
            <a:r>
              <a:rPr lang="en-US" altLang="de-DE" sz="1800"/>
              <a:t>problem. The solution to the </a:t>
            </a:r>
          </a:p>
          <a:p>
            <a:r>
              <a:rPr lang="en-US" altLang="de-DE" sz="1800"/>
              <a:t>minimization (and thus the inverse </a:t>
            </a:r>
          </a:p>
          <a:p>
            <a:r>
              <a:rPr lang="en-US" altLang="de-DE" sz="1800"/>
              <a:t>problem) is given as: </a:t>
            </a:r>
            <a:endParaRPr lang="de-DE" altLang="de-DE" sz="1800"/>
          </a:p>
        </p:txBody>
      </p:sp>
      <p:sp>
        <p:nvSpPr>
          <p:cNvPr id="300037" name="Rectangle 5"/>
          <p:cNvSpPr>
            <a:spLocks noChangeArrowheads="1"/>
          </p:cNvSpPr>
          <p:nvPr/>
        </p:nvSpPr>
        <p:spPr bwMode="auto">
          <a:xfrm>
            <a:off x="2155825" y="4251326"/>
            <a:ext cx="7499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800"/>
              <a:t>In our example the resulting (best) model estimation is:		</a:t>
            </a:r>
            <a:endParaRPr lang="de-DE" altLang="de-DE" sz="1800"/>
          </a:p>
        </p:txBody>
      </p:sp>
      <p:pic>
        <p:nvPicPr>
          <p:cNvPr id="3000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912814"/>
            <a:ext cx="37719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00039" name="Object 7"/>
          <p:cNvGraphicFramePr>
            <a:graphicFrameLocks noChangeAspect="1"/>
          </p:cNvGraphicFramePr>
          <p:nvPr/>
        </p:nvGraphicFramePr>
        <p:xfrm>
          <a:off x="2938463" y="2906713"/>
          <a:ext cx="20637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94" name="Equation" r:id="rId7" imgW="1091880" imgH="228600" progId="Equation.3">
                  <p:embed/>
                </p:oleObj>
              </mc:Choice>
              <mc:Fallback>
                <p:oleObj name="Equation" r:id="rId7" imgW="1091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463" y="2906713"/>
                        <a:ext cx="2063750" cy="431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40" name="Object 8"/>
          <p:cNvGraphicFramePr>
            <a:graphicFrameLocks noChangeAspect="1"/>
          </p:cNvGraphicFramePr>
          <p:nvPr/>
        </p:nvGraphicFramePr>
        <p:xfrm>
          <a:off x="5459414" y="4776788"/>
          <a:ext cx="1296987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95" name="Equation" r:id="rId9" imgW="685800" imgH="457200" progId="Equation.3">
                  <p:embed/>
                </p:oleObj>
              </mc:Choice>
              <mc:Fallback>
                <p:oleObj name="Equation" r:id="rId9" imgW="685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414" y="4776788"/>
                        <a:ext cx="1296987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0041" name="Rectangle 9"/>
          <p:cNvSpPr>
            <a:spLocks noChangeArrowheads="1"/>
          </p:cNvSpPr>
          <p:nvPr/>
        </p:nvSpPr>
        <p:spPr bwMode="auto">
          <a:xfrm>
            <a:off x="2238375" y="5729288"/>
            <a:ext cx="725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800"/>
              <a:t>and is the model with the minimal distance to all three lines in the plot.</a:t>
            </a:r>
          </a:p>
        </p:txBody>
      </p:sp>
      <p:sp>
        <p:nvSpPr>
          <p:cNvPr id="300042" name="Line 10"/>
          <p:cNvSpPr>
            <a:spLocks noChangeShapeType="1"/>
          </p:cNvSpPr>
          <p:nvPr/>
        </p:nvSpPr>
        <p:spPr bwMode="auto">
          <a:xfrm flipV="1">
            <a:off x="7705725" y="1687513"/>
            <a:ext cx="1081088" cy="977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0043" name="Rectangle 11"/>
          <p:cNvSpPr>
            <a:spLocks noChangeArrowheads="1"/>
          </p:cNvSpPr>
          <p:nvPr/>
        </p:nvSpPr>
        <p:spPr bwMode="auto">
          <a:xfrm>
            <a:off x="7054850" y="2806701"/>
            <a:ext cx="130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800"/>
              <a:t>best model</a:t>
            </a:r>
            <a:endParaRPr lang="de-DE" altLang="de-DE" sz="1800"/>
          </a:p>
        </p:txBody>
      </p:sp>
    </p:spTree>
    <p:extLst>
      <p:ext uri="{BB962C8B-B14F-4D97-AF65-F5344CB8AC3E}">
        <p14:creationId xmlns:p14="http://schemas.microsoft.com/office/powerpoint/2010/main" val="22237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22513" y="2032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altLang="de-DE"/>
              <a:t>Illustration – Underdetermined Case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294813" y="6548438"/>
            <a:ext cx="2897187" cy="309562"/>
          </a:xfrm>
        </p:spPr>
        <p:txBody>
          <a:bodyPr/>
          <a:lstStyle/>
          <a:p>
            <a:fld id="{0898C7DD-4FF8-499B-8273-524E6E2AD1A7}" type="slidenum">
              <a:rPr lang="de-DE" altLang="de-DE"/>
              <a:pPr/>
              <a:t>25</a:t>
            </a:fld>
            <a:endParaRPr lang="de-DE" altLang="de-DE"/>
          </a:p>
        </p:txBody>
      </p:sp>
      <p:graphicFrame>
        <p:nvGraphicFramePr>
          <p:cNvPr id="302083" name="Object 3"/>
          <p:cNvGraphicFramePr>
            <a:graphicFrameLocks noChangeAspect="1"/>
          </p:cNvGraphicFramePr>
          <p:nvPr/>
        </p:nvGraphicFramePr>
        <p:xfrm>
          <a:off x="7445375" y="1685926"/>
          <a:ext cx="2540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17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75" y="1685926"/>
                        <a:ext cx="2540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2084" name="Rectangle 4"/>
          <p:cNvSpPr>
            <a:spLocks noChangeArrowheads="1"/>
          </p:cNvSpPr>
          <p:nvPr/>
        </p:nvSpPr>
        <p:spPr bwMode="auto">
          <a:xfrm>
            <a:off x="2065338" y="1184275"/>
            <a:ext cx="7607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800"/>
              <a:t>Let us assume we made one measurement of the combined weight of two masses:</a:t>
            </a:r>
          </a:p>
        </p:txBody>
      </p:sp>
      <p:sp>
        <p:nvSpPr>
          <p:cNvPr id="302085" name="Rectangle 5"/>
          <p:cNvSpPr>
            <a:spLocks noChangeArrowheads="1"/>
          </p:cNvSpPr>
          <p:nvPr/>
        </p:nvSpPr>
        <p:spPr bwMode="auto">
          <a:xfrm>
            <a:off x="2090738" y="2513014"/>
            <a:ext cx="7296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800"/>
              <a:t>Clearly there are infinitely many solutions to this problem. A model</a:t>
            </a:r>
          </a:p>
          <a:p>
            <a:r>
              <a:rPr lang="en-US" altLang="de-DE" sz="1800"/>
              <a:t>estimate can be defined by choosing a model that fits the data exactly </a:t>
            </a:r>
          </a:p>
          <a:p>
            <a:r>
              <a:rPr lang="en-US" altLang="de-DE" sz="1800"/>
              <a:t>Am=d and has the smallest l</a:t>
            </a:r>
            <a:r>
              <a:rPr lang="en-US" altLang="de-DE" sz="1800" baseline="-25000"/>
              <a:t>2 </a:t>
            </a:r>
            <a:r>
              <a:rPr lang="en-US" altLang="de-DE" sz="1800"/>
              <a:t>norm ||m||. Using Lagrange multipliers </a:t>
            </a:r>
          </a:p>
          <a:p>
            <a:r>
              <a:rPr lang="en-US" altLang="de-DE" sz="1800"/>
              <a:t>one can show that the </a:t>
            </a:r>
            <a:r>
              <a:rPr lang="en-US" altLang="de-DE" sz="1800">
                <a:solidFill>
                  <a:schemeClr val="hlink"/>
                </a:solidFill>
              </a:rPr>
              <a:t>minimum norm solution</a:t>
            </a:r>
            <a:r>
              <a:rPr lang="en-US" altLang="de-DE" sz="1800"/>
              <a:t>  is given by</a:t>
            </a:r>
            <a:endParaRPr lang="de-DE" altLang="de-DE" sz="1800"/>
          </a:p>
        </p:txBody>
      </p:sp>
      <p:graphicFrame>
        <p:nvGraphicFramePr>
          <p:cNvPr id="302086" name="Object 6"/>
          <p:cNvGraphicFramePr>
            <a:graphicFrameLocks noChangeAspect="1"/>
          </p:cNvGraphicFramePr>
          <p:nvPr/>
        </p:nvGraphicFramePr>
        <p:xfrm>
          <a:off x="4452939" y="1816100"/>
          <a:ext cx="1849437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18" name="Equation" r:id="rId6" imgW="977760" imgH="215640" progId="Equation.3">
                  <p:embed/>
                </p:oleObj>
              </mc:Choice>
              <mc:Fallback>
                <p:oleObj name="Equation" r:id="rId6" imgW="977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2939" y="1816100"/>
                        <a:ext cx="1849437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2087" name="Object 7"/>
          <p:cNvGraphicFramePr>
            <a:graphicFrameLocks noChangeAspect="1"/>
          </p:cNvGraphicFramePr>
          <p:nvPr/>
        </p:nvGraphicFramePr>
        <p:xfrm>
          <a:off x="2813051" y="4179889"/>
          <a:ext cx="2112963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19" name="Equation" r:id="rId8" imgW="1117440" imgH="711000" progId="Equation.3">
                  <p:embed/>
                </p:oleObj>
              </mc:Choice>
              <mc:Fallback>
                <p:oleObj name="Equation" r:id="rId8" imgW="11174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051" y="4179889"/>
                        <a:ext cx="2112963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2088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1" y="3741739"/>
            <a:ext cx="3662363" cy="274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82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911476" y="-270669"/>
            <a:ext cx="10515600" cy="1325563"/>
          </a:xfrm>
        </p:spPr>
        <p:txBody>
          <a:bodyPr/>
          <a:lstStyle/>
          <a:p>
            <a:r>
              <a:rPr lang="en-US" altLang="de-DE"/>
              <a:t>Nonlinear Inverse Problems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294813" y="6548438"/>
            <a:ext cx="2897187" cy="309562"/>
          </a:xfrm>
        </p:spPr>
        <p:txBody>
          <a:bodyPr/>
          <a:lstStyle/>
          <a:p>
            <a:fld id="{9A9F73D4-4436-415B-A9E8-0BA9987D2692}" type="slidenum">
              <a:rPr lang="de-DE" altLang="de-DE"/>
              <a:pPr/>
              <a:t>26</a:t>
            </a:fld>
            <a:endParaRPr lang="de-DE" altLang="de-DE"/>
          </a:p>
        </p:txBody>
      </p:sp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3113088" y="969963"/>
            <a:ext cx="6265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de-DE" sz="1800">
                <a:latin typeface="Arial Unicode MS" panose="020B0604020202020204" pitchFamily="34" charset="-128"/>
              </a:rPr>
              <a:t>Assume we have a wildly nonlinear functional relationship between model and data</a:t>
            </a:r>
            <a:endParaRPr lang="de-DE" altLang="de-DE" sz="1800">
              <a:latin typeface="Arial Unicode MS" panose="020B0604020202020204" pitchFamily="34" charset="-128"/>
            </a:endParaRPr>
          </a:p>
        </p:txBody>
      </p:sp>
      <p:graphicFrame>
        <p:nvGraphicFramePr>
          <p:cNvPr id="252933" name="Object 5"/>
          <p:cNvGraphicFramePr>
            <a:graphicFrameLocks noChangeAspect="1"/>
          </p:cNvGraphicFramePr>
          <p:nvPr/>
        </p:nvGraphicFramePr>
        <p:xfrm>
          <a:off x="4827589" y="1841501"/>
          <a:ext cx="218598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01" name="Equation" r:id="rId3" imgW="596880" imgH="203040" progId="Equation.3">
                  <p:embed/>
                </p:oleObj>
              </mc:Choice>
              <mc:Fallback>
                <p:oleObj name="Equation" r:id="rId3" imgW="59688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589" y="1841501"/>
                        <a:ext cx="2185987" cy="7461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934" name="Rectangle 6"/>
          <p:cNvSpPr>
            <a:spLocks noChangeArrowheads="1"/>
          </p:cNvSpPr>
          <p:nvPr/>
        </p:nvSpPr>
        <p:spPr bwMode="auto">
          <a:xfrm>
            <a:off x="3136901" y="2752725"/>
            <a:ext cx="626586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de-DE" sz="1800">
                <a:latin typeface="Arial Unicode MS" panose="020B0604020202020204" pitchFamily="34" charset="-128"/>
              </a:rPr>
              <a:t>The only option we have here is to try and go – in a sensible way – through the whole model space and calculate the </a:t>
            </a:r>
            <a:r>
              <a:rPr lang="en-US" altLang="de-DE" sz="1800">
                <a:solidFill>
                  <a:schemeClr val="hlink"/>
                </a:solidFill>
                <a:latin typeface="Arial Unicode MS" panose="020B0604020202020204" pitchFamily="34" charset="-128"/>
              </a:rPr>
              <a:t>misfit function</a:t>
            </a:r>
            <a:r>
              <a:rPr lang="en-US" altLang="de-DE" sz="1800">
                <a:latin typeface="Arial Unicode MS" panose="020B0604020202020204" pitchFamily="34" charset="-128"/>
              </a:rPr>
              <a:t> </a:t>
            </a:r>
            <a:endParaRPr lang="de-DE" altLang="de-DE" sz="1800">
              <a:latin typeface="Arial Unicode MS" panose="020B0604020202020204" pitchFamily="34" charset="-128"/>
            </a:endParaRPr>
          </a:p>
        </p:txBody>
      </p:sp>
      <p:graphicFrame>
        <p:nvGraphicFramePr>
          <p:cNvPr id="252935" name="Object 7"/>
          <p:cNvGraphicFramePr>
            <a:graphicFrameLocks noChangeAspect="1"/>
          </p:cNvGraphicFramePr>
          <p:nvPr/>
        </p:nvGraphicFramePr>
        <p:xfrm>
          <a:off x="4294189" y="3881438"/>
          <a:ext cx="3254375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02" name="Equation" r:id="rId5" imgW="888840" imgH="253800" progId="Equation.3">
                  <p:embed/>
                </p:oleObj>
              </mc:Choice>
              <mc:Fallback>
                <p:oleObj name="Equation" r:id="rId5" imgW="888840" imgH="253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189" y="3881438"/>
                        <a:ext cx="3254375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CC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936" name="Rectangle 8"/>
          <p:cNvSpPr>
            <a:spLocks noChangeArrowheads="1"/>
          </p:cNvSpPr>
          <p:nvPr/>
        </p:nvSpPr>
        <p:spPr bwMode="auto">
          <a:xfrm>
            <a:off x="2911476" y="5154613"/>
            <a:ext cx="6265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de-DE" sz="1800">
                <a:latin typeface="Arial Unicode MS" panose="020B0604020202020204" pitchFamily="34" charset="-128"/>
              </a:rPr>
              <a:t>and find the model(s) which have the minimal misfit. </a:t>
            </a:r>
            <a:endParaRPr lang="de-DE" altLang="de-DE" sz="1800"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262718" y="-320676"/>
            <a:ext cx="10515600" cy="1325563"/>
          </a:xfrm>
        </p:spPr>
        <p:txBody>
          <a:bodyPr/>
          <a:lstStyle/>
          <a:p>
            <a:r>
              <a:rPr lang="en-US" altLang="de-DE" dirty="0"/>
              <a:t>Model Search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294813" y="6548438"/>
            <a:ext cx="2897187" cy="309562"/>
          </a:xfrm>
        </p:spPr>
        <p:txBody>
          <a:bodyPr/>
          <a:lstStyle/>
          <a:p>
            <a:fld id="{836C4FEE-7AA6-49E9-8667-7A1D27DFAFFE}" type="slidenum">
              <a:rPr lang="de-DE" altLang="de-DE"/>
              <a:pPr/>
              <a:t>27</a:t>
            </a:fld>
            <a:endParaRPr lang="de-DE" altLang="de-DE"/>
          </a:p>
        </p:txBody>
      </p:sp>
      <p:sp>
        <p:nvSpPr>
          <p:cNvPr id="253960" name="Rectangle 8"/>
          <p:cNvSpPr>
            <a:spLocks noChangeArrowheads="1"/>
          </p:cNvSpPr>
          <p:nvPr/>
        </p:nvSpPr>
        <p:spPr bwMode="auto">
          <a:xfrm>
            <a:off x="2560639" y="1082675"/>
            <a:ext cx="6765925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de-DE" sz="1800">
                <a:latin typeface="Arial Unicode MS" panose="020B0604020202020204" pitchFamily="34" charset="-128"/>
              </a:rPr>
              <a:t>The way how to explore a model space is a science itself! </a:t>
            </a:r>
          </a:p>
          <a:p>
            <a:r>
              <a:rPr lang="en-US" altLang="de-DE" sz="1800">
                <a:latin typeface="Arial Unicode MS" panose="020B0604020202020204" pitchFamily="34" charset="-128"/>
              </a:rPr>
              <a:t>Some key methods are:</a:t>
            </a:r>
          </a:p>
          <a:p>
            <a:endParaRPr lang="en-US" altLang="de-DE" sz="1800">
              <a:latin typeface="Arial Unicode MS" panose="020B0604020202020204" pitchFamily="34" charset="-128"/>
            </a:endParaRPr>
          </a:p>
          <a:p>
            <a:endParaRPr lang="en-US" altLang="de-DE" sz="1800">
              <a:latin typeface="Arial Unicode MS" panose="020B0604020202020204" pitchFamily="34" charset="-128"/>
            </a:endParaRPr>
          </a:p>
          <a:p>
            <a:pPr>
              <a:buFontTx/>
              <a:buAutoNum type="arabicPeriod"/>
            </a:pPr>
            <a:r>
              <a:rPr lang="en-US" altLang="de-DE" sz="1800">
                <a:solidFill>
                  <a:schemeClr val="hlink"/>
                </a:solidFill>
                <a:latin typeface="Arial Unicode MS" panose="020B0604020202020204" pitchFamily="34" charset="-128"/>
              </a:rPr>
              <a:t>Monte Carlo Method:</a:t>
            </a:r>
            <a:r>
              <a:rPr lang="en-US" altLang="de-DE" sz="1800">
                <a:latin typeface="Arial Unicode MS" panose="020B0604020202020204" pitchFamily="34" charset="-128"/>
              </a:rPr>
              <a:t> Search in a random way through the model space and collect models with good fit. </a:t>
            </a:r>
          </a:p>
          <a:p>
            <a:pPr>
              <a:buFontTx/>
              <a:buAutoNum type="arabicPeriod"/>
            </a:pPr>
            <a:endParaRPr lang="en-US" altLang="de-DE" sz="1800">
              <a:latin typeface="Arial Unicode MS" panose="020B0604020202020204" pitchFamily="34" charset="-128"/>
            </a:endParaRPr>
          </a:p>
          <a:p>
            <a:pPr>
              <a:buFontTx/>
              <a:buAutoNum type="arabicPeriod"/>
            </a:pPr>
            <a:r>
              <a:rPr lang="en-US" altLang="de-DE" sz="1800">
                <a:solidFill>
                  <a:schemeClr val="hlink"/>
                </a:solidFill>
                <a:latin typeface="Arial Unicode MS" panose="020B0604020202020204" pitchFamily="34" charset="-128"/>
              </a:rPr>
              <a:t>Simulated Annealing. </a:t>
            </a:r>
            <a:r>
              <a:rPr lang="en-US" altLang="de-DE" sz="1800">
                <a:latin typeface="Arial Unicode MS" panose="020B0604020202020204" pitchFamily="34" charset="-128"/>
              </a:rPr>
              <a:t>In analogy to a heat bath, or the generation of crystal one optimizes the quality (improves the misfit) of an ensemble of models. Decreasing the temperature would be equivalent to reducing the misfit (energy).</a:t>
            </a:r>
          </a:p>
          <a:p>
            <a:pPr>
              <a:buFontTx/>
              <a:buAutoNum type="arabicPeriod"/>
            </a:pPr>
            <a:endParaRPr lang="en-US" altLang="de-DE" sz="1800">
              <a:latin typeface="Arial Unicode MS" panose="020B0604020202020204" pitchFamily="34" charset="-128"/>
            </a:endParaRPr>
          </a:p>
          <a:p>
            <a:pPr>
              <a:buFontTx/>
              <a:buAutoNum type="arabicPeriod"/>
            </a:pPr>
            <a:r>
              <a:rPr lang="en-US" altLang="de-DE" sz="1800">
                <a:solidFill>
                  <a:schemeClr val="hlink"/>
                </a:solidFill>
                <a:latin typeface="Arial Unicode MS" panose="020B0604020202020204" pitchFamily="34" charset="-128"/>
              </a:rPr>
              <a:t>Genetic Algorithms.</a:t>
            </a:r>
            <a:r>
              <a:rPr lang="en-US" altLang="de-DE" sz="1800">
                <a:latin typeface="Arial Unicode MS" panose="020B0604020202020204" pitchFamily="34" charset="-128"/>
              </a:rPr>
              <a:t> A pool of models recombines and combines information, every generation only the fittest survive and give on the successful properties.</a:t>
            </a:r>
            <a:endParaRPr lang="en-US" altLang="de-DE" sz="1800">
              <a:solidFill>
                <a:schemeClr val="hlink"/>
              </a:solidFill>
              <a:latin typeface="Arial Unicode MS" panose="020B0604020202020204" pitchFamily="34" charset="-128"/>
            </a:endParaRPr>
          </a:p>
          <a:p>
            <a:pPr>
              <a:buFontTx/>
              <a:buAutoNum type="arabicPeriod"/>
            </a:pPr>
            <a:endParaRPr lang="en-US" altLang="de-DE" sz="1800">
              <a:solidFill>
                <a:schemeClr val="hlink"/>
              </a:solidFill>
              <a:latin typeface="Arial Unicode MS" panose="020B0604020202020204" pitchFamily="34" charset="-128"/>
            </a:endParaRPr>
          </a:p>
          <a:p>
            <a:pPr>
              <a:buFontTx/>
              <a:buAutoNum type="arabicPeriod"/>
            </a:pPr>
            <a:r>
              <a:rPr lang="en-US" altLang="de-DE" sz="1800">
                <a:solidFill>
                  <a:schemeClr val="hlink"/>
                </a:solidFill>
                <a:latin typeface="Arial Unicode MS" panose="020B0604020202020204" pitchFamily="34" charset="-128"/>
              </a:rPr>
              <a:t>Evolutionary Programming. </a:t>
            </a:r>
            <a:r>
              <a:rPr lang="en-US" altLang="de-DE" sz="1800">
                <a:latin typeface="Arial Unicode MS" panose="020B0604020202020204" pitchFamily="34" charset="-128"/>
              </a:rPr>
              <a:t>A formal generalization of the ideas of genetic algorithms.</a:t>
            </a:r>
            <a:endParaRPr lang="de-DE" altLang="de-DE" sz="1800">
              <a:solidFill>
                <a:schemeClr val="hlink"/>
              </a:solidFill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-293688"/>
            <a:ext cx="10515600" cy="1325563"/>
          </a:xfrm>
        </p:spPr>
        <p:txBody>
          <a:bodyPr/>
          <a:lstStyle/>
          <a:p>
            <a:r>
              <a:rPr lang="en-US" altLang="de-DE" dirty="0"/>
              <a:t>Inversion: the probabilistic approach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294813" y="6548438"/>
            <a:ext cx="2897187" cy="309562"/>
          </a:xfrm>
        </p:spPr>
        <p:txBody>
          <a:bodyPr/>
          <a:lstStyle/>
          <a:p>
            <a:fld id="{AE32967E-4516-4C63-AA7D-42A7D030149C}" type="slidenum">
              <a:rPr lang="de-DE" altLang="de-DE"/>
              <a:pPr/>
              <a:t>28</a:t>
            </a:fld>
            <a:endParaRPr lang="de-DE" altLang="de-DE"/>
          </a:p>
        </p:txBody>
      </p:sp>
      <p:sp>
        <p:nvSpPr>
          <p:cNvPr id="254980" name="Text Box 4"/>
          <p:cNvSpPr txBox="1">
            <a:spLocks noChangeArrowheads="1"/>
          </p:cNvSpPr>
          <p:nvPr/>
        </p:nvSpPr>
        <p:spPr bwMode="auto">
          <a:xfrm>
            <a:off x="2960688" y="1287463"/>
            <a:ext cx="6737350" cy="47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800"/>
              <a:t>The </a:t>
            </a:r>
            <a:r>
              <a:rPr lang="en-US" altLang="de-DE" sz="1800">
                <a:solidFill>
                  <a:schemeClr val="hlink"/>
                </a:solidFill>
              </a:rPr>
              <a:t>misfit function</a:t>
            </a:r>
            <a:r>
              <a:rPr lang="en-US" altLang="de-DE" sz="1800"/>
              <a:t> </a:t>
            </a:r>
          </a:p>
          <a:p>
            <a:endParaRPr lang="en-US" altLang="de-DE" sz="1800"/>
          </a:p>
          <a:p>
            <a:endParaRPr lang="en-US" altLang="de-DE" sz="1800"/>
          </a:p>
          <a:p>
            <a:endParaRPr lang="en-US" altLang="de-DE" sz="1800"/>
          </a:p>
          <a:p>
            <a:endParaRPr lang="en-US" altLang="de-DE" sz="1800"/>
          </a:p>
          <a:p>
            <a:endParaRPr lang="en-US" altLang="de-DE" sz="1800"/>
          </a:p>
          <a:p>
            <a:r>
              <a:rPr lang="en-US" altLang="de-DE" sz="1800"/>
              <a:t>can also be interpreted as a</a:t>
            </a:r>
          </a:p>
          <a:p>
            <a:r>
              <a:rPr lang="en-US" altLang="de-DE" sz="1800">
                <a:solidFill>
                  <a:schemeClr val="hlink"/>
                </a:solidFill>
              </a:rPr>
              <a:t>likelihood</a:t>
            </a:r>
            <a:r>
              <a:rPr lang="en-US" altLang="de-DE" sz="1800"/>
              <a:t> function:</a:t>
            </a:r>
          </a:p>
          <a:p>
            <a:endParaRPr lang="en-US" altLang="de-DE" sz="1800"/>
          </a:p>
          <a:p>
            <a:endParaRPr lang="en-US" altLang="de-DE" sz="1800"/>
          </a:p>
          <a:p>
            <a:endParaRPr lang="en-US" altLang="de-DE" sz="1800"/>
          </a:p>
          <a:p>
            <a:endParaRPr lang="en-US" altLang="de-DE" sz="1800"/>
          </a:p>
          <a:p>
            <a:endParaRPr lang="en-US" altLang="de-DE" sz="1800"/>
          </a:p>
          <a:p>
            <a:r>
              <a:rPr lang="en-US" altLang="de-DE" sz="1800"/>
              <a:t>describing a probability density function (pdf) defined over the</a:t>
            </a:r>
          </a:p>
          <a:p>
            <a:r>
              <a:rPr lang="en-US" altLang="de-DE" sz="1800"/>
              <a:t>whole model space (assuming exact data and theory). This pdf</a:t>
            </a:r>
          </a:p>
          <a:p>
            <a:r>
              <a:rPr lang="en-US" altLang="de-DE" sz="1800"/>
              <a:t>is also called the </a:t>
            </a:r>
            <a:r>
              <a:rPr lang="en-US" altLang="de-DE" sz="1800">
                <a:solidFill>
                  <a:schemeClr val="hlink"/>
                </a:solidFill>
              </a:rPr>
              <a:t>a posteriori</a:t>
            </a:r>
            <a:r>
              <a:rPr lang="en-US" altLang="de-DE" sz="1800"/>
              <a:t> probability. In the probabilistic </a:t>
            </a:r>
          </a:p>
          <a:p>
            <a:r>
              <a:rPr lang="en-US" altLang="de-DE" sz="1800"/>
              <a:t>sense the a posteriori pdf is </a:t>
            </a:r>
            <a:r>
              <a:rPr lang="en-US" altLang="de-DE" sz="1800" b="1">
                <a:solidFill>
                  <a:schemeClr val="hlink"/>
                </a:solidFill>
              </a:rPr>
              <a:t>THE </a:t>
            </a:r>
            <a:r>
              <a:rPr lang="en-US" altLang="de-DE" sz="1800"/>
              <a:t>solution to the inverse problem.</a:t>
            </a:r>
            <a:endParaRPr lang="de-DE" altLang="de-DE" sz="1800"/>
          </a:p>
        </p:txBody>
      </p:sp>
      <p:graphicFrame>
        <p:nvGraphicFramePr>
          <p:cNvPr id="254981" name="Object 5"/>
          <p:cNvGraphicFramePr>
            <a:graphicFrameLocks noChangeAspect="1"/>
          </p:cNvGraphicFramePr>
          <p:nvPr/>
        </p:nvGraphicFramePr>
        <p:xfrm>
          <a:off x="2998788" y="1944688"/>
          <a:ext cx="5472112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47" name="Equation" r:id="rId3" imgW="1879560" imgH="228600" progId="Equation.3">
                  <p:embed/>
                </p:oleObj>
              </mc:Choice>
              <mc:Fallback>
                <p:oleObj name="Equation" r:id="rId3" imgW="187956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8788" y="1944688"/>
                        <a:ext cx="5472112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CC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82" name="Object 6"/>
          <p:cNvGraphicFramePr>
            <a:graphicFrameLocks noChangeAspect="1"/>
          </p:cNvGraphicFramePr>
          <p:nvPr/>
        </p:nvGraphicFramePr>
        <p:xfrm>
          <a:off x="3571875" y="3789364"/>
          <a:ext cx="432435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48" name="Equation" r:id="rId5" imgW="1485720" imgH="253800" progId="Equation.3">
                  <p:embed/>
                </p:oleObj>
              </mc:Choice>
              <mc:Fallback>
                <p:oleObj name="Equation" r:id="rId5" imgW="1485720" imgH="253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3789364"/>
                        <a:ext cx="432435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CC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83623" y="128589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altLang="de-DE" dirty="0"/>
              <a:t>Examples: Earthquake location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294813" y="6548438"/>
            <a:ext cx="2897187" cy="309562"/>
          </a:xfrm>
        </p:spPr>
        <p:txBody>
          <a:bodyPr/>
          <a:lstStyle/>
          <a:p>
            <a:fld id="{7B2C3EE9-9376-4D54-9BBC-C3EBD11438C1}" type="slidenum">
              <a:rPr lang="de-DE" altLang="de-DE"/>
              <a:pPr/>
              <a:t>29</a:t>
            </a:fld>
            <a:endParaRPr lang="de-DE" altLang="de-DE"/>
          </a:p>
        </p:txBody>
      </p:sp>
      <p:sp>
        <p:nvSpPr>
          <p:cNvPr id="260118" name="Oval 22"/>
          <p:cNvSpPr>
            <a:spLocks noChangeArrowheads="1"/>
          </p:cNvSpPr>
          <p:nvPr/>
        </p:nvSpPr>
        <p:spPr bwMode="auto">
          <a:xfrm>
            <a:off x="2168526" y="2763838"/>
            <a:ext cx="2949575" cy="272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0100" name="Rectangle 4"/>
          <p:cNvSpPr>
            <a:spLocks noChangeArrowheads="1"/>
          </p:cNvSpPr>
          <p:nvPr/>
        </p:nvSpPr>
        <p:spPr bwMode="auto">
          <a:xfrm>
            <a:off x="5645151" y="1458914"/>
            <a:ext cx="4181475" cy="3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800"/>
              <a:t>Data vector d: </a:t>
            </a:r>
          </a:p>
          <a:p>
            <a:pPr>
              <a:spcBef>
                <a:spcPct val="50000"/>
              </a:spcBef>
            </a:pPr>
            <a:r>
              <a:rPr lang="en-US" altLang="de-DE" sz="1800"/>
              <a:t>Traveltimes observed at various (at least 3) stations above the earthquake</a:t>
            </a:r>
          </a:p>
          <a:p>
            <a:pPr>
              <a:spcBef>
                <a:spcPct val="50000"/>
              </a:spcBef>
            </a:pPr>
            <a:endParaRPr lang="en-US" altLang="de-DE" sz="1800"/>
          </a:p>
          <a:p>
            <a:pPr>
              <a:spcBef>
                <a:spcPct val="50000"/>
              </a:spcBef>
            </a:pPr>
            <a:r>
              <a:rPr lang="en-US" altLang="de-DE" sz="1800"/>
              <a:t>Model m:</a:t>
            </a:r>
          </a:p>
          <a:p>
            <a:pPr>
              <a:spcBef>
                <a:spcPct val="50000"/>
              </a:spcBef>
            </a:pPr>
            <a:r>
              <a:rPr lang="en-US" altLang="de-DE" sz="1800"/>
              <a:t>3 coordinates of the earthquake location (x,y,z).</a:t>
            </a:r>
          </a:p>
          <a:p>
            <a:pPr>
              <a:spcBef>
                <a:spcPct val="50000"/>
              </a:spcBef>
            </a:pPr>
            <a:endParaRPr lang="en-US" altLang="de-DE" sz="1800"/>
          </a:p>
          <a:p>
            <a:pPr>
              <a:spcBef>
                <a:spcPct val="50000"/>
              </a:spcBef>
            </a:pPr>
            <a:endParaRPr lang="de-DE" altLang="de-DE" sz="1800"/>
          </a:p>
        </p:txBody>
      </p:sp>
      <p:sp>
        <p:nvSpPr>
          <p:cNvPr id="260101" name="Freeform 5"/>
          <p:cNvSpPr>
            <a:spLocks/>
          </p:cNvSpPr>
          <p:nvPr/>
        </p:nvSpPr>
        <p:spPr bwMode="auto">
          <a:xfrm>
            <a:off x="1962151" y="1828800"/>
            <a:ext cx="3617913" cy="1119188"/>
          </a:xfrm>
          <a:custGeom>
            <a:avLst/>
            <a:gdLst>
              <a:gd name="T0" fmla="*/ 0 w 2279"/>
              <a:gd name="T1" fmla="*/ 600 h 1517"/>
              <a:gd name="T2" fmla="*/ 32 w 2279"/>
              <a:gd name="T3" fmla="*/ 560 h 1517"/>
              <a:gd name="T4" fmla="*/ 908 w 2279"/>
              <a:gd name="T5" fmla="*/ 0 h 1517"/>
              <a:gd name="T6" fmla="*/ 2279 w 2279"/>
              <a:gd name="T7" fmla="*/ 325 h 1517"/>
              <a:gd name="T8" fmla="*/ 1225 w 2279"/>
              <a:gd name="T9" fmla="*/ 1517 h 1517"/>
              <a:gd name="T10" fmla="*/ 0 w 2279"/>
              <a:gd name="T11" fmla="*/ 600 h 1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79" h="1517">
                <a:moveTo>
                  <a:pt x="0" y="600"/>
                </a:moveTo>
                <a:cubicBezTo>
                  <a:pt x="26" y="565"/>
                  <a:pt x="15" y="577"/>
                  <a:pt x="32" y="560"/>
                </a:cubicBezTo>
                <a:lnTo>
                  <a:pt x="908" y="0"/>
                </a:lnTo>
                <a:lnTo>
                  <a:pt x="2279" y="325"/>
                </a:lnTo>
                <a:lnTo>
                  <a:pt x="1225" y="1517"/>
                </a:lnTo>
                <a:lnTo>
                  <a:pt x="0" y="6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60102" name="Picture 6" descr="NA0144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84425" y="1981201"/>
            <a:ext cx="27305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103" name="Picture 7" descr="NA0144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7113" y="1720851"/>
            <a:ext cx="27305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104" name="Picture 8" descr="NA0144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54475" y="2349501"/>
            <a:ext cx="27305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105" name="Picture 9" descr="NA0144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08525" y="1858964"/>
            <a:ext cx="27305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0108" name="Rectangle 12"/>
          <p:cNvSpPr>
            <a:spLocks noChangeArrowheads="1"/>
          </p:cNvSpPr>
          <p:nvPr/>
        </p:nvSpPr>
        <p:spPr bwMode="auto">
          <a:xfrm>
            <a:off x="2901950" y="2130426"/>
            <a:ext cx="88900" cy="219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0109" name="Rectangle 13"/>
          <p:cNvSpPr>
            <a:spLocks noChangeArrowheads="1"/>
          </p:cNvSpPr>
          <p:nvPr/>
        </p:nvSpPr>
        <p:spPr bwMode="auto">
          <a:xfrm>
            <a:off x="3478213" y="2057401"/>
            <a:ext cx="88900" cy="219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0110" name="Rectangle 14"/>
          <p:cNvSpPr>
            <a:spLocks noChangeArrowheads="1"/>
          </p:cNvSpPr>
          <p:nvPr/>
        </p:nvSpPr>
        <p:spPr bwMode="auto">
          <a:xfrm>
            <a:off x="4327525" y="1919289"/>
            <a:ext cx="88900" cy="219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0111" name="Rectangle 15"/>
          <p:cNvSpPr>
            <a:spLocks noChangeArrowheads="1"/>
          </p:cNvSpPr>
          <p:nvPr/>
        </p:nvSpPr>
        <p:spPr bwMode="auto">
          <a:xfrm>
            <a:off x="3751263" y="2438401"/>
            <a:ext cx="88900" cy="219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0112" name="Line 16"/>
          <p:cNvSpPr>
            <a:spLocks noChangeShapeType="1"/>
          </p:cNvSpPr>
          <p:nvPr/>
        </p:nvSpPr>
        <p:spPr bwMode="auto">
          <a:xfrm>
            <a:off x="2657476" y="1720850"/>
            <a:ext cx="244475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0114" name="Rectangle 18"/>
          <p:cNvSpPr>
            <a:spLocks noChangeArrowheads="1"/>
          </p:cNvSpPr>
          <p:nvPr/>
        </p:nvSpPr>
        <p:spPr bwMode="auto">
          <a:xfrm>
            <a:off x="1962150" y="1273176"/>
            <a:ext cx="164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800"/>
              <a:t>Seismometers</a:t>
            </a:r>
            <a:endParaRPr lang="de-DE" altLang="de-DE" sz="1800"/>
          </a:p>
        </p:txBody>
      </p:sp>
      <p:pic>
        <p:nvPicPr>
          <p:cNvPr id="260115" name="Picture 19" descr="thrust-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3554413"/>
            <a:ext cx="1557338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0116" name="Oval 20"/>
          <p:cNvSpPr>
            <a:spLocks noChangeArrowheads="1"/>
          </p:cNvSpPr>
          <p:nvPr/>
        </p:nvSpPr>
        <p:spPr bwMode="auto">
          <a:xfrm>
            <a:off x="2757489" y="3309939"/>
            <a:ext cx="1806575" cy="16605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0117" name="Oval 21"/>
          <p:cNvSpPr>
            <a:spLocks noChangeArrowheads="1"/>
          </p:cNvSpPr>
          <p:nvPr/>
        </p:nvSpPr>
        <p:spPr bwMode="auto">
          <a:xfrm>
            <a:off x="2479675" y="3024189"/>
            <a:ext cx="2332038" cy="2174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0119" name="Rectangle 23"/>
          <p:cNvSpPr>
            <a:spLocks noChangeArrowheads="1"/>
          </p:cNvSpPr>
          <p:nvPr/>
        </p:nvSpPr>
        <p:spPr bwMode="auto">
          <a:xfrm>
            <a:off x="5545139" y="5037138"/>
            <a:ext cx="4740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800"/>
              <a:t>Usually much more data than unknowns: </a:t>
            </a:r>
            <a:r>
              <a:rPr lang="en-US" altLang="de-DE" sz="1800">
                <a:solidFill>
                  <a:schemeClr val="hlink"/>
                </a:solidFill>
              </a:rPr>
              <a:t>overdetermined</a:t>
            </a:r>
            <a:r>
              <a:rPr lang="en-US" altLang="de-DE" sz="1800"/>
              <a:t> system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130177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altLang="de-DE" dirty="0"/>
              <a:t>Treasure Hunt 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294813" y="6548438"/>
            <a:ext cx="2897187" cy="309562"/>
          </a:xfrm>
        </p:spPr>
        <p:txBody>
          <a:bodyPr/>
          <a:lstStyle/>
          <a:p>
            <a:fld id="{8CAE7CB8-6385-4743-A1BB-4B18EA89ADE2}" type="slidenum">
              <a:rPr lang="de-DE" altLang="de-DE"/>
              <a:pPr/>
              <a:t>3</a:t>
            </a:fld>
            <a:endParaRPr lang="de-DE" altLang="de-DE"/>
          </a:p>
        </p:txBody>
      </p:sp>
      <p:graphicFrame>
        <p:nvGraphicFramePr>
          <p:cNvPr id="215043" name="Object 3"/>
          <p:cNvGraphicFramePr>
            <a:graphicFrameLocks noChangeAspect="1"/>
          </p:cNvGraphicFramePr>
          <p:nvPr/>
        </p:nvGraphicFramePr>
        <p:xfrm>
          <a:off x="7445375" y="1685926"/>
          <a:ext cx="2540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3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75" y="1685926"/>
                        <a:ext cx="2540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57" name="Freeform 17"/>
          <p:cNvSpPr>
            <a:spLocks/>
          </p:cNvSpPr>
          <p:nvPr/>
        </p:nvSpPr>
        <p:spPr bwMode="auto">
          <a:xfrm>
            <a:off x="2036763" y="2138364"/>
            <a:ext cx="7429500" cy="1012825"/>
          </a:xfrm>
          <a:custGeom>
            <a:avLst/>
            <a:gdLst>
              <a:gd name="T0" fmla="*/ 198 w 4680"/>
              <a:gd name="T1" fmla="*/ 594 h 638"/>
              <a:gd name="T2" fmla="*/ 292 w 4680"/>
              <a:gd name="T3" fmla="*/ 626 h 638"/>
              <a:gd name="T4" fmla="*/ 1949 w 4680"/>
              <a:gd name="T5" fmla="*/ 523 h 638"/>
              <a:gd name="T6" fmla="*/ 2399 w 4680"/>
              <a:gd name="T7" fmla="*/ 302 h 638"/>
              <a:gd name="T8" fmla="*/ 2904 w 4680"/>
              <a:gd name="T9" fmla="*/ 223 h 638"/>
              <a:gd name="T10" fmla="*/ 3291 w 4680"/>
              <a:gd name="T11" fmla="*/ 357 h 638"/>
              <a:gd name="T12" fmla="*/ 3788 w 4680"/>
              <a:gd name="T13" fmla="*/ 405 h 638"/>
              <a:gd name="T14" fmla="*/ 4135 w 4680"/>
              <a:gd name="T15" fmla="*/ 349 h 638"/>
              <a:gd name="T16" fmla="*/ 4332 w 4680"/>
              <a:gd name="T17" fmla="*/ 215 h 638"/>
              <a:gd name="T18" fmla="*/ 4498 w 4680"/>
              <a:gd name="T19" fmla="*/ 136 h 638"/>
              <a:gd name="T20" fmla="*/ 4632 w 4680"/>
              <a:gd name="T21" fmla="*/ 18 h 638"/>
              <a:gd name="T22" fmla="*/ 4680 w 4680"/>
              <a:gd name="T23" fmla="*/ 26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80" h="638">
                <a:moveTo>
                  <a:pt x="198" y="594"/>
                </a:moveTo>
                <a:cubicBezTo>
                  <a:pt x="99" y="616"/>
                  <a:pt x="0" y="638"/>
                  <a:pt x="292" y="626"/>
                </a:cubicBezTo>
                <a:cubicBezTo>
                  <a:pt x="584" y="614"/>
                  <a:pt x="1598" y="577"/>
                  <a:pt x="1949" y="523"/>
                </a:cubicBezTo>
                <a:cubicBezTo>
                  <a:pt x="2300" y="469"/>
                  <a:pt x="2240" y="352"/>
                  <a:pt x="2399" y="302"/>
                </a:cubicBezTo>
                <a:cubicBezTo>
                  <a:pt x="2558" y="252"/>
                  <a:pt x="2755" y="214"/>
                  <a:pt x="2904" y="223"/>
                </a:cubicBezTo>
                <a:cubicBezTo>
                  <a:pt x="3053" y="232"/>
                  <a:pt x="3144" y="327"/>
                  <a:pt x="3291" y="357"/>
                </a:cubicBezTo>
                <a:cubicBezTo>
                  <a:pt x="3438" y="387"/>
                  <a:pt x="3647" y="406"/>
                  <a:pt x="3788" y="405"/>
                </a:cubicBezTo>
                <a:cubicBezTo>
                  <a:pt x="3929" y="404"/>
                  <a:pt x="4044" y="381"/>
                  <a:pt x="4135" y="349"/>
                </a:cubicBezTo>
                <a:cubicBezTo>
                  <a:pt x="4226" y="317"/>
                  <a:pt x="4271" y="251"/>
                  <a:pt x="4332" y="215"/>
                </a:cubicBezTo>
                <a:cubicBezTo>
                  <a:pt x="4393" y="179"/>
                  <a:pt x="4448" y="169"/>
                  <a:pt x="4498" y="136"/>
                </a:cubicBezTo>
                <a:cubicBezTo>
                  <a:pt x="4548" y="103"/>
                  <a:pt x="4602" y="36"/>
                  <a:pt x="4632" y="18"/>
                </a:cubicBezTo>
                <a:cubicBezTo>
                  <a:pt x="4662" y="0"/>
                  <a:pt x="4671" y="13"/>
                  <a:pt x="4680" y="2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058" name="Freeform 18"/>
          <p:cNvSpPr>
            <a:spLocks/>
          </p:cNvSpPr>
          <p:nvPr/>
        </p:nvSpPr>
        <p:spPr bwMode="auto">
          <a:xfrm>
            <a:off x="2276475" y="3217864"/>
            <a:ext cx="7429500" cy="1012825"/>
          </a:xfrm>
          <a:custGeom>
            <a:avLst/>
            <a:gdLst>
              <a:gd name="T0" fmla="*/ 198 w 4680"/>
              <a:gd name="T1" fmla="*/ 594 h 638"/>
              <a:gd name="T2" fmla="*/ 292 w 4680"/>
              <a:gd name="T3" fmla="*/ 626 h 638"/>
              <a:gd name="T4" fmla="*/ 1949 w 4680"/>
              <a:gd name="T5" fmla="*/ 523 h 638"/>
              <a:gd name="T6" fmla="*/ 2399 w 4680"/>
              <a:gd name="T7" fmla="*/ 302 h 638"/>
              <a:gd name="T8" fmla="*/ 2904 w 4680"/>
              <a:gd name="T9" fmla="*/ 223 h 638"/>
              <a:gd name="T10" fmla="*/ 3291 w 4680"/>
              <a:gd name="T11" fmla="*/ 357 h 638"/>
              <a:gd name="T12" fmla="*/ 3788 w 4680"/>
              <a:gd name="T13" fmla="*/ 405 h 638"/>
              <a:gd name="T14" fmla="*/ 4135 w 4680"/>
              <a:gd name="T15" fmla="*/ 349 h 638"/>
              <a:gd name="T16" fmla="*/ 4332 w 4680"/>
              <a:gd name="T17" fmla="*/ 215 h 638"/>
              <a:gd name="T18" fmla="*/ 4498 w 4680"/>
              <a:gd name="T19" fmla="*/ 136 h 638"/>
              <a:gd name="T20" fmla="*/ 4632 w 4680"/>
              <a:gd name="T21" fmla="*/ 18 h 638"/>
              <a:gd name="T22" fmla="*/ 4680 w 4680"/>
              <a:gd name="T23" fmla="*/ 26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80" h="638">
                <a:moveTo>
                  <a:pt x="198" y="594"/>
                </a:moveTo>
                <a:cubicBezTo>
                  <a:pt x="99" y="616"/>
                  <a:pt x="0" y="638"/>
                  <a:pt x="292" y="626"/>
                </a:cubicBezTo>
                <a:cubicBezTo>
                  <a:pt x="584" y="614"/>
                  <a:pt x="1598" y="577"/>
                  <a:pt x="1949" y="523"/>
                </a:cubicBezTo>
                <a:cubicBezTo>
                  <a:pt x="2300" y="469"/>
                  <a:pt x="2240" y="352"/>
                  <a:pt x="2399" y="302"/>
                </a:cubicBezTo>
                <a:cubicBezTo>
                  <a:pt x="2558" y="252"/>
                  <a:pt x="2755" y="214"/>
                  <a:pt x="2904" y="223"/>
                </a:cubicBezTo>
                <a:cubicBezTo>
                  <a:pt x="3053" y="232"/>
                  <a:pt x="3144" y="327"/>
                  <a:pt x="3291" y="357"/>
                </a:cubicBezTo>
                <a:cubicBezTo>
                  <a:pt x="3438" y="387"/>
                  <a:pt x="3647" y="406"/>
                  <a:pt x="3788" y="405"/>
                </a:cubicBezTo>
                <a:cubicBezTo>
                  <a:pt x="3929" y="404"/>
                  <a:pt x="4044" y="381"/>
                  <a:pt x="4135" y="349"/>
                </a:cubicBezTo>
                <a:cubicBezTo>
                  <a:pt x="4226" y="317"/>
                  <a:pt x="4271" y="251"/>
                  <a:pt x="4332" y="215"/>
                </a:cubicBezTo>
                <a:cubicBezTo>
                  <a:pt x="4393" y="179"/>
                  <a:pt x="4448" y="169"/>
                  <a:pt x="4498" y="136"/>
                </a:cubicBezTo>
                <a:cubicBezTo>
                  <a:pt x="4548" y="103"/>
                  <a:pt x="4602" y="36"/>
                  <a:pt x="4632" y="18"/>
                </a:cubicBezTo>
                <a:cubicBezTo>
                  <a:pt x="4662" y="0"/>
                  <a:pt x="4671" y="13"/>
                  <a:pt x="4680" y="2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15059" name="Picture 19" descr="NA01441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784351"/>
            <a:ext cx="1493838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0" name="Picture 20" descr="NA01441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9" y="1285876"/>
            <a:ext cx="1493837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1" name="Picture 21" descr="NA01441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1974851"/>
            <a:ext cx="1493838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2" name="Rectangle 22"/>
          <p:cNvSpPr>
            <a:spLocks noChangeArrowheads="1"/>
          </p:cNvSpPr>
          <p:nvPr/>
        </p:nvSpPr>
        <p:spPr bwMode="auto">
          <a:xfrm>
            <a:off x="5645150" y="4884738"/>
            <a:ext cx="914400" cy="5508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de-DE" b="1">
                <a:latin typeface="Comic Sans MS" panose="030F0702030302020204" pitchFamily="66" charset="0"/>
              </a:rPr>
              <a:t>?</a:t>
            </a:r>
            <a:endParaRPr lang="de-DE" altLang="de-DE" b="1">
              <a:latin typeface="Comic Sans MS" panose="030F0702030302020204" pitchFamily="66" charset="0"/>
            </a:endParaRPr>
          </a:p>
        </p:txBody>
      </p:sp>
      <p:sp>
        <p:nvSpPr>
          <p:cNvPr id="215063" name="Freeform 23"/>
          <p:cNvSpPr>
            <a:spLocks/>
          </p:cNvSpPr>
          <p:nvPr/>
        </p:nvSpPr>
        <p:spPr bwMode="auto">
          <a:xfrm>
            <a:off x="5945189" y="4683126"/>
            <a:ext cx="414337" cy="201613"/>
          </a:xfrm>
          <a:custGeom>
            <a:avLst/>
            <a:gdLst>
              <a:gd name="T0" fmla="*/ 0 w 261"/>
              <a:gd name="T1" fmla="*/ 127 h 127"/>
              <a:gd name="T2" fmla="*/ 134 w 261"/>
              <a:gd name="T3" fmla="*/ 1 h 127"/>
              <a:gd name="T4" fmla="*/ 261 w 261"/>
              <a:gd name="T5" fmla="*/ 119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1" h="127">
                <a:moveTo>
                  <a:pt x="0" y="127"/>
                </a:moveTo>
                <a:cubicBezTo>
                  <a:pt x="45" y="64"/>
                  <a:pt x="91" y="2"/>
                  <a:pt x="134" y="1"/>
                </a:cubicBezTo>
                <a:cubicBezTo>
                  <a:pt x="177" y="0"/>
                  <a:pt x="241" y="101"/>
                  <a:pt x="261" y="119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064" name="Text Box 24"/>
          <p:cNvSpPr txBox="1">
            <a:spLocks noChangeArrowheads="1"/>
          </p:cNvSpPr>
          <p:nvPr/>
        </p:nvSpPr>
        <p:spPr bwMode="auto">
          <a:xfrm>
            <a:off x="3260726" y="3605213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latin typeface="Times New Roman" panose="02020603050405020304" pitchFamily="18" charset="0"/>
              </a:rPr>
              <a:t>X</a:t>
            </a:r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215065" name="Text Box 25"/>
          <p:cNvSpPr txBox="1">
            <a:spLocks noChangeArrowheads="1"/>
          </p:cNvSpPr>
          <p:nvPr/>
        </p:nvSpPr>
        <p:spPr bwMode="auto">
          <a:xfrm>
            <a:off x="9037638" y="2792413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latin typeface="Times New Roman" panose="02020603050405020304" pitchFamily="18" charset="0"/>
              </a:rPr>
              <a:t>X</a:t>
            </a:r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215066" name="Text Box 26"/>
          <p:cNvSpPr txBox="1">
            <a:spLocks noChangeArrowheads="1"/>
          </p:cNvSpPr>
          <p:nvPr/>
        </p:nvSpPr>
        <p:spPr bwMode="auto">
          <a:xfrm>
            <a:off x="6908801" y="301942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latin typeface="Times New Roman" panose="02020603050405020304" pitchFamily="18" charset="0"/>
              </a:rPr>
              <a:t>X</a:t>
            </a:r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215067" name="Text Box 27"/>
          <p:cNvSpPr txBox="1">
            <a:spLocks noChangeArrowheads="1"/>
          </p:cNvSpPr>
          <p:nvPr/>
        </p:nvSpPr>
        <p:spPr bwMode="auto">
          <a:xfrm>
            <a:off x="4957763" y="3273425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latin typeface="Times New Roman" panose="02020603050405020304" pitchFamily="18" charset="0"/>
              </a:rPr>
              <a:t>X</a:t>
            </a:r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215068" name="Line 28"/>
          <p:cNvSpPr>
            <a:spLocks noChangeShapeType="1"/>
          </p:cNvSpPr>
          <p:nvPr/>
        </p:nvSpPr>
        <p:spPr bwMode="auto">
          <a:xfrm flipV="1">
            <a:off x="2889250" y="4062413"/>
            <a:ext cx="381000" cy="620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069" name="Text Box 29"/>
          <p:cNvSpPr txBox="1">
            <a:spLocks noChangeArrowheads="1"/>
          </p:cNvSpPr>
          <p:nvPr/>
        </p:nvSpPr>
        <p:spPr bwMode="auto">
          <a:xfrm>
            <a:off x="2036764" y="4681538"/>
            <a:ext cx="169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/>
              <a:t>Gravimeter</a:t>
            </a:r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83256" y="134470"/>
            <a:ext cx="7772400" cy="457200"/>
          </a:xfrm>
        </p:spPr>
        <p:txBody>
          <a:bodyPr>
            <a:noAutofit/>
          </a:bodyPr>
          <a:lstStyle/>
          <a:p>
            <a:r>
              <a:rPr lang="en-US" altLang="de-DE" sz="3200"/>
              <a:t>Hypocenter: data uncertainties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557963"/>
            <a:ext cx="5294313" cy="300037"/>
          </a:xfrm>
        </p:spPr>
        <p:txBody>
          <a:bodyPr/>
          <a:lstStyle/>
          <a:p>
            <a:fld id="{87518D96-D268-4358-B6FA-B044C5A8F6CD}" type="slidenum">
              <a:rPr lang="de-DE" altLang="de-DE"/>
              <a:pPr/>
              <a:t>30</a:t>
            </a:fld>
            <a:endParaRPr lang="de-DE" altLang="de-DE"/>
          </a:p>
        </p:txBody>
      </p:sp>
      <p:pic>
        <p:nvPicPr>
          <p:cNvPr id="448515" name="Picture 3" descr="datapri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81" y="1949917"/>
            <a:ext cx="5111750" cy="3833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8516" name="Rectangle 4"/>
          <p:cNvSpPr>
            <a:spLocks noChangeArrowheads="1"/>
          </p:cNvSpPr>
          <p:nvPr/>
        </p:nvSpPr>
        <p:spPr bwMode="auto">
          <a:xfrm>
            <a:off x="6611657" y="3107766"/>
            <a:ext cx="5091971" cy="2031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de-DE" dirty="0"/>
          </a:p>
          <a:p>
            <a:r>
              <a:rPr lang="de-DE" altLang="de-DE" dirty="0"/>
              <a:t>The stations: s</a:t>
            </a:r>
            <a:r>
              <a:rPr lang="de-DE" altLang="de-DE" baseline="-25000" dirty="0"/>
              <a:t>1</a:t>
            </a:r>
            <a:r>
              <a:rPr lang="de-DE" altLang="de-DE" dirty="0"/>
              <a:t>(5,0), s</a:t>
            </a:r>
            <a:r>
              <a:rPr lang="de-DE" altLang="de-DE" baseline="-25000" dirty="0"/>
              <a:t>1</a:t>
            </a:r>
            <a:r>
              <a:rPr lang="de-DE" altLang="de-DE" dirty="0"/>
              <a:t>(10,0), s</a:t>
            </a:r>
            <a:r>
              <a:rPr lang="de-DE" altLang="de-DE" baseline="-25000" dirty="0"/>
              <a:t>1</a:t>
            </a:r>
            <a:r>
              <a:rPr lang="de-DE" altLang="de-DE" dirty="0"/>
              <a:t>(15,0), s</a:t>
            </a:r>
            <a:r>
              <a:rPr lang="de-DE" altLang="de-DE" baseline="-25000" dirty="0"/>
              <a:t>1</a:t>
            </a:r>
            <a:r>
              <a:rPr lang="de-DE" altLang="de-DE" dirty="0"/>
              <a:t>(25,0) in km</a:t>
            </a:r>
          </a:p>
          <a:p>
            <a:r>
              <a:rPr lang="de-DE" altLang="de-DE" dirty="0"/>
              <a:t>The velocity model: v=5 km/s</a:t>
            </a:r>
          </a:p>
          <a:p>
            <a:endParaRPr lang="de-DE" altLang="de-DE" dirty="0"/>
          </a:p>
          <a:p>
            <a:r>
              <a:rPr lang="de-DE" altLang="de-DE" dirty="0"/>
              <a:t>The data: t</a:t>
            </a:r>
            <a:r>
              <a:rPr lang="de-DE" altLang="de-DE" baseline="-25000" dirty="0"/>
              <a:t>obs</a:t>
            </a:r>
            <a:r>
              <a:rPr lang="de-DE" altLang="de-DE" dirty="0"/>
              <a:t>= (30.3, 29.4, 28.6, 28.3)</a:t>
            </a:r>
          </a:p>
          <a:p>
            <a:r>
              <a:rPr lang="de-DE" altLang="de-DE" dirty="0"/>
              <a:t>                </a:t>
            </a:r>
            <a:r>
              <a:rPr lang="de-DE" altLang="de-DE" dirty="0">
                <a:latin typeface="Symbol" panose="05050102010706020507" pitchFamily="18" charset="2"/>
              </a:rPr>
              <a:t>s</a:t>
            </a:r>
            <a:r>
              <a:rPr lang="de-DE" altLang="de-DE" dirty="0"/>
              <a:t> = (0.1, 0.2, 0.1, 0.2)</a:t>
            </a:r>
          </a:p>
          <a:p>
            <a:r>
              <a:rPr lang="de-DE" altLang="de-DE" dirty="0"/>
              <a:t> </a:t>
            </a:r>
          </a:p>
        </p:txBody>
      </p:sp>
      <p:sp>
        <p:nvSpPr>
          <p:cNvPr id="448517" name="Line 5"/>
          <p:cNvSpPr>
            <a:spLocks noChangeShapeType="1"/>
          </p:cNvSpPr>
          <p:nvPr/>
        </p:nvSpPr>
        <p:spPr bwMode="auto">
          <a:xfrm>
            <a:off x="2032281" y="1957855"/>
            <a:ext cx="741362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8518" name="Line 6"/>
          <p:cNvSpPr>
            <a:spLocks noChangeShapeType="1"/>
          </p:cNvSpPr>
          <p:nvPr/>
        </p:nvSpPr>
        <p:spPr bwMode="auto">
          <a:xfrm>
            <a:off x="2103718" y="1948329"/>
            <a:ext cx="2255838" cy="52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8519" name="Rectangle 7"/>
          <p:cNvSpPr>
            <a:spLocks noChangeArrowheads="1"/>
          </p:cNvSpPr>
          <p:nvPr/>
        </p:nvSpPr>
        <p:spPr bwMode="auto">
          <a:xfrm>
            <a:off x="1508406" y="1440329"/>
            <a:ext cx="2563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/>
              <a:t>Marginal </a:t>
            </a:r>
            <a:r>
              <a:rPr lang="de-DE" altLang="de-DE" sz="1600">
                <a:solidFill>
                  <a:schemeClr val="hlink"/>
                </a:solidFill>
              </a:rPr>
              <a:t>prior</a:t>
            </a:r>
            <a:r>
              <a:rPr lang="de-DE" altLang="de-DE" sz="1600"/>
              <a:t> probabilities</a:t>
            </a:r>
          </a:p>
        </p:txBody>
      </p:sp>
    </p:spTree>
    <p:extLst>
      <p:ext uri="{BB962C8B-B14F-4D97-AF65-F5344CB8AC3E}">
        <p14:creationId xmlns:p14="http://schemas.microsoft.com/office/powerpoint/2010/main" val="421695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3" name="Rectangle 13"/>
          <p:cNvSpPr>
            <a:spLocks noGrp="1" noChangeArrowheads="1"/>
          </p:cNvSpPr>
          <p:nvPr>
            <p:ph type="title"/>
          </p:nvPr>
        </p:nvSpPr>
        <p:spPr>
          <a:xfrm>
            <a:off x="2330450" y="-286544"/>
            <a:ext cx="10515600" cy="1325563"/>
          </a:xfrm>
        </p:spPr>
        <p:txBody>
          <a:bodyPr/>
          <a:lstStyle/>
          <a:p>
            <a:r>
              <a:rPr lang="de-DE" altLang="de-DE" dirty="0"/>
              <a:t>A posteriori: marginal probability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557963"/>
            <a:ext cx="5294313" cy="300037"/>
          </a:xfrm>
        </p:spPr>
        <p:txBody>
          <a:bodyPr/>
          <a:lstStyle/>
          <a:p>
            <a:fld id="{7ACAD172-D9FD-46B3-A65F-F75C7AE458A5}" type="slidenum">
              <a:rPr lang="de-DE" altLang="de-DE"/>
              <a:pPr/>
              <a:t>31</a:t>
            </a:fld>
            <a:endParaRPr lang="de-DE" altLang="de-DE"/>
          </a:p>
        </p:txBody>
      </p:sp>
      <p:sp>
        <p:nvSpPr>
          <p:cNvPr id="450563" name="Rectangle 3"/>
          <p:cNvSpPr>
            <a:spLocks noChangeArrowheads="1"/>
          </p:cNvSpPr>
          <p:nvPr/>
        </p:nvSpPr>
        <p:spPr bwMode="auto">
          <a:xfrm>
            <a:off x="3794125" y="1390650"/>
            <a:ext cx="46346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/>
              <a:t>The solution to our inverse problem (x,z – space)</a:t>
            </a:r>
          </a:p>
        </p:txBody>
      </p:sp>
      <p:grpSp>
        <p:nvGrpSpPr>
          <p:cNvPr id="450564" name="Group 4"/>
          <p:cNvGrpSpPr>
            <a:grpSpLocks/>
          </p:cNvGrpSpPr>
          <p:nvPr/>
        </p:nvGrpSpPr>
        <p:grpSpPr bwMode="auto">
          <a:xfrm>
            <a:off x="1955800" y="2366963"/>
            <a:ext cx="4770438" cy="3522662"/>
            <a:chOff x="-234" y="1190"/>
            <a:chExt cx="3684" cy="2763"/>
          </a:xfrm>
        </p:grpSpPr>
        <p:pic>
          <p:nvPicPr>
            <p:cNvPr id="450565" name="Picture 5" descr="aposteriori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4" y="1190"/>
              <a:ext cx="3684" cy="27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0566" name="AutoShape 6"/>
            <p:cNvSpPr>
              <a:spLocks noChangeArrowheads="1"/>
            </p:cNvSpPr>
            <p:nvPr/>
          </p:nvSpPr>
          <p:spPr bwMode="auto">
            <a:xfrm>
              <a:off x="620" y="1266"/>
              <a:ext cx="71" cy="12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0567" name="AutoShape 7"/>
            <p:cNvSpPr>
              <a:spLocks noChangeArrowheads="1"/>
            </p:cNvSpPr>
            <p:nvPr/>
          </p:nvSpPr>
          <p:spPr bwMode="auto">
            <a:xfrm>
              <a:off x="1089" y="1266"/>
              <a:ext cx="71" cy="12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0568" name="AutoShape 8"/>
            <p:cNvSpPr>
              <a:spLocks noChangeArrowheads="1"/>
            </p:cNvSpPr>
            <p:nvPr/>
          </p:nvSpPr>
          <p:spPr bwMode="auto">
            <a:xfrm>
              <a:off x="1472" y="1268"/>
              <a:ext cx="71" cy="12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0569" name="AutoShape 9"/>
            <p:cNvSpPr>
              <a:spLocks noChangeArrowheads="1"/>
            </p:cNvSpPr>
            <p:nvPr/>
          </p:nvSpPr>
          <p:spPr bwMode="auto">
            <a:xfrm>
              <a:off x="1888" y="1267"/>
              <a:ext cx="71" cy="12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50570" name="Rectangle 10"/>
          <p:cNvSpPr>
            <a:spLocks noChangeArrowheads="1"/>
          </p:cNvSpPr>
          <p:nvPr/>
        </p:nvSpPr>
        <p:spPr bwMode="auto">
          <a:xfrm>
            <a:off x="6791325" y="3170239"/>
            <a:ext cx="343535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/>
              <a:t>This is the marginal probability </a:t>
            </a:r>
          </a:p>
          <a:p>
            <a:r>
              <a:rPr lang="de-DE" altLang="de-DE" sz="1600"/>
              <a:t>density in the x,z space. One can </a:t>
            </a:r>
          </a:p>
          <a:p>
            <a:r>
              <a:rPr lang="de-DE" altLang="de-DE" sz="1600"/>
              <a:t>Now calculate any desired values </a:t>
            </a:r>
          </a:p>
          <a:p>
            <a:r>
              <a:rPr lang="de-DE" altLang="de-DE" sz="1600"/>
              <a:t>(maximum likelihood point, standard</a:t>
            </a:r>
          </a:p>
          <a:p>
            <a:r>
              <a:rPr lang="de-DE" altLang="de-DE" sz="1600"/>
              <a:t>Deviations, etc. )</a:t>
            </a:r>
          </a:p>
          <a:p>
            <a:endParaRPr lang="de-DE" altLang="de-DE" sz="1600"/>
          </a:p>
        </p:txBody>
      </p:sp>
      <p:sp>
        <p:nvSpPr>
          <p:cNvPr id="450571" name="Rectangle 11"/>
          <p:cNvSpPr>
            <a:spLocks noChangeArrowheads="1"/>
          </p:cNvSpPr>
          <p:nvPr/>
        </p:nvSpPr>
        <p:spPr bwMode="auto">
          <a:xfrm>
            <a:off x="3878264" y="5641975"/>
            <a:ext cx="7064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/>
              <a:t>X (km)</a:t>
            </a:r>
          </a:p>
        </p:txBody>
      </p:sp>
      <p:sp>
        <p:nvSpPr>
          <p:cNvPr id="450572" name="Rectangle 12"/>
          <p:cNvSpPr>
            <a:spLocks noChangeArrowheads="1"/>
          </p:cNvSpPr>
          <p:nvPr/>
        </p:nvSpPr>
        <p:spPr bwMode="auto">
          <a:xfrm rot="-5400000">
            <a:off x="1775619" y="3915569"/>
            <a:ext cx="773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/>
              <a:t>Z (km)</a:t>
            </a:r>
          </a:p>
        </p:txBody>
      </p:sp>
    </p:spTree>
    <p:extLst>
      <p:ext uri="{BB962C8B-B14F-4D97-AF65-F5344CB8AC3E}">
        <p14:creationId xmlns:p14="http://schemas.microsoft.com/office/powerpoint/2010/main" val="272729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982913" y="141372"/>
            <a:ext cx="7772400" cy="457200"/>
          </a:xfrm>
        </p:spPr>
        <p:txBody>
          <a:bodyPr>
            <a:noAutofit/>
          </a:bodyPr>
          <a:lstStyle/>
          <a:p>
            <a:r>
              <a:rPr lang="en-US" altLang="de-DE" sz="3200" dirty="0"/>
              <a:t>Hypocenter location: a posteriori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557963"/>
            <a:ext cx="5294313" cy="300037"/>
          </a:xfrm>
        </p:spPr>
        <p:txBody>
          <a:bodyPr/>
          <a:lstStyle/>
          <a:p>
            <a:fld id="{52007F34-E46E-4135-ABF6-7ABD24B23935}" type="slidenum">
              <a:rPr lang="de-DE" altLang="de-DE"/>
              <a:pPr/>
              <a:t>32</a:t>
            </a:fld>
            <a:endParaRPr lang="de-DE" altLang="de-DE"/>
          </a:p>
        </p:txBody>
      </p:sp>
      <p:sp>
        <p:nvSpPr>
          <p:cNvPr id="452611" name="Rectangle 3"/>
          <p:cNvSpPr>
            <a:spLocks noChangeArrowheads="1"/>
          </p:cNvSpPr>
          <p:nvPr/>
        </p:nvSpPr>
        <p:spPr bwMode="auto">
          <a:xfrm>
            <a:off x="3794126" y="1390650"/>
            <a:ext cx="4352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/>
              <a:t>The solution to our inverse problem (T- space)</a:t>
            </a:r>
          </a:p>
        </p:txBody>
      </p:sp>
      <p:sp>
        <p:nvSpPr>
          <p:cNvPr id="452612" name="Rectangle 4"/>
          <p:cNvSpPr>
            <a:spLocks noChangeArrowheads="1"/>
          </p:cNvSpPr>
          <p:nvPr/>
        </p:nvSpPr>
        <p:spPr bwMode="auto">
          <a:xfrm>
            <a:off x="7372351" y="3109913"/>
            <a:ext cx="29495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600"/>
              <a:t>This graph shows the uncertainties on the origin time of the earthquake</a:t>
            </a:r>
          </a:p>
        </p:txBody>
      </p:sp>
      <p:pic>
        <p:nvPicPr>
          <p:cNvPr id="452613" name="Picture 5" descr="aposterior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2117725"/>
            <a:ext cx="5226050" cy="3919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2614" name="Rectangle 6"/>
          <p:cNvSpPr>
            <a:spLocks noChangeArrowheads="1"/>
          </p:cNvSpPr>
          <p:nvPr/>
        </p:nvSpPr>
        <p:spPr bwMode="auto">
          <a:xfrm>
            <a:off x="4221164" y="5722938"/>
            <a:ext cx="498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/>
              <a:t>T(s)</a:t>
            </a:r>
          </a:p>
        </p:txBody>
      </p:sp>
      <p:sp>
        <p:nvSpPr>
          <p:cNvPr id="452615" name="Rectangle 7"/>
          <p:cNvSpPr>
            <a:spLocks noChangeArrowheads="1"/>
          </p:cNvSpPr>
          <p:nvPr/>
        </p:nvSpPr>
        <p:spPr bwMode="auto">
          <a:xfrm>
            <a:off x="1771651" y="3608389"/>
            <a:ext cx="5116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>
                <a:latin typeface="Arial" panose="020B0604020202020204" pitchFamily="34" charset="0"/>
              </a:rPr>
              <a:t>p</a:t>
            </a:r>
            <a:r>
              <a:rPr lang="de-DE" altLang="de-DE" sz="1400"/>
              <a:t>(T)</a:t>
            </a:r>
          </a:p>
        </p:txBody>
      </p:sp>
    </p:spTree>
    <p:extLst>
      <p:ext uri="{BB962C8B-B14F-4D97-AF65-F5344CB8AC3E}">
        <p14:creationId xmlns:p14="http://schemas.microsoft.com/office/powerpoint/2010/main" val="325338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-322075"/>
            <a:ext cx="10515600" cy="1325563"/>
          </a:xfrm>
        </p:spPr>
        <p:txBody>
          <a:bodyPr/>
          <a:lstStyle/>
          <a:p>
            <a:r>
              <a:rPr lang="de-DE" altLang="de-DE" dirty="0"/>
              <a:t>Hypocenter – one sided</a:t>
            </a:r>
            <a:endParaRPr lang="en-GB" altLang="de-DE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557963"/>
            <a:ext cx="5294313" cy="300037"/>
          </a:xfrm>
        </p:spPr>
        <p:txBody>
          <a:bodyPr/>
          <a:lstStyle/>
          <a:p>
            <a:fld id="{58036B1E-C621-460A-8320-25FC578CFB28}" type="slidenum">
              <a:rPr lang="de-DE" altLang="de-DE"/>
              <a:pPr/>
              <a:t>33</a:t>
            </a:fld>
            <a:endParaRPr lang="de-DE" altLang="de-DE"/>
          </a:p>
        </p:txBody>
      </p:sp>
      <p:pic>
        <p:nvPicPr>
          <p:cNvPr id="454659" name="Picture 3" descr="nov_onesid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868364"/>
            <a:ext cx="7418388" cy="555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21577" y="868364"/>
            <a:ext cx="7123612" cy="350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1580605" y="3605348"/>
            <a:ext cx="7123612" cy="21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065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36694" y="-341313"/>
            <a:ext cx="10515600" cy="1325563"/>
          </a:xfrm>
        </p:spPr>
        <p:txBody>
          <a:bodyPr/>
          <a:lstStyle/>
          <a:p>
            <a:r>
              <a:rPr lang="de-DE" altLang="de-DE" dirty="0"/>
              <a:t>Hypocenter – receivers at depth</a:t>
            </a:r>
            <a:endParaRPr lang="en-GB" altLang="de-DE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557963"/>
            <a:ext cx="5294313" cy="300037"/>
          </a:xfrm>
        </p:spPr>
        <p:txBody>
          <a:bodyPr/>
          <a:lstStyle/>
          <a:p>
            <a:fld id="{1CDBE8E7-CE1F-4B05-BFF3-894BAA0D9377}" type="slidenum">
              <a:rPr lang="de-DE" altLang="de-DE"/>
              <a:pPr/>
              <a:t>34</a:t>
            </a:fld>
            <a:endParaRPr lang="de-DE" altLang="de-DE"/>
          </a:p>
        </p:txBody>
      </p:sp>
      <p:pic>
        <p:nvPicPr>
          <p:cNvPr id="455683" name="Picture 3" descr="nov_rec_at_dep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865" y="1076325"/>
            <a:ext cx="7070725" cy="529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17074" y="1055183"/>
            <a:ext cx="7123612" cy="350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1732507" y="3662431"/>
            <a:ext cx="7123612" cy="21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439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7" name="Rectangle 3"/>
          <p:cNvSpPr>
            <a:spLocks noGrp="1" noChangeArrowheads="1"/>
          </p:cNvSpPr>
          <p:nvPr>
            <p:ph type="title"/>
          </p:nvPr>
        </p:nvSpPr>
        <p:spPr>
          <a:xfrm>
            <a:off x="2322513" y="2032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altLang="de-DE"/>
              <a:t>Examples: Global Electromagnetism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294813" y="6548438"/>
            <a:ext cx="2897187" cy="309562"/>
          </a:xfrm>
        </p:spPr>
        <p:txBody>
          <a:bodyPr/>
          <a:lstStyle/>
          <a:p>
            <a:fld id="{3ECBB09D-75B3-435F-B939-4FBC7F484FB6}" type="slidenum">
              <a:rPr lang="de-DE" altLang="de-DE"/>
              <a:pPr/>
              <a:t>35</a:t>
            </a:fld>
            <a:endParaRPr lang="de-DE" altLang="de-DE"/>
          </a:p>
        </p:txBody>
      </p:sp>
      <p:sp>
        <p:nvSpPr>
          <p:cNvPr id="262148" name="Rectangle 4"/>
          <p:cNvSpPr>
            <a:spLocks noChangeArrowheads="1"/>
          </p:cNvSpPr>
          <p:nvPr/>
        </p:nvSpPr>
        <p:spPr bwMode="auto">
          <a:xfrm>
            <a:off x="5645151" y="1458913"/>
            <a:ext cx="418147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800"/>
              <a:t>Data vector d: </a:t>
            </a:r>
          </a:p>
          <a:p>
            <a:pPr>
              <a:spcBef>
                <a:spcPct val="50000"/>
              </a:spcBef>
            </a:pPr>
            <a:r>
              <a:rPr lang="en-US" altLang="de-DE" sz="1800"/>
              <a:t>Amplitude and Phase of magnetic field as a function of frequency</a:t>
            </a:r>
          </a:p>
          <a:p>
            <a:pPr>
              <a:spcBef>
                <a:spcPct val="50000"/>
              </a:spcBef>
            </a:pPr>
            <a:endParaRPr lang="en-US" altLang="de-DE" sz="1800"/>
          </a:p>
          <a:p>
            <a:pPr>
              <a:spcBef>
                <a:spcPct val="50000"/>
              </a:spcBef>
            </a:pPr>
            <a:r>
              <a:rPr lang="en-US" altLang="de-DE" sz="1800"/>
              <a:t>Model m:</a:t>
            </a:r>
          </a:p>
          <a:p>
            <a:pPr>
              <a:spcBef>
                <a:spcPct val="50000"/>
              </a:spcBef>
            </a:pPr>
            <a:r>
              <a:rPr lang="en-US" altLang="de-DE" sz="1800"/>
              <a:t>conductivity in the Earth’s mantle</a:t>
            </a:r>
          </a:p>
          <a:p>
            <a:pPr>
              <a:spcBef>
                <a:spcPct val="50000"/>
              </a:spcBef>
            </a:pPr>
            <a:endParaRPr lang="de-DE" altLang="de-DE" sz="1800"/>
          </a:p>
        </p:txBody>
      </p:sp>
      <p:sp>
        <p:nvSpPr>
          <p:cNvPr id="262163" name="Rectangle 19"/>
          <p:cNvSpPr>
            <a:spLocks noChangeArrowheads="1"/>
          </p:cNvSpPr>
          <p:nvPr/>
        </p:nvSpPr>
        <p:spPr bwMode="auto">
          <a:xfrm>
            <a:off x="5545139" y="5037138"/>
            <a:ext cx="4740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800"/>
              <a:t>Usually much more unknowns than data: </a:t>
            </a:r>
            <a:r>
              <a:rPr lang="en-US" altLang="de-DE" sz="1800">
                <a:solidFill>
                  <a:schemeClr val="hlink"/>
                </a:solidFill>
              </a:rPr>
              <a:t>underdetermined</a:t>
            </a:r>
            <a:r>
              <a:rPr lang="en-US" altLang="de-DE" sz="1800"/>
              <a:t> system</a:t>
            </a:r>
          </a:p>
        </p:txBody>
      </p:sp>
      <p:pic>
        <p:nvPicPr>
          <p:cNvPr id="262164" name="Picture 20" descr="naturalinter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950913"/>
            <a:ext cx="22923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165" name="Picture 21" descr="thiess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3679825"/>
            <a:ext cx="2832100" cy="257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22513" y="2032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altLang="de-DE"/>
              <a:t>Examples: Seismic Tomography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294813" y="6548438"/>
            <a:ext cx="2897187" cy="309562"/>
          </a:xfrm>
        </p:spPr>
        <p:txBody>
          <a:bodyPr/>
          <a:lstStyle/>
          <a:p>
            <a:fld id="{EC1944D0-77AD-496F-9D8B-E7C38C3C8F53}" type="slidenum">
              <a:rPr lang="de-DE" altLang="de-DE"/>
              <a:pPr/>
              <a:t>36</a:t>
            </a:fld>
            <a:endParaRPr lang="de-DE" altLang="de-DE"/>
          </a:p>
        </p:txBody>
      </p:sp>
      <p:pic>
        <p:nvPicPr>
          <p:cNvPr id="258060" name="Picture 12" descr="tomo3d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1712914"/>
            <a:ext cx="3352800" cy="375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8061" name="Rectangle 13"/>
          <p:cNvSpPr>
            <a:spLocks noChangeArrowheads="1"/>
          </p:cNvSpPr>
          <p:nvPr/>
        </p:nvSpPr>
        <p:spPr bwMode="auto">
          <a:xfrm>
            <a:off x="5668964" y="1471614"/>
            <a:ext cx="4181475" cy="449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800"/>
              <a:t>Data vector d: </a:t>
            </a:r>
          </a:p>
          <a:p>
            <a:pPr>
              <a:spcBef>
                <a:spcPct val="50000"/>
              </a:spcBef>
            </a:pPr>
            <a:r>
              <a:rPr lang="en-US" altLang="de-DE" sz="1800"/>
              <a:t>Traveltimes of phases observed at stations of the world wide seismograph network</a:t>
            </a:r>
          </a:p>
          <a:p>
            <a:pPr>
              <a:spcBef>
                <a:spcPct val="50000"/>
              </a:spcBef>
            </a:pPr>
            <a:endParaRPr lang="en-US" altLang="de-DE" sz="1800"/>
          </a:p>
          <a:p>
            <a:pPr>
              <a:spcBef>
                <a:spcPct val="50000"/>
              </a:spcBef>
            </a:pPr>
            <a:r>
              <a:rPr lang="en-US" altLang="de-DE" sz="1800"/>
              <a:t>Model m:</a:t>
            </a:r>
          </a:p>
          <a:p>
            <a:pPr>
              <a:spcBef>
                <a:spcPct val="50000"/>
              </a:spcBef>
            </a:pPr>
            <a:r>
              <a:rPr lang="en-US" altLang="de-DE" sz="1800"/>
              <a:t>3-D seismic velocity model in the Earth’s mantle. Discretization using splines, spherical harmonics, Chebyshev polynomials or simply blocks.</a:t>
            </a:r>
          </a:p>
          <a:p>
            <a:pPr>
              <a:spcBef>
                <a:spcPct val="50000"/>
              </a:spcBef>
            </a:pPr>
            <a:endParaRPr lang="en-US" altLang="de-DE" sz="1800"/>
          </a:p>
          <a:p>
            <a:pPr>
              <a:spcBef>
                <a:spcPct val="50000"/>
              </a:spcBef>
            </a:pPr>
            <a:endParaRPr lang="de-DE" altLang="de-DE" sz="1800"/>
          </a:p>
        </p:txBody>
      </p:sp>
      <p:sp>
        <p:nvSpPr>
          <p:cNvPr id="258062" name="Rectangle 14"/>
          <p:cNvSpPr>
            <a:spLocks noChangeArrowheads="1"/>
          </p:cNvSpPr>
          <p:nvPr/>
        </p:nvSpPr>
        <p:spPr bwMode="auto">
          <a:xfrm>
            <a:off x="3795713" y="5537201"/>
            <a:ext cx="586105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800"/>
              <a:t>Sometimes 100000s of travel times and a large number </a:t>
            </a:r>
          </a:p>
          <a:p>
            <a:pPr>
              <a:spcBef>
                <a:spcPct val="50000"/>
              </a:spcBef>
            </a:pPr>
            <a:r>
              <a:rPr lang="en-US" altLang="de-DE" sz="1800"/>
              <a:t>of  model blocks: </a:t>
            </a:r>
            <a:r>
              <a:rPr lang="en-US" altLang="de-DE" sz="1800">
                <a:solidFill>
                  <a:schemeClr val="hlink"/>
                </a:solidFill>
              </a:rPr>
              <a:t>underdetermined</a:t>
            </a:r>
            <a:r>
              <a:rPr lang="en-US" altLang="de-DE" sz="1800"/>
              <a:t> system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5" name="Rectangle 3"/>
          <p:cNvSpPr>
            <a:spLocks noGrp="1" noChangeArrowheads="1"/>
          </p:cNvSpPr>
          <p:nvPr>
            <p:ph type="title"/>
          </p:nvPr>
        </p:nvSpPr>
        <p:spPr>
          <a:xfrm>
            <a:off x="2322513" y="2032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altLang="de-DE"/>
              <a:t>Examples: Reflection Seismology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294813" y="6548438"/>
            <a:ext cx="2897187" cy="309562"/>
          </a:xfrm>
        </p:spPr>
        <p:txBody>
          <a:bodyPr/>
          <a:lstStyle/>
          <a:p>
            <a:fld id="{4AE55EE0-3766-4D34-A771-A35D2A77D024}" type="slidenum">
              <a:rPr lang="de-DE" altLang="de-DE"/>
              <a:pPr/>
              <a:t>37</a:t>
            </a:fld>
            <a:endParaRPr lang="de-DE" altLang="de-DE"/>
          </a:p>
        </p:txBody>
      </p:sp>
      <p:sp>
        <p:nvSpPr>
          <p:cNvPr id="264196" name="Rectangle 4"/>
          <p:cNvSpPr>
            <a:spLocks noChangeArrowheads="1"/>
          </p:cNvSpPr>
          <p:nvPr/>
        </p:nvSpPr>
        <p:spPr bwMode="auto">
          <a:xfrm>
            <a:off x="5645151" y="1458914"/>
            <a:ext cx="4181475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800"/>
              <a:t>Data vector d: </a:t>
            </a:r>
          </a:p>
          <a:p>
            <a:pPr>
              <a:spcBef>
                <a:spcPct val="50000"/>
              </a:spcBef>
            </a:pPr>
            <a:r>
              <a:rPr lang="en-US" altLang="de-DE" sz="1800"/>
              <a:t>ns seismograms with nt samples</a:t>
            </a:r>
          </a:p>
          <a:p>
            <a:pPr>
              <a:spcBef>
                <a:spcPct val="50000"/>
              </a:spcBef>
            </a:pPr>
            <a:r>
              <a:rPr lang="en-US" altLang="de-DE" sz="1800"/>
              <a:t>-&gt; vector length ns*nt </a:t>
            </a:r>
          </a:p>
          <a:p>
            <a:pPr>
              <a:spcBef>
                <a:spcPct val="50000"/>
              </a:spcBef>
            </a:pPr>
            <a:endParaRPr lang="en-US" altLang="de-DE" sz="1800"/>
          </a:p>
          <a:p>
            <a:pPr>
              <a:spcBef>
                <a:spcPct val="50000"/>
              </a:spcBef>
            </a:pPr>
            <a:r>
              <a:rPr lang="en-US" altLang="de-DE" sz="1800"/>
              <a:t>Model m:</a:t>
            </a:r>
          </a:p>
          <a:p>
            <a:pPr>
              <a:spcBef>
                <a:spcPct val="50000"/>
              </a:spcBef>
            </a:pPr>
            <a:r>
              <a:rPr lang="en-US" altLang="de-DE" sz="1800"/>
              <a:t>the seismic velocities of the subsurface, impedances, Poisson’s ratio, density, reflection coefficients, etc. </a:t>
            </a:r>
          </a:p>
          <a:p>
            <a:pPr>
              <a:spcBef>
                <a:spcPct val="50000"/>
              </a:spcBef>
            </a:pPr>
            <a:endParaRPr lang="en-US" altLang="de-DE" sz="1800"/>
          </a:p>
          <a:p>
            <a:pPr>
              <a:spcBef>
                <a:spcPct val="50000"/>
              </a:spcBef>
            </a:pPr>
            <a:endParaRPr lang="de-DE" altLang="de-DE" sz="1800"/>
          </a:p>
        </p:txBody>
      </p:sp>
      <p:sp>
        <p:nvSpPr>
          <p:cNvPr id="264212" name="Rectangle 20"/>
          <p:cNvSpPr>
            <a:spLocks noChangeArrowheads="1"/>
          </p:cNvSpPr>
          <p:nvPr/>
        </p:nvSpPr>
        <p:spPr bwMode="auto">
          <a:xfrm>
            <a:off x="2070100" y="2362200"/>
            <a:ext cx="3200400" cy="200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4213" name="Rectangle 21"/>
          <p:cNvSpPr>
            <a:spLocks noChangeArrowheads="1"/>
          </p:cNvSpPr>
          <p:nvPr/>
        </p:nvSpPr>
        <p:spPr bwMode="auto">
          <a:xfrm>
            <a:off x="2070100" y="2349500"/>
            <a:ext cx="32004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4214" name="Line 22"/>
          <p:cNvSpPr>
            <a:spLocks noChangeShapeType="1"/>
          </p:cNvSpPr>
          <p:nvPr/>
        </p:nvSpPr>
        <p:spPr bwMode="auto">
          <a:xfrm>
            <a:off x="3441700" y="2273300"/>
            <a:ext cx="1231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4215" name="Freeform 23"/>
          <p:cNvSpPr>
            <a:spLocks/>
          </p:cNvSpPr>
          <p:nvPr/>
        </p:nvSpPr>
        <p:spPr bwMode="auto">
          <a:xfrm>
            <a:off x="2057400" y="1968500"/>
            <a:ext cx="736600" cy="368300"/>
          </a:xfrm>
          <a:custGeom>
            <a:avLst/>
            <a:gdLst>
              <a:gd name="T0" fmla="*/ 0 w 464"/>
              <a:gd name="T1" fmla="*/ 120 h 232"/>
              <a:gd name="T2" fmla="*/ 80 w 464"/>
              <a:gd name="T3" fmla="*/ 224 h 232"/>
              <a:gd name="T4" fmla="*/ 344 w 464"/>
              <a:gd name="T5" fmla="*/ 232 h 232"/>
              <a:gd name="T6" fmla="*/ 464 w 464"/>
              <a:gd name="T7" fmla="*/ 120 h 232"/>
              <a:gd name="T8" fmla="*/ 312 w 464"/>
              <a:gd name="T9" fmla="*/ 120 h 232"/>
              <a:gd name="T10" fmla="*/ 312 w 464"/>
              <a:gd name="T11" fmla="*/ 0 h 232"/>
              <a:gd name="T12" fmla="*/ 256 w 464"/>
              <a:gd name="T13" fmla="*/ 0 h 232"/>
              <a:gd name="T14" fmla="*/ 256 w 464"/>
              <a:gd name="T15" fmla="*/ 136 h 232"/>
              <a:gd name="T16" fmla="*/ 0 w 464"/>
              <a:gd name="T17" fmla="*/ 12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4" h="232">
                <a:moveTo>
                  <a:pt x="0" y="120"/>
                </a:moveTo>
                <a:lnTo>
                  <a:pt x="80" y="224"/>
                </a:lnTo>
                <a:lnTo>
                  <a:pt x="344" y="232"/>
                </a:lnTo>
                <a:lnTo>
                  <a:pt x="464" y="120"/>
                </a:lnTo>
                <a:lnTo>
                  <a:pt x="312" y="120"/>
                </a:lnTo>
                <a:lnTo>
                  <a:pt x="312" y="0"/>
                </a:lnTo>
                <a:lnTo>
                  <a:pt x="256" y="0"/>
                </a:lnTo>
                <a:lnTo>
                  <a:pt x="256" y="136"/>
                </a:lnTo>
                <a:lnTo>
                  <a:pt x="0" y="1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4216" name="Freeform 24"/>
          <p:cNvSpPr>
            <a:spLocks/>
          </p:cNvSpPr>
          <p:nvPr/>
        </p:nvSpPr>
        <p:spPr bwMode="auto">
          <a:xfrm>
            <a:off x="3251200" y="2349500"/>
            <a:ext cx="190500" cy="293688"/>
          </a:xfrm>
          <a:custGeom>
            <a:avLst/>
            <a:gdLst>
              <a:gd name="T0" fmla="*/ 0 w 120"/>
              <a:gd name="T1" fmla="*/ 0 h 185"/>
              <a:gd name="T2" fmla="*/ 88 w 120"/>
              <a:gd name="T3" fmla="*/ 184 h 185"/>
              <a:gd name="T4" fmla="*/ 120 w 120"/>
              <a:gd name="T5" fmla="*/ 8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" h="185">
                <a:moveTo>
                  <a:pt x="0" y="0"/>
                </a:moveTo>
                <a:cubicBezTo>
                  <a:pt x="34" y="91"/>
                  <a:pt x="68" y="183"/>
                  <a:pt x="88" y="184"/>
                </a:cubicBezTo>
                <a:cubicBezTo>
                  <a:pt x="108" y="185"/>
                  <a:pt x="117" y="37"/>
                  <a:pt x="120" y="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4217" name="Freeform 25"/>
          <p:cNvSpPr>
            <a:spLocks/>
          </p:cNvSpPr>
          <p:nvPr/>
        </p:nvSpPr>
        <p:spPr bwMode="auto">
          <a:xfrm>
            <a:off x="3263900" y="2362200"/>
            <a:ext cx="1308100" cy="292100"/>
          </a:xfrm>
          <a:custGeom>
            <a:avLst/>
            <a:gdLst>
              <a:gd name="T0" fmla="*/ 0 w 824"/>
              <a:gd name="T1" fmla="*/ 0 h 184"/>
              <a:gd name="T2" fmla="*/ 400 w 824"/>
              <a:gd name="T3" fmla="*/ 184 h 184"/>
              <a:gd name="T4" fmla="*/ 824 w 824"/>
              <a:gd name="T5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24" h="184">
                <a:moveTo>
                  <a:pt x="0" y="0"/>
                </a:moveTo>
                <a:lnTo>
                  <a:pt x="400" y="184"/>
                </a:lnTo>
                <a:lnTo>
                  <a:pt x="82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4218" name="Freeform 26"/>
          <p:cNvSpPr>
            <a:spLocks/>
          </p:cNvSpPr>
          <p:nvPr/>
        </p:nvSpPr>
        <p:spPr bwMode="auto">
          <a:xfrm>
            <a:off x="3263900" y="2260600"/>
            <a:ext cx="787400" cy="1244600"/>
          </a:xfrm>
          <a:custGeom>
            <a:avLst/>
            <a:gdLst>
              <a:gd name="T0" fmla="*/ 0 w 496"/>
              <a:gd name="T1" fmla="*/ 80 h 784"/>
              <a:gd name="T2" fmla="*/ 264 w 496"/>
              <a:gd name="T3" fmla="*/ 784 h 784"/>
              <a:gd name="T4" fmla="*/ 496 w 496"/>
              <a:gd name="T5" fmla="*/ 0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96" h="784">
                <a:moveTo>
                  <a:pt x="0" y="80"/>
                </a:moveTo>
                <a:lnTo>
                  <a:pt x="264" y="784"/>
                </a:lnTo>
                <a:lnTo>
                  <a:pt x="49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4219" name="Line 27"/>
          <p:cNvSpPr>
            <a:spLocks noChangeShapeType="1"/>
          </p:cNvSpPr>
          <p:nvPr/>
        </p:nvSpPr>
        <p:spPr bwMode="auto">
          <a:xfrm>
            <a:off x="2070100" y="3505200"/>
            <a:ext cx="3187700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4220" name="Rectangle 28"/>
          <p:cNvSpPr>
            <a:spLocks noChangeArrowheads="1"/>
          </p:cNvSpPr>
          <p:nvPr/>
        </p:nvSpPr>
        <p:spPr bwMode="auto">
          <a:xfrm>
            <a:off x="3498850" y="1784351"/>
            <a:ext cx="111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800"/>
              <a:t>receivers</a:t>
            </a:r>
            <a:endParaRPr lang="de-DE" altLang="de-DE" sz="1800"/>
          </a:p>
        </p:txBody>
      </p:sp>
      <p:sp>
        <p:nvSpPr>
          <p:cNvPr id="264221" name="AutoShape 29"/>
          <p:cNvSpPr>
            <a:spLocks noChangeArrowheads="1"/>
          </p:cNvSpPr>
          <p:nvPr/>
        </p:nvSpPr>
        <p:spPr bwMode="auto">
          <a:xfrm>
            <a:off x="3175000" y="2222500"/>
            <a:ext cx="198438" cy="211138"/>
          </a:xfrm>
          <a:custGeom>
            <a:avLst/>
            <a:gdLst>
              <a:gd name="G0" fmla="+- 5400 0 0"/>
              <a:gd name="G1" fmla="+- 8100 0 0"/>
              <a:gd name="G2" fmla="+- 2700 0 0"/>
              <a:gd name="G3" fmla="+- 9450 0 0"/>
              <a:gd name="G4" fmla="+- 21600 0 8100"/>
              <a:gd name="G5" fmla="+- 21600 0 9450"/>
              <a:gd name="G6" fmla="+- 5400 21600 0"/>
              <a:gd name="G7" fmla="*/ G6 1 2"/>
              <a:gd name="G8" fmla="+- 21600 0 5400"/>
              <a:gd name="G9" fmla="+- 21600 0 2700"/>
              <a:gd name="T0" fmla="*/ G0 w 21600"/>
              <a:gd name="T1" fmla="*/ G0 h 21600"/>
              <a:gd name="T2" fmla="*/ G8 w 21600"/>
              <a:gd name="T3" fmla="*/ G8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4223" name="Rectangle 31"/>
          <p:cNvSpPr>
            <a:spLocks noChangeArrowheads="1"/>
          </p:cNvSpPr>
          <p:nvPr/>
        </p:nvSpPr>
        <p:spPr bwMode="auto">
          <a:xfrm>
            <a:off x="2673350" y="1416051"/>
            <a:ext cx="90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800"/>
              <a:t>Air gun</a:t>
            </a:r>
            <a:endParaRPr lang="de-DE" altLang="de-DE" sz="1800"/>
          </a:p>
        </p:txBody>
      </p:sp>
      <p:sp>
        <p:nvSpPr>
          <p:cNvPr id="264225" name="Line 33"/>
          <p:cNvSpPr>
            <a:spLocks noChangeShapeType="1"/>
          </p:cNvSpPr>
          <p:nvPr/>
        </p:nvSpPr>
        <p:spPr bwMode="auto">
          <a:xfrm>
            <a:off x="3086100" y="1778000"/>
            <a:ext cx="1397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22538" y="161925"/>
            <a:ext cx="7080250" cy="457200"/>
          </a:xfrm>
        </p:spPr>
        <p:txBody>
          <a:bodyPr>
            <a:normAutofit fontScale="90000"/>
          </a:bodyPr>
          <a:lstStyle/>
          <a:p>
            <a:r>
              <a:rPr lang="en-US" altLang="de-DE"/>
              <a:t>Inversion: Summary 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294813" y="6548438"/>
            <a:ext cx="2897187" cy="309562"/>
          </a:xfrm>
        </p:spPr>
        <p:txBody>
          <a:bodyPr/>
          <a:lstStyle/>
          <a:p>
            <a:fld id="{FE456E86-17F8-420D-9CC0-A34FE4E29375}" type="slidenum">
              <a:rPr lang="de-DE" altLang="de-DE"/>
              <a:pPr/>
              <a:t>38</a:t>
            </a:fld>
            <a:endParaRPr lang="de-DE" altLang="de-DE"/>
          </a:p>
        </p:txBody>
      </p:sp>
      <p:sp>
        <p:nvSpPr>
          <p:cNvPr id="266244" name="Rectangle 4"/>
          <p:cNvSpPr>
            <a:spLocks noChangeArrowheads="1"/>
          </p:cNvSpPr>
          <p:nvPr/>
        </p:nvSpPr>
        <p:spPr bwMode="auto">
          <a:xfrm>
            <a:off x="2757488" y="1604964"/>
            <a:ext cx="6743700" cy="4224337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678" tIns="48340" rIns="96678" bIns="48340">
            <a:spAutoFit/>
          </a:bodyPr>
          <a:lstStyle>
            <a:lvl1pPr marL="457200" indent="-457200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36625" indent="-457200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17638" indent="-457200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97063" indent="-457200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378075" indent="-457200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835275" indent="-457200" defTabSz="9604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92475" indent="-457200" defTabSz="9604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749675" indent="-457200" defTabSz="9604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06875" indent="-457200" defTabSz="9604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de-DE" sz="1800">
              <a:latin typeface="Arial Unicode MS" panose="020B0604020202020204" pitchFamily="34" charset="-128"/>
            </a:endParaRPr>
          </a:p>
          <a:p>
            <a:r>
              <a:rPr lang="en-US" altLang="de-DE" sz="1800">
                <a:latin typeface="Arial Unicode MS" panose="020B0604020202020204" pitchFamily="34" charset="-128"/>
              </a:rPr>
              <a:t>We need to develop formal ways of</a:t>
            </a:r>
          </a:p>
          <a:p>
            <a:endParaRPr lang="en-US" altLang="de-DE" sz="1800">
              <a:latin typeface="Arial Unicode MS" panose="020B0604020202020204" pitchFamily="34" charset="-128"/>
            </a:endParaRPr>
          </a:p>
          <a:p>
            <a:pPr>
              <a:buFontTx/>
              <a:buAutoNum type="arabicPeriod"/>
            </a:pPr>
            <a:r>
              <a:rPr lang="en-US" altLang="de-DE" sz="1800">
                <a:latin typeface="Arial Unicode MS" panose="020B0604020202020204" pitchFamily="34" charset="-128"/>
              </a:rPr>
              <a:t>calculating an inverse operator for </a:t>
            </a:r>
          </a:p>
          <a:p>
            <a:r>
              <a:rPr lang="en-US" altLang="de-DE" sz="1800">
                <a:latin typeface="Arial Unicode MS" panose="020B0604020202020204" pitchFamily="34" charset="-128"/>
              </a:rPr>
              <a:t> 			d=Gm  -&gt;  m=G</a:t>
            </a:r>
            <a:r>
              <a:rPr lang="en-US" altLang="de-DE" sz="1800" baseline="30000">
                <a:latin typeface="Arial Unicode MS" panose="020B0604020202020204" pitchFamily="34" charset="-128"/>
              </a:rPr>
              <a:t>-1</a:t>
            </a:r>
            <a:r>
              <a:rPr lang="en-US" altLang="de-DE" sz="1800">
                <a:latin typeface="Arial Unicode MS" panose="020B0604020202020204" pitchFamily="34" charset="-128"/>
              </a:rPr>
              <a:t>d</a:t>
            </a:r>
          </a:p>
          <a:p>
            <a:r>
              <a:rPr lang="en-US" altLang="de-DE" sz="1800">
                <a:latin typeface="Arial Unicode MS" panose="020B0604020202020204" pitchFamily="34" charset="-128"/>
              </a:rPr>
              <a:t>	(linear or linearized problems)</a:t>
            </a:r>
          </a:p>
          <a:p>
            <a:endParaRPr lang="en-US" altLang="de-DE" sz="1800">
              <a:latin typeface="Arial Unicode MS" panose="020B0604020202020204" pitchFamily="34" charset="-128"/>
            </a:endParaRPr>
          </a:p>
          <a:p>
            <a:pPr>
              <a:buFontTx/>
              <a:buAutoNum type="arabicPeriod" startAt="2"/>
            </a:pPr>
            <a:r>
              <a:rPr lang="en-US" altLang="de-DE" sz="1800">
                <a:latin typeface="Arial Unicode MS" panose="020B0604020202020204" pitchFamily="34" charset="-128"/>
              </a:rPr>
              <a:t>describing errors in the data and theory (linear and nonlinear problems)</a:t>
            </a:r>
          </a:p>
          <a:p>
            <a:pPr>
              <a:buFontTx/>
              <a:buAutoNum type="arabicPeriod" startAt="2"/>
            </a:pPr>
            <a:endParaRPr lang="en-US" altLang="de-DE" sz="1800">
              <a:latin typeface="Arial Unicode MS" panose="020B0604020202020204" pitchFamily="34" charset="-128"/>
            </a:endParaRPr>
          </a:p>
          <a:p>
            <a:pPr>
              <a:buFontTx/>
              <a:buAutoNum type="arabicPeriod" startAt="2"/>
            </a:pPr>
            <a:r>
              <a:rPr lang="en-US" altLang="de-DE" sz="1800">
                <a:latin typeface="Arial Unicode MS" panose="020B0604020202020204" pitchFamily="34" charset="-128"/>
              </a:rPr>
              <a:t>searching a huge model space for good models (nonlinear inverse problems)</a:t>
            </a:r>
          </a:p>
          <a:p>
            <a:pPr>
              <a:buFontTx/>
              <a:buAutoNum type="arabicPeriod" startAt="2"/>
            </a:pPr>
            <a:endParaRPr lang="en-US" altLang="de-DE" sz="1800">
              <a:latin typeface="Arial Unicode MS" panose="020B0604020202020204" pitchFamily="34" charset="-128"/>
            </a:endParaRPr>
          </a:p>
          <a:p>
            <a:pPr>
              <a:buFontTx/>
              <a:buAutoNum type="arabicPeriod" startAt="2"/>
            </a:pPr>
            <a:r>
              <a:rPr lang="en-US" altLang="de-DE" sz="1800">
                <a:latin typeface="Arial Unicode MS" panose="020B0604020202020204" pitchFamily="34" charset="-128"/>
              </a:rPr>
              <a:t>describing the quality of good models with respect to the real world (appraisal).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22513" y="2032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altLang="de-DE"/>
              <a:t>Treasure Hunt – Forward Problem</a:t>
            </a: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294813" y="6548438"/>
            <a:ext cx="2897187" cy="309562"/>
          </a:xfrm>
        </p:spPr>
        <p:txBody>
          <a:bodyPr/>
          <a:lstStyle/>
          <a:p>
            <a:fld id="{9A5A0935-FB1C-4E93-9011-817E4495ABC6}" type="slidenum">
              <a:rPr lang="de-DE" altLang="de-DE"/>
              <a:pPr/>
              <a:t>4</a:t>
            </a:fld>
            <a:endParaRPr lang="de-DE" altLang="de-DE"/>
          </a:p>
        </p:txBody>
      </p:sp>
      <p:graphicFrame>
        <p:nvGraphicFramePr>
          <p:cNvPr id="217091" name="Object 3"/>
          <p:cNvGraphicFramePr>
            <a:graphicFrameLocks noChangeAspect="1"/>
          </p:cNvGraphicFramePr>
          <p:nvPr/>
        </p:nvGraphicFramePr>
        <p:xfrm>
          <a:off x="8890001" y="1444625"/>
          <a:ext cx="93663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91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1" y="1444625"/>
                        <a:ext cx="93663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7092" name="Freeform 4"/>
          <p:cNvSpPr>
            <a:spLocks/>
          </p:cNvSpPr>
          <p:nvPr/>
        </p:nvSpPr>
        <p:spPr bwMode="auto">
          <a:xfrm>
            <a:off x="6897688" y="1624014"/>
            <a:ext cx="2736850" cy="401637"/>
          </a:xfrm>
          <a:custGeom>
            <a:avLst/>
            <a:gdLst>
              <a:gd name="T0" fmla="*/ 198 w 4680"/>
              <a:gd name="T1" fmla="*/ 594 h 638"/>
              <a:gd name="T2" fmla="*/ 292 w 4680"/>
              <a:gd name="T3" fmla="*/ 626 h 638"/>
              <a:gd name="T4" fmla="*/ 1949 w 4680"/>
              <a:gd name="T5" fmla="*/ 523 h 638"/>
              <a:gd name="T6" fmla="*/ 2399 w 4680"/>
              <a:gd name="T7" fmla="*/ 302 h 638"/>
              <a:gd name="T8" fmla="*/ 2904 w 4680"/>
              <a:gd name="T9" fmla="*/ 223 h 638"/>
              <a:gd name="T10" fmla="*/ 3291 w 4680"/>
              <a:gd name="T11" fmla="*/ 357 h 638"/>
              <a:gd name="T12" fmla="*/ 3788 w 4680"/>
              <a:gd name="T13" fmla="*/ 405 h 638"/>
              <a:gd name="T14" fmla="*/ 4135 w 4680"/>
              <a:gd name="T15" fmla="*/ 349 h 638"/>
              <a:gd name="T16" fmla="*/ 4332 w 4680"/>
              <a:gd name="T17" fmla="*/ 215 h 638"/>
              <a:gd name="T18" fmla="*/ 4498 w 4680"/>
              <a:gd name="T19" fmla="*/ 136 h 638"/>
              <a:gd name="T20" fmla="*/ 4632 w 4680"/>
              <a:gd name="T21" fmla="*/ 18 h 638"/>
              <a:gd name="T22" fmla="*/ 4680 w 4680"/>
              <a:gd name="T23" fmla="*/ 26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80" h="638">
                <a:moveTo>
                  <a:pt x="198" y="594"/>
                </a:moveTo>
                <a:cubicBezTo>
                  <a:pt x="99" y="616"/>
                  <a:pt x="0" y="638"/>
                  <a:pt x="292" y="626"/>
                </a:cubicBezTo>
                <a:cubicBezTo>
                  <a:pt x="584" y="614"/>
                  <a:pt x="1598" y="577"/>
                  <a:pt x="1949" y="523"/>
                </a:cubicBezTo>
                <a:cubicBezTo>
                  <a:pt x="2300" y="469"/>
                  <a:pt x="2240" y="352"/>
                  <a:pt x="2399" y="302"/>
                </a:cubicBezTo>
                <a:cubicBezTo>
                  <a:pt x="2558" y="252"/>
                  <a:pt x="2755" y="214"/>
                  <a:pt x="2904" y="223"/>
                </a:cubicBezTo>
                <a:cubicBezTo>
                  <a:pt x="3053" y="232"/>
                  <a:pt x="3144" y="327"/>
                  <a:pt x="3291" y="357"/>
                </a:cubicBezTo>
                <a:cubicBezTo>
                  <a:pt x="3438" y="387"/>
                  <a:pt x="3647" y="406"/>
                  <a:pt x="3788" y="405"/>
                </a:cubicBezTo>
                <a:cubicBezTo>
                  <a:pt x="3929" y="404"/>
                  <a:pt x="4044" y="381"/>
                  <a:pt x="4135" y="349"/>
                </a:cubicBezTo>
                <a:cubicBezTo>
                  <a:pt x="4226" y="317"/>
                  <a:pt x="4271" y="251"/>
                  <a:pt x="4332" y="215"/>
                </a:cubicBezTo>
                <a:cubicBezTo>
                  <a:pt x="4393" y="179"/>
                  <a:pt x="4448" y="169"/>
                  <a:pt x="4498" y="136"/>
                </a:cubicBezTo>
                <a:cubicBezTo>
                  <a:pt x="4548" y="103"/>
                  <a:pt x="4602" y="36"/>
                  <a:pt x="4632" y="18"/>
                </a:cubicBezTo>
                <a:cubicBezTo>
                  <a:pt x="4662" y="0"/>
                  <a:pt x="4671" y="13"/>
                  <a:pt x="4680" y="2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7093" name="Freeform 5"/>
          <p:cNvSpPr>
            <a:spLocks/>
          </p:cNvSpPr>
          <p:nvPr/>
        </p:nvSpPr>
        <p:spPr bwMode="auto">
          <a:xfrm>
            <a:off x="6986588" y="2051050"/>
            <a:ext cx="2736850" cy="401638"/>
          </a:xfrm>
          <a:custGeom>
            <a:avLst/>
            <a:gdLst>
              <a:gd name="T0" fmla="*/ 198 w 4680"/>
              <a:gd name="T1" fmla="*/ 594 h 638"/>
              <a:gd name="T2" fmla="*/ 292 w 4680"/>
              <a:gd name="T3" fmla="*/ 626 h 638"/>
              <a:gd name="T4" fmla="*/ 1949 w 4680"/>
              <a:gd name="T5" fmla="*/ 523 h 638"/>
              <a:gd name="T6" fmla="*/ 2399 w 4680"/>
              <a:gd name="T7" fmla="*/ 302 h 638"/>
              <a:gd name="T8" fmla="*/ 2904 w 4680"/>
              <a:gd name="T9" fmla="*/ 223 h 638"/>
              <a:gd name="T10" fmla="*/ 3291 w 4680"/>
              <a:gd name="T11" fmla="*/ 357 h 638"/>
              <a:gd name="T12" fmla="*/ 3788 w 4680"/>
              <a:gd name="T13" fmla="*/ 405 h 638"/>
              <a:gd name="T14" fmla="*/ 4135 w 4680"/>
              <a:gd name="T15" fmla="*/ 349 h 638"/>
              <a:gd name="T16" fmla="*/ 4332 w 4680"/>
              <a:gd name="T17" fmla="*/ 215 h 638"/>
              <a:gd name="T18" fmla="*/ 4498 w 4680"/>
              <a:gd name="T19" fmla="*/ 136 h 638"/>
              <a:gd name="T20" fmla="*/ 4632 w 4680"/>
              <a:gd name="T21" fmla="*/ 18 h 638"/>
              <a:gd name="T22" fmla="*/ 4680 w 4680"/>
              <a:gd name="T23" fmla="*/ 26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80" h="638">
                <a:moveTo>
                  <a:pt x="198" y="594"/>
                </a:moveTo>
                <a:cubicBezTo>
                  <a:pt x="99" y="616"/>
                  <a:pt x="0" y="638"/>
                  <a:pt x="292" y="626"/>
                </a:cubicBezTo>
                <a:cubicBezTo>
                  <a:pt x="584" y="614"/>
                  <a:pt x="1598" y="577"/>
                  <a:pt x="1949" y="523"/>
                </a:cubicBezTo>
                <a:cubicBezTo>
                  <a:pt x="2300" y="469"/>
                  <a:pt x="2240" y="352"/>
                  <a:pt x="2399" y="302"/>
                </a:cubicBezTo>
                <a:cubicBezTo>
                  <a:pt x="2558" y="252"/>
                  <a:pt x="2755" y="214"/>
                  <a:pt x="2904" y="223"/>
                </a:cubicBezTo>
                <a:cubicBezTo>
                  <a:pt x="3053" y="232"/>
                  <a:pt x="3144" y="327"/>
                  <a:pt x="3291" y="357"/>
                </a:cubicBezTo>
                <a:cubicBezTo>
                  <a:pt x="3438" y="387"/>
                  <a:pt x="3647" y="406"/>
                  <a:pt x="3788" y="405"/>
                </a:cubicBezTo>
                <a:cubicBezTo>
                  <a:pt x="3929" y="404"/>
                  <a:pt x="4044" y="381"/>
                  <a:pt x="4135" y="349"/>
                </a:cubicBezTo>
                <a:cubicBezTo>
                  <a:pt x="4226" y="317"/>
                  <a:pt x="4271" y="251"/>
                  <a:pt x="4332" y="215"/>
                </a:cubicBezTo>
                <a:cubicBezTo>
                  <a:pt x="4393" y="179"/>
                  <a:pt x="4448" y="169"/>
                  <a:pt x="4498" y="136"/>
                </a:cubicBezTo>
                <a:cubicBezTo>
                  <a:pt x="4548" y="103"/>
                  <a:pt x="4602" y="36"/>
                  <a:pt x="4632" y="18"/>
                </a:cubicBezTo>
                <a:cubicBezTo>
                  <a:pt x="4662" y="0"/>
                  <a:pt x="4671" y="13"/>
                  <a:pt x="4680" y="2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17094" name="Picture 6" descr="NA01441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6" y="1482725"/>
            <a:ext cx="549275" cy="66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95" name="Picture 7" descr="NA01441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6" y="1285875"/>
            <a:ext cx="550863" cy="66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96" name="Picture 8" descr="NA01441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90" y="1442946"/>
            <a:ext cx="550862" cy="66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7" name="Rectangle 9"/>
          <p:cNvSpPr>
            <a:spLocks noChangeArrowheads="1"/>
          </p:cNvSpPr>
          <p:nvPr/>
        </p:nvSpPr>
        <p:spPr bwMode="auto">
          <a:xfrm>
            <a:off x="8226425" y="2711451"/>
            <a:ext cx="338138" cy="219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de-DE" sz="1000" b="1"/>
              <a:t>?</a:t>
            </a:r>
            <a:endParaRPr lang="de-DE" altLang="de-DE" sz="1000" b="1"/>
          </a:p>
        </p:txBody>
      </p:sp>
      <p:sp>
        <p:nvSpPr>
          <p:cNvPr id="217098" name="Freeform 10"/>
          <p:cNvSpPr>
            <a:spLocks/>
          </p:cNvSpPr>
          <p:nvPr/>
        </p:nvSpPr>
        <p:spPr bwMode="auto">
          <a:xfrm>
            <a:off x="8337550" y="2632076"/>
            <a:ext cx="152400" cy="79375"/>
          </a:xfrm>
          <a:custGeom>
            <a:avLst/>
            <a:gdLst>
              <a:gd name="T0" fmla="*/ 0 w 261"/>
              <a:gd name="T1" fmla="*/ 127 h 127"/>
              <a:gd name="T2" fmla="*/ 134 w 261"/>
              <a:gd name="T3" fmla="*/ 1 h 127"/>
              <a:gd name="T4" fmla="*/ 261 w 261"/>
              <a:gd name="T5" fmla="*/ 119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1" h="127">
                <a:moveTo>
                  <a:pt x="0" y="127"/>
                </a:moveTo>
                <a:cubicBezTo>
                  <a:pt x="45" y="64"/>
                  <a:pt x="91" y="2"/>
                  <a:pt x="134" y="1"/>
                </a:cubicBezTo>
                <a:cubicBezTo>
                  <a:pt x="177" y="0"/>
                  <a:pt x="241" y="101"/>
                  <a:pt x="261" y="119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7099" name="Text Box 11"/>
          <p:cNvSpPr txBox="1">
            <a:spLocks noChangeArrowheads="1"/>
          </p:cNvSpPr>
          <p:nvPr/>
        </p:nvSpPr>
        <p:spPr bwMode="auto">
          <a:xfrm>
            <a:off x="7075489" y="2106614"/>
            <a:ext cx="2682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000"/>
              <a:t>X</a:t>
            </a:r>
            <a:endParaRPr lang="de-DE" altLang="de-DE" sz="1000"/>
          </a:p>
        </p:txBody>
      </p:sp>
      <p:sp>
        <p:nvSpPr>
          <p:cNvPr id="217100" name="Text Box 12"/>
          <p:cNvSpPr txBox="1">
            <a:spLocks noChangeArrowheads="1"/>
          </p:cNvSpPr>
          <p:nvPr/>
        </p:nvSpPr>
        <p:spPr bwMode="auto">
          <a:xfrm>
            <a:off x="9358314" y="1900239"/>
            <a:ext cx="276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000"/>
              <a:t>X</a:t>
            </a:r>
            <a:endParaRPr lang="de-DE" altLang="de-DE" sz="1000"/>
          </a:p>
        </p:txBody>
      </p:sp>
      <p:sp>
        <p:nvSpPr>
          <p:cNvPr id="217101" name="Text Box 13"/>
          <p:cNvSpPr txBox="1">
            <a:spLocks noChangeArrowheads="1"/>
          </p:cNvSpPr>
          <p:nvPr/>
        </p:nvSpPr>
        <p:spPr bwMode="auto">
          <a:xfrm>
            <a:off x="8562975" y="1901826"/>
            <a:ext cx="268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000"/>
              <a:t>X</a:t>
            </a:r>
            <a:endParaRPr lang="de-DE" altLang="de-DE" sz="1000"/>
          </a:p>
        </p:txBody>
      </p:sp>
      <p:sp>
        <p:nvSpPr>
          <p:cNvPr id="217102" name="Text Box 14"/>
          <p:cNvSpPr txBox="1">
            <a:spLocks noChangeArrowheads="1"/>
          </p:cNvSpPr>
          <p:nvPr/>
        </p:nvSpPr>
        <p:spPr bwMode="auto">
          <a:xfrm>
            <a:off x="7831139" y="2055814"/>
            <a:ext cx="2682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000"/>
              <a:t>X</a:t>
            </a:r>
            <a:endParaRPr lang="de-DE" altLang="de-DE" sz="1000"/>
          </a:p>
        </p:txBody>
      </p:sp>
      <p:sp>
        <p:nvSpPr>
          <p:cNvPr id="217103" name="Line 15"/>
          <p:cNvSpPr>
            <a:spLocks noChangeShapeType="1"/>
          </p:cNvSpPr>
          <p:nvPr/>
        </p:nvSpPr>
        <p:spPr bwMode="auto">
          <a:xfrm flipV="1">
            <a:off x="7075488" y="2349501"/>
            <a:ext cx="13970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7104" name="Text Box 16"/>
          <p:cNvSpPr txBox="1">
            <a:spLocks noChangeArrowheads="1"/>
          </p:cNvSpPr>
          <p:nvPr/>
        </p:nvSpPr>
        <p:spPr bwMode="auto">
          <a:xfrm>
            <a:off x="6926263" y="2589214"/>
            <a:ext cx="8112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000"/>
              <a:t>Gravimeter</a:t>
            </a:r>
            <a:endParaRPr lang="de-DE" altLang="de-DE" sz="1000"/>
          </a:p>
        </p:txBody>
      </p:sp>
      <p:sp>
        <p:nvSpPr>
          <p:cNvPr id="217107" name="Rectangle 19"/>
          <p:cNvSpPr>
            <a:spLocks noChangeArrowheads="1"/>
          </p:cNvSpPr>
          <p:nvPr/>
        </p:nvSpPr>
        <p:spPr bwMode="auto">
          <a:xfrm>
            <a:off x="6897689" y="1089026"/>
            <a:ext cx="3019425" cy="199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7108" name="Text Box 20"/>
          <p:cNvSpPr txBox="1">
            <a:spLocks noChangeArrowheads="1"/>
          </p:cNvSpPr>
          <p:nvPr/>
        </p:nvSpPr>
        <p:spPr bwMode="auto">
          <a:xfrm>
            <a:off x="1304926" y="1119982"/>
            <a:ext cx="43370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800" dirty="0"/>
              <a:t>We have observed some values:</a:t>
            </a:r>
          </a:p>
          <a:p>
            <a:endParaRPr lang="en-US" altLang="de-DE" sz="1800" dirty="0"/>
          </a:p>
          <a:p>
            <a:r>
              <a:rPr lang="en-US" altLang="de-DE" sz="1800" dirty="0"/>
              <a:t>10, 23, 35, 45, 56 </a:t>
            </a:r>
            <a:r>
              <a:rPr lang="en-US" altLang="de-DE" sz="1800" dirty="0">
                <a:sym typeface="Symbol" panose="05050102010706020507" pitchFamily="18" charset="2"/>
              </a:rPr>
              <a:t></a:t>
            </a:r>
            <a:r>
              <a:rPr lang="en-US" altLang="de-DE" sz="1800" dirty="0"/>
              <a:t>gals</a:t>
            </a:r>
          </a:p>
          <a:p>
            <a:endParaRPr lang="en-US" altLang="de-DE" sz="1800" dirty="0"/>
          </a:p>
          <a:p>
            <a:r>
              <a:rPr lang="en-US" altLang="de-DE" sz="1800" dirty="0"/>
              <a:t>How can we relate the observed gravity </a:t>
            </a:r>
          </a:p>
          <a:p>
            <a:r>
              <a:rPr lang="en-US" altLang="de-DE" sz="1800" dirty="0"/>
              <a:t>values to the subsurface properties?</a:t>
            </a:r>
          </a:p>
          <a:p>
            <a:endParaRPr lang="en-US" altLang="de-DE" sz="1800" dirty="0"/>
          </a:p>
          <a:p>
            <a:r>
              <a:rPr lang="en-US" altLang="de-DE" sz="1800" dirty="0"/>
              <a:t>We know how to do the </a:t>
            </a:r>
            <a:r>
              <a:rPr lang="en-US" altLang="de-DE" sz="1800" i="1" dirty="0"/>
              <a:t>forward</a:t>
            </a:r>
            <a:r>
              <a:rPr lang="en-US" altLang="de-DE" sz="1800" dirty="0"/>
              <a:t> problem:</a:t>
            </a:r>
            <a:endParaRPr lang="de-DE" altLang="de-DE" sz="1800" dirty="0"/>
          </a:p>
        </p:txBody>
      </p:sp>
      <p:sp>
        <p:nvSpPr>
          <p:cNvPr id="217124" name="Text Box 36"/>
          <p:cNvSpPr txBox="1">
            <a:spLocks noChangeArrowheads="1"/>
          </p:cNvSpPr>
          <p:nvPr/>
        </p:nvSpPr>
        <p:spPr bwMode="auto">
          <a:xfrm>
            <a:off x="8199439" y="1963739"/>
            <a:ext cx="2682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000"/>
              <a:t>X</a:t>
            </a:r>
            <a:endParaRPr lang="de-DE" altLang="de-DE" sz="1000"/>
          </a:p>
        </p:txBody>
      </p:sp>
      <p:graphicFrame>
        <p:nvGraphicFramePr>
          <p:cNvPr id="217125" name="Object 37"/>
          <p:cNvGraphicFramePr>
            <a:graphicFrameLocks noChangeAspect="1"/>
          </p:cNvGraphicFramePr>
          <p:nvPr/>
        </p:nvGraphicFramePr>
        <p:xfrm>
          <a:off x="3225801" y="3732213"/>
          <a:ext cx="251777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92" name="Equation" r:id="rId7" imgW="1231560" imgH="444240" progId="Equation.3">
                  <p:embed/>
                </p:oleObj>
              </mc:Choice>
              <mc:Fallback>
                <p:oleObj name="Equation" r:id="rId7" imgW="1231560" imgH="44424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801" y="3732213"/>
                        <a:ext cx="2517775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7126" name="Rectangle 38"/>
          <p:cNvSpPr>
            <a:spLocks noChangeArrowheads="1"/>
          </p:cNvSpPr>
          <p:nvPr/>
        </p:nvSpPr>
        <p:spPr bwMode="auto">
          <a:xfrm>
            <a:off x="1304926" y="4962527"/>
            <a:ext cx="7315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800" dirty="0"/>
              <a:t>This equation relates the (observed) gravitational potential to the </a:t>
            </a:r>
          </a:p>
          <a:p>
            <a:r>
              <a:rPr lang="en-US" altLang="de-DE" sz="1800" dirty="0"/>
              <a:t>subsurface density. </a:t>
            </a:r>
          </a:p>
          <a:p>
            <a:endParaRPr lang="en-US" altLang="de-DE" sz="1800" dirty="0"/>
          </a:p>
          <a:p>
            <a:r>
              <a:rPr lang="en-US" altLang="de-DE" sz="1800" dirty="0"/>
              <a:t>-&gt; given a density model we can predict the gravity field at the surface!</a:t>
            </a:r>
            <a:endParaRPr lang="de-DE" altLang="de-DE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2513" y="2032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altLang="de-DE"/>
              <a:t>Treasure Hunt – Trial and Error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294813" y="6548438"/>
            <a:ext cx="2897187" cy="309562"/>
          </a:xfrm>
        </p:spPr>
        <p:txBody>
          <a:bodyPr/>
          <a:lstStyle/>
          <a:p>
            <a:fld id="{A9ACC59E-DF75-4358-AB9E-3121C29D8C87}" type="slidenum">
              <a:rPr lang="de-DE" altLang="de-DE"/>
              <a:pPr/>
              <a:t>5</a:t>
            </a:fld>
            <a:endParaRPr lang="de-DE" altLang="de-DE"/>
          </a:p>
        </p:txBody>
      </p:sp>
      <p:graphicFrame>
        <p:nvGraphicFramePr>
          <p:cNvPr id="219139" name="Object 3"/>
          <p:cNvGraphicFramePr>
            <a:graphicFrameLocks noChangeAspect="1"/>
          </p:cNvGraphicFramePr>
          <p:nvPr/>
        </p:nvGraphicFramePr>
        <p:xfrm>
          <a:off x="8890001" y="1444625"/>
          <a:ext cx="93663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90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1" y="1444625"/>
                        <a:ext cx="93663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40" name="Freeform 4"/>
          <p:cNvSpPr>
            <a:spLocks/>
          </p:cNvSpPr>
          <p:nvPr/>
        </p:nvSpPr>
        <p:spPr bwMode="auto">
          <a:xfrm>
            <a:off x="6897688" y="1624014"/>
            <a:ext cx="2736850" cy="401637"/>
          </a:xfrm>
          <a:custGeom>
            <a:avLst/>
            <a:gdLst>
              <a:gd name="T0" fmla="*/ 198 w 4680"/>
              <a:gd name="T1" fmla="*/ 594 h 638"/>
              <a:gd name="T2" fmla="*/ 292 w 4680"/>
              <a:gd name="T3" fmla="*/ 626 h 638"/>
              <a:gd name="T4" fmla="*/ 1949 w 4680"/>
              <a:gd name="T5" fmla="*/ 523 h 638"/>
              <a:gd name="T6" fmla="*/ 2399 w 4680"/>
              <a:gd name="T7" fmla="*/ 302 h 638"/>
              <a:gd name="T8" fmla="*/ 2904 w 4680"/>
              <a:gd name="T9" fmla="*/ 223 h 638"/>
              <a:gd name="T10" fmla="*/ 3291 w 4680"/>
              <a:gd name="T11" fmla="*/ 357 h 638"/>
              <a:gd name="T12" fmla="*/ 3788 w 4680"/>
              <a:gd name="T13" fmla="*/ 405 h 638"/>
              <a:gd name="T14" fmla="*/ 4135 w 4680"/>
              <a:gd name="T15" fmla="*/ 349 h 638"/>
              <a:gd name="T16" fmla="*/ 4332 w 4680"/>
              <a:gd name="T17" fmla="*/ 215 h 638"/>
              <a:gd name="T18" fmla="*/ 4498 w 4680"/>
              <a:gd name="T19" fmla="*/ 136 h 638"/>
              <a:gd name="T20" fmla="*/ 4632 w 4680"/>
              <a:gd name="T21" fmla="*/ 18 h 638"/>
              <a:gd name="T22" fmla="*/ 4680 w 4680"/>
              <a:gd name="T23" fmla="*/ 26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80" h="638">
                <a:moveTo>
                  <a:pt x="198" y="594"/>
                </a:moveTo>
                <a:cubicBezTo>
                  <a:pt x="99" y="616"/>
                  <a:pt x="0" y="638"/>
                  <a:pt x="292" y="626"/>
                </a:cubicBezTo>
                <a:cubicBezTo>
                  <a:pt x="584" y="614"/>
                  <a:pt x="1598" y="577"/>
                  <a:pt x="1949" y="523"/>
                </a:cubicBezTo>
                <a:cubicBezTo>
                  <a:pt x="2300" y="469"/>
                  <a:pt x="2240" y="352"/>
                  <a:pt x="2399" y="302"/>
                </a:cubicBezTo>
                <a:cubicBezTo>
                  <a:pt x="2558" y="252"/>
                  <a:pt x="2755" y="214"/>
                  <a:pt x="2904" y="223"/>
                </a:cubicBezTo>
                <a:cubicBezTo>
                  <a:pt x="3053" y="232"/>
                  <a:pt x="3144" y="327"/>
                  <a:pt x="3291" y="357"/>
                </a:cubicBezTo>
                <a:cubicBezTo>
                  <a:pt x="3438" y="387"/>
                  <a:pt x="3647" y="406"/>
                  <a:pt x="3788" y="405"/>
                </a:cubicBezTo>
                <a:cubicBezTo>
                  <a:pt x="3929" y="404"/>
                  <a:pt x="4044" y="381"/>
                  <a:pt x="4135" y="349"/>
                </a:cubicBezTo>
                <a:cubicBezTo>
                  <a:pt x="4226" y="317"/>
                  <a:pt x="4271" y="251"/>
                  <a:pt x="4332" y="215"/>
                </a:cubicBezTo>
                <a:cubicBezTo>
                  <a:pt x="4393" y="179"/>
                  <a:pt x="4448" y="169"/>
                  <a:pt x="4498" y="136"/>
                </a:cubicBezTo>
                <a:cubicBezTo>
                  <a:pt x="4548" y="103"/>
                  <a:pt x="4602" y="36"/>
                  <a:pt x="4632" y="18"/>
                </a:cubicBezTo>
                <a:cubicBezTo>
                  <a:pt x="4662" y="0"/>
                  <a:pt x="4671" y="13"/>
                  <a:pt x="4680" y="2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9141" name="Freeform 5"/>
          <p:cNvSpPr>
            <a:spLocks/>
          </p:cNvSpPr>
          <p:nvPr/>
        </p:nvSpPr>
        <p:spPr bwMode="auto">
          <a:xfrm>
            <a:off x="6986588" y="2051050"/>
            <a:ext cx="2736850" cy="401638"/>
          </a:xfrm>
          <a:custGeom>
            <a:avLst/>
            <a:gdLst>
              <a:gd name="T0" fmla="*/ 198 w 4680"/>
              <a:gd name="T1" fmla="*/ 594 h 638"/>
              <a:gd name="T2" fmla="*/ 292 w 4680"/>
              <a:gd name="T3" fmla="*/ 626 h 638"/>
              <a:gd name="T4" fmla="*/ 1949 w 4680"/>
              <a:gd name="T5" fmla="*/ 523 h 638"/>
              <a:gd name="T6" fmla="*/ 2399 w 4680"/>
              <a:gd name="T7" fmla="*/ 302 h 638"/>
              <a:gd name="T8" fmla="*/ 2904 w 4680"/>
              <a:gd name="T9" fmla="*/ 223 h 638"/>
              <a:gd name="T10" fmla="*/ 3291 w 4680"/>
              <a:gd name="T11" fmla="*/ 357 h 638"/>
              <a:gd name="T12" fmla="*/ 3788 w 4680"/>
              <a:gd name="T13" fmla="*/ 405 h 638"/>
              <a:gd name="T14" fmla="*/ 4135 w 4680"/>
              <a:gd name="T15" fmla="*/ 349 h 638"/>
              <a:gd name="T16" fmla="*/ 4332 w 4680"/>
              <a:gd name="T17" fmla="*/ 215 h 638"/>
              <a:gd name="T18" fmla="*/ 4498 w 4680"/>
              <a:gd name="T19" fmla="*/ 136 h 638"/>
              <a:gd name="T20" fmla="*/ 4632 w 4680"/>
              <a:gd name="T21" fmla="*/ 18 h 638"/>
              <a:gd name="T22" fmla="*/ 4680 w 4680"/>
              <a:gd name="T23" fmla="*/ 26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80" h="638">
                <a:moveTo>
                  <a:pt x="198" y="594"/>
                </a:moveTo>
                <a:cubicBezTo>
                  <a:pt x="99" y="616"/>
                  <a:pt x="0" y="638"/>
                  <a:pt x="292" y="626"/>
                </a:cubicBezTo>
                <a:cubicBezTo>
                  <a:pt x="584" y="614"/>
                  <a:pt x="1598" y="577"/>
                  <a:pt x="1949" y="523"/>
                </a:cubicBezTo>
                <a:cubicBezTo>
                  <a:pt x="2300" y="469"/>
                  <a:pt x="2240" y="352"/>
                  <a:pt x="2399" y="302"/>
                </a:cubicBezTo>
                <a:cubicBezTo>
                  <a:pt x="2558" y="252"/>
                  <a:pt x="2755" y="214"/>
                  <a:pt x="2904" y="223"/>
                </a:cubicBezTo>
                <a:cubicBezTo>
                  <a:pt x="3053" y="232"/>
                  <a:pt x="3144" y="327"/>
                  <a:pt x="3291" y="357"/>
                </a:cubicBezTo>
                <a:cubicBezTo>
                  <a:pt x="3438" y="387"/>
                  <a:pt x="3647" y="406"/>
                  <a:pt x="3788" y="405"/>
                </a:cubicBezTo>
                <a:cubicBezTo>
                  <a:pt x="3929" y="404"/>
                  <a:pt x="4044" y="381"/>
                  <a:pt x="4135" y="349"/>
                </a:cubicBezTo>
                <a:cubicBezTo>
                  <a:pt x="4226" y="317"/>
                  <a:pt x="4271" y="251"/>
                  <a:pt x="4332" y="215"/>
                </a:cubicBezTo>
                <a:cubicBezTo>
                  <a:pt x="4393" y="179"/>
                  <a:pt x="4448" y="169"/>
                  <a:pt x="4498" y="136"/>
                </a:cubicBezTo>
                <a:cubicBezTo>
                  <a:pt x="4548" y="103"/>
                  <a:pt x="4602" y="36"/>
                  <a:pt x="4632" y="18"/>
                </a:cubicBezTo>
                <a:cubicBezTo>
                  <a:pt x="4662" y="0"/>
                  <a:pt x="4671" y="13"/>
                  <a:pt x="4680" y="2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19142" name="Picture 6" descr="NA01441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6" y="1482725"/>
            <a:ext cx="549275" cy="66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143" name="Picture 7" descr="NA01441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6" y="1285875"/>
            <a:ext cx="550863" cy="66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144" name="Picture 8" descr="NA01441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1558925"/>
            <a:ext cx="550862" cy="66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45" name="Rectangle 9"/>
          <p:cNvSpPr>
            <a:spLocks noChangeArrowheads="1"/>
          </p:cNvSpPr>
          <p:nvPr/>
        </p:nvSpPr>
        <p:spPr bwMode="auto">
          <a:xfrm>
            <a:off x="8226425" y="2711451"/>
            <a:ext cx="338138" cy="219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de-DE" sz="1000" b="1"/>
              <a:t>?</a:t>
            </a:r>
            <a:endParaRPr lang="de-DE" altLang="de-DE" sz="1000" b="1"/>
          </a:p>
        </p:txBody>
      </p:sp>
      <p:sp>
        <p:nvSpPr>
          <p:cNvPr id="219146" name="Freeform 10"/>
          <p:cNvSpPr>
            <a:spLocks/>
          </p:cNvSpPr>
          <p:nvPr/>
        </p:nvSpPr>
        <p:spPr bwMode="auto">
          <a:xfrm>
            <a:off x="8337550" y="2632076"/>
            <a:ext cx="152400" cy="79375"/>
          </a:xfrm>
          <a:custGeom>
            <a:avLst/>
            <a:gdLst>
              <a:gd name="T0" fmla="*/ 0 w 261"/>
              <a:gd name="T1" fmla="*/ 127 h 127"/>
              <a:gd name="T2" fmla="*/ 134 w 261"/>
              <a:gd name="T3" fmla="*/ 1 h 127"/>
              <a:gd name="T4" fmla="*/ 261 w 261"/>
              <a:gd name="T5" fmla="*/ 119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1" h="127">
                <a:moveTo>
                  <a:pt x="0" y="127"/>
                </a:moveTo>
                <a:cubicBezTo>
                  <a:pt x="45" y="64"/>
                  <a:pt x="91" y="2"/>
                  <a:pt x="134" y="1"/>
                </a:cubicBezTo>
                <a:cubicBezTo>
                  <a:pt x="177" y="0"/>
                  <a:pt x="241" y="101"/>
                  <a:pt x="261" y="119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9147" name="Text Box 11"/>
          <p:cNvSpPr txBox="1">
            <a:spLocks noChangeArrowheads="1"/>
          </p:cNvSpPr>
          <p:nvPr/>
        </p:nvSpPr>
        <p:spPr bwMode="auto">
          <a:xfrm>
            <a:off x="7075489" y="2106614"/>
            <a:ext cx="2682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000"/>
              <a:t>X</a:t>
            </a:r>
            <a:endParaRPr lang="de-DE" altLang="de-DE" sz="1000"/>
          </a:p>
        </p:txBody>
      </p:sp>
      <p:sp>
        <p:nvSpPr>
          <p:cNvPr id="219148" name="Text Box 12"/>
          <p:cNvSpPr txBox="1">
            <a:spLocks noChangeArrowheads="1"/>
          </p:cNvSpPr>
          <p:nvPr/>
        </p:nvSpPr>
        <p:spPr bwMode="auto">
          <a:xfrm>
            <a:off x="9358314" y="1900239"/>
            <a:ext cx="276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000"/>
              <a:t>X</a:t>
            </a:r>
            <a:endParaRPr lang="de-DE" altLang="de-DE" sz="1000"/>
          </a:p>
        </p:txBody>
      </p:sp>
      <p:sp>
        <p:nvSpPr>
          <p:cNvPr id="219149" name="Text Box 13"/>
          <p:cNvSpPr txBox="1">
            <a:spLocks noChangeArrowheads="1"/>
          </p:cNvSpPr>
          <p:nvPr/>
        </p:nvSpPr>
        <p:spPr bwMode="auto">
          <a:xfrm>
            <a:off x="8562975" y="1901826"/>
            <a:ext cx="268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000"/>
              <a:t>X</a:t>
            </a:r>
            <a:endParaRPr lang="de-DE" altLang="de-DE" sz="1000"/>
          </a:p>
        </p:txBody>
      </p:sp>
      <p:sp>
        <p:nvSpPr>
          <p:cNvPr id="219150" name="Text Box 14"/>
          <p:cNvSpPr txBox="1">
            <a:spLocks noChangeArrowheads="1"/>
          </p:cNvSpPr>
          <p:nvPr/>
        </p:nvSpPr>
        <p:spPr bwMode="auto">
          <a:xfrm>
            <a:off x="7831139" y="2055814"/>
            <a:ext cx="2682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000"/>
              <a:t>X</a:t>
            </a:r>
            <a:endParaRPr lang="de-DE" altLang="de-DE" sz="1000"/>
          </a:p>
        </p:txBody>
      </p:sp>
      <p:sp>
        <p:nvSpPr>
          <p:cNvPr id="219151" name="Line 15"/>
          <p:cNvSpPr>
            <a:spLocks noChangeShapeType="1"/>
          </p:cNvSpPr>
          <p:nvPr/>
        </p:nvSpPr>
        <p:spPr bwMode="auto">
          <a:xfrm flipV="1">
            <a:off x="7075488" y="2349501"/>
            <a:ext cx="13970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9152" name="Text Box 16"/>
          <p:cNvSpPr txBox="1">
            <a:spLocks noChangeArrowheads="1"/>
          </p:cNvSpPr>
          <p:nvPr/>
        </p:nvSpPr>
        <p:spPr bwMode="auto">
          <a:xfrm>
            <a:off x="6926263" y="2589214"/>
            <a:ext cx="8112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000"/>
              <a:t>Gravimeter</a:t>
            </a:r>
            <a:endParaRPr lang="de-DE" altLang="de-DE" sz="1000"/>
          </a:p>
        </p:txBody>
      </p:sp>
      <p:sp>
        <p:nvSpPr>
          <p:cNvPr id="219153" name="Rectangle 17"/>
          <p:cNvSpPr>
            <a:spLocks noChangeArrowheads="1"/>
          </p:cNvSpPr>
          <p:nvPr/>
        </p:nvSpPr>
        <p:spPr bwMode="auto">
          <a:xfrm>
            <a:off x="6897689" y="1089026"/>
            <a:ext cx="3019425" cy="199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9154" name="Text Box 18"/>
          <p:cNvSpPr txBox="1">
            <a:spLocks noChangeArrowheads="1"/>
          </p:cNvSpPr>
          <p:nvPr/>
        </p:nvSpPr>
        <p:spPr bwMode="auto">
          <a:xfrm>
            <a:off x="1957388" y="1370014"/>
            <a:ext cx="41719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800"/>
              <a:t>What else do we know?</a:t>
            </a:r>
          </a:p>
          <a:p>
            <a:endParaRPr lang="en-US" altLang="de-DE" sz="1800"/>
          </a:p>
          <a:p>
            <a:r>
              <a:rPr lang="en-US" altLang="de-DE" sz="1800"/>
              <a:t>Density sand: 2,2 g/cm</a:t>
            </a:r>
            <a:r>
              <a:rPr lang="en-US" altLang="de-DE" sz="1800" baseline="30000"/>
              <a:t>3</a:t>
            </a:r>
          </a:p>
          <a:p>
            <a:r>
              <a:rPr lang="en-US" altLang="de-DE" sz="1800"/>
              <a:t>Density gold: 19,3 g/cm</a:t>
            </a:r>
            <a:r>
              <a:rPr lang="en-US" altLang="de-DE" sz="1800" baseline="30000"/>
              <a:t>3</a:t>
            </a:r>
          </a:p>
          <a:p>
            <a:endParaRPr lang="en-US" altLang="de-DE" sz="1800"/>
          </a:p>
          <a:p>
            <a:r>
              <a:rPr lang="en-US" altLang="de-DE" sz="1800"/>
              <a:t>Do we know these values </a:t>
            </a:r>
            <a:r>
              <a:rPr lang="en-US" altLang="de-DE" sz="1800" i="1"/>
              <a:t>exactly</a:t>
            </a:r>
            <a:r>
              <a:rPr lang="en-US" altLang="de-DE" sz="1800"/>
              <a:t>?</a:t>
            </a:r>
          </a:p>
          <a:p>
            <a:r>
              <a:rPr lang="en-US" altLang="de-DE" sz="1800"/>
              <a:t>How can  we find out whether and if so </a:t>
            </a:r>
          </a:p>
          <a:p>
            <a:r>
              <a:rPr lang="en-US" altLang="de-DE" sz="1800"/>
              <a:t>where is the box with gold?</a:t>
            </a:r>
          </a:p>
        </p:txBody>
      </p:sp>
      <p:sp>
        <p:nvSpPr>
          <p:cNvPr id="219155" name="Text Box 19"/>
          <p:cNvSpPr txBox="1">
            <a:spLocks noChangeArrowheads="1"/>
          </p:cNvSpPr>
          <p:nvPr/>
        </p:nvSpPr>
        <p:spPr bwMode="auto">
          <a:xfrm>
            <a:off x="8199439" y="1963739"/>
            <a:ext cx="2682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000"/>
              <a:t>X</a:t>
            </a:r>
            <a:endParaRPr lang="de-DE" altLang="de-DE" sz="1000"/>
          </a:p>
        </p:txBody>
      </p:sp>
      <p:sp>
        <p:nvSpPr>
          <p:cNvPr id="219157" name="Rectangle 21"/>
          <p:cNvSpPr>
            <a:spLocks noChangeArrowheads="1"/>
          </p:cNvSpPr>
          <p:nvPr/>
        </p:nvSpPr>
        <p:spPr bwMode="auto">
          <a:xfrm>
            <a:off x="2468563" y="3970339"/>
            <a:ext cx="770255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1800"/>
              <a:t>One approach:</a:t>
            </a:r>
          </a:p>
          <a:p>
            <a:pPr algn="ctr"/>
            <a:endParaRPr lang="en-US" altLang="de-DE" sz="1800"/>
          </a:p>
          <a:p>
            <a:pPr algn="ctr"/>
            <a:r>
              <a:rPr lang="en-US" altLang="de-DE" sz="1800"/>
              <a:t>Use the </a:t>
            </a:r>
            <a:r>
              <a:rPr lang="en-US" altLang="de-DE" sz="1800" i="1"/>
              <a:t>forward</a:t>
            </a:r>
            <a:r>
              <a:rPr lang="en-US" altLang="de-DE" sz="1800"/>
              <a:t> solution to calculate many models for a rectangular box</a:t>
            </a:r>
          </a:p>
          <a:p>
            <a:pPr algn="ctr"/>
            <a:r>
              <a:rPr lang="en-US" altLang="de-DE" sz="1800"/>
              <a:t>situated somewhere in the ground and compare the </a:t>
            </a:r>
            <a:r>
              <a:rPr lang="en-US" altLang="de-DE" sz="1800" i="1"/>
              <a:t>theoretical</a:t>
            </a:r>
            <a:r>
              <a:rPr lang="en-US" altLang="de-DE" sz="1800"/>
              <a:t> (</a:t>
            </a:r>
            <a:r>
              <a:rPr lang="en-US" altLang="de-DE" sz="1800" i="1"/>
              <a:t>synthetic</a:t>
            </a:r>
            <a:r>
              <a:rPr lang="en-US" altLang="de-DE" sz="1800"/>
              <a:t>) </a:t>
            </a:r>
          </a:p>
          <a:p>
            <a:pPr algn="ctr"/>
            <a:r>
              <a:rPr lang="en-US" altLang="de-DE" sz="1800"/>
              <a:t>data to the observations.</a:t>
            </a:r>
          </a:p>
          <a:p>
            <a:pPr algn="ctr"/>
            <a:endParaRPr lang="en-US" altLang="de-DE" sz="1800"/>
          </a:p>
          <a:p>
            <a:pPr algn="ctr"/>
            <a:r>
              <a:rPr lang="en-US" altLang="de-DE" sz="1800" b="1">
                <a:solidFill>
                  <a:schemeClr val="hlink"/>
                </a:solidFill>
              </a:rPr>
              <a:t>-&gt;Trial and error method</a:t>
            </a:r>
            <a:endParaRPr lang="de-DE" altLang="de-DE" sz="1800" b="1">
              <a:solidFill>
                <a:schemeClr val="hlin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322513" y="2032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altLang="de-DE"/>
              <a:t>Treasure Hunt – Model Space </a:t>
            </a:r>
          </a:p>
        </p:txBody>
      </p:sp>
      <p:sp>
        <p:nvSpPr>
          <p:cNvPr id="18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294813" y="6548438"/>
            <a:ext cx="2897187" cy="309562"/>
          </a:xfrm>
        </p:spPr>
        <p:txBody>
          <a:bodyPr/>
          <a:lstStyle/>
          <a:p>
            <a:fld id="{3012A468-5075-46D7-86CE-25BAE8DBD838}" type="slidenum">
              <a:rPr lang="de-DE" altLang="de-DE"/>
              <a:pPr/>
              <a:t>6</a:t>
            </a:fld>
            <a:endParaRPr lang="de-DE" altLang="de-DE"/>
          </a:p>
        </p:txBody>
      </p:sp>
      <p:graphicFrame>
        <p:nvGraphicFramePr>
          <p:cNvPr id="221187" name="Object 3"/>
          <p:cNvGraphicFramePr>
            <a:graphicFrameLocks noChangeAspect="1"/>
          </p:cNvGraphicFramePr>
          <p:nvPr/>
        </p:nvGraphicFramePr>
        <p:xfrm>
          <a:off x="8890001" y="1444625"/>
          <a:ext cx="93663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651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1" y="1444625"/>
                        <a:ext cx="93663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188" name="Freeform 4"/>
          <p:cNvSpPr>
            <a:spLocks/>
          </p:cNvSpPr>
          <p:nvPr/>
        </p:nvSpPr>
        <p:spPr bwMode="auto">
          <a:xfrm>
            <a:off x="6897688" y="1624014"/>
            <a:ext cx="2736850" cy="401637"/>
          </a:xfrm>
          <a:custGeom>
            <a:avLst/>
            <a:gdLst>
              <a:gd name="T0" fmla="*/ 198 w 4680"/>
              <a:gd name="T1" fmla="*/ 594 h 638"/>
              <a:gd name="T2" fmla="*/ 292 w 4680"/>
              <a:gd name="T3" fmla="*/ 626 h 638"/>
              <a:gd name="T4" fmla="*/ 1949 w 4680"/>
              <a:gd name="T5" fmla="*/ 523 h 638"/>
              <a:gd name="T6" fmla="*/ 2399 w 4680"/>
              <a:gd name="T7" fmla="*/ 302 h 638"/>
              <a:gd name="T8" fmla="*/ 2904 w 4680"/>
              <a:gd name="T9" fmla="*/ 223 h 638"/>
              <a:gd name="T10" fmla="*/ 3291 w 4680"/>
              <a:gd name="T11" fmla="*/ 357 h 638"/>
              <a:gd name="T12" fmla="*/ 3788 w 4680"/>
              <a:gd name="T13" fmla="*/ 405 h 638"/>
              <a:gd name="T14" fmla="*/ 4135 w 4680"/>
              <a:gd name="T15" fmla="*/ 349 h 638"/>
              <a:gd name="T16" fmla="*/ 4332 w 4680"/>
              <a:gd name="T17" fmla="*/ 215 h 638"/>
              <a:gd name="T18" fmla="*/ 4498 w 4680"/>
              <a:gd name="T19" fmla="*/ 136 h 638"/>
              <a:gd name="T20" fmla="*/ 4632 w 4680"/>
              <a:gd name="T21" fmla="*/ 18 h 638"/>
              <a:gd name="T22" fmla="*/ 4680 w 4680"/>
              <a:gd name="T23" fmla="*/ 26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80" h="638">
                <a:moveTo>
                  <a:pt x="198" y="594"/>
                </a:moveTo>
                <a:cubicBezTo>
                  <a:pt x="99" y="616"/>
                  <a:pt x="0" y="638"/>
                  <a:pt x="292" y="626"/>
                </a:cubicBezTo>
                <a:cubicBezTo>
                  <a:pt x="584" y="614"/>
                  <a:pt x="1598" y="577"/>
                  <a:pt x="1949" y="523"/>
                </a:cubicBezTo>
                <a:cubicBezTo>
                  <a:pt x="2300" y="469"/>
                  <a:pt x="2240" y="352"/>
                  <a:pt x="2399" y="302"/>
                </a:cubicBezTo>
                <a:cubicBezTo>
                  <a:pt x="2558" y="252"/>
                  <a:pt x="2755" y="214"/>
                  <a:pt x="2904" y="223"/>
                </a:cubicBezTo>
                <a:cubicBezTo>
                  <a:pt x="3053" y="232"/>
                  <a:pt x="3144" y="327"/>
                  <a:pt x="3291" y="357"/>
                </a:cubicBezTo>
                <a:cubicBezTo>
                  <a:pt x="3438" y="387"/>
                  <a:pt x="3647" y="406"/>
                  <a:pt x="3788" y="405"/>
                </a:cubicBezTo>
                <a:cubicBezTo>
                  <a:pt x="3929" y="404"/>
                  <a:pt x="4044" y="381"/>
                  <a:pt x="4135" y="349"/>
                </a:cubicBezTo>
                <a:cubicBezTo>
                  <a:pt x="4226" y="317"/>
                  <a:pt x="4271" y="251"/>
                  <a:pt x="4332" y="215"/>
                </a:cubicBezTo>
                <a:cubicBezTo>
                  <a:pt x="4393" y="179"/>
                  <a:pt x="4448" y="169"/>
                  <a:pt x="4498" y="136"/>
                </a:cubicBezTo>
                <a:cubicBezTo>
                  <a:pt x="4548" y="103"/>
                  <a:pt x="4602" y="36"/>
                  <a:pt x="4632" y="18"/>
                </a:cubicBezTo>
                <a:cubicBezTo>
                  <a:pt x="4662" y="0"/>
                  <a:pt x="4671" y="13"/>
                  <a:pt x="4680" y="2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1189" name="Freeform 5"/>
          <p:cNvSpPr>
            <a:spLocks/>
          </p:cNvSpPr>
          <p:nvPr/>
        </p:nvSpPr>
        <p:spPr bwMode="auto">
          <a:xfrm>
            <a:off x="6986588" y="2051050"/>
            <a:ext cx="2736850" cy="401638"/>
          </a:xfrm>
          <a:custGeom>
            <a:avLst/>
            <a:gdLst>
              <a:gd name="T0" fmla="*/ 198 w 4680"/>
              <a:gd name="T1" fmla="*/ 594 h 638"/>
              <a:gd name="T2" fmla="*/ 292 w 4680"/>
              <a:gd name="T3" fmla="*/ 626 h 638"/>
              <a:gd name="T4" fmla="*/ 1949 w 4680"/>
              <a:gd name="T5" fmla="*/ 523 h 638"/>
              <a:gd name="T6" fmla="*/ 2399 w 4680"/>
              <a:gd name="T7" fmla="*/ 302 h 638"/>
              <a:gd name="T8" fmla="*/ 2904 w 4680"/>
              <a:gd name="T9" fmla="*/ 223 h 638"/>
              <a:gd name="T10" fmla="*/ 3291 w 4680"/>
              <a:gd name="T11" fmla="*/ 357 h 638"/>
              <a:gd name="T12" fmla="*/ 3788 w 4680"/>
              <a:gd name="T13" fmla="*/ 405 h 638"/>
              <a:gd name="T14" fmla="*/ 4135 w 4680"/>
              <a:gd name="T15" fmla="*/ 349 h 638"/>
              <a:gd name="T16" fmla="*/ 4332 w 4680"/>
              <a:gd name="T17" fmla="*/ 215 h 638"/>
              <a:gd name="T18" fmla="*/ 4498 w 4680"/>
              <a:gd name="T19" fmla="*/ 136 h 638"/>
              <a:gd name="T20" fmla="*/ 4632 w 4680"/>
              <a:gd name="T21" fmla="*/ 18 h 638"/>
              <a:gd name="T22" fmla="*/ 4680 w 4680"/>
              <a:gd name="T23" fmla="*/ 26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80" h="638">
                <a:moveTo>
                  <a:pt x="198" y="594"/>
                </a:moveTo>
                <a:cubicBezTo>
                  <a:pt x="99" y="616"/>
                  <a:pt x="0" y="638"/>
                  <a:pt x="292" y="626"/>
                </a:cubicBezTo>
                <a:cubicBezTo>
                  <a:pt x="584" y="614"/>
                  <a:pt x="1598" y="577"/>
                  <a:pt x="1949" y="523"/>
                </a:cubicBezTo>
                <a:cubicBezTo>
                  <a:pt x="2300" y="469"/>
                  <a:pt x="2240" y="352"/>
                  <a:pt x="2399" y="302"/>
                </a:cubicBezTo>
                <a:cubicBezTo>
                  <a:pt x="2558" y="252"/>
                  <a:pt x="2755" y="214"/>
                  <a:pt x="2904" y="223"/>
                </a:cubicBezTo>
                <a:cubicBezTo>
                  <a:pt x="3053" y="232"/>
                  <a:pt x="3144" y="327"/>
                  <a:pt x="3291" y="357"/>
                </a:cubicBezTo>
                <a:cubicBezTo>
                  <a:pt x="3438" y="387"/>
                  <a:pt x="3647" y="406"/>
                  <a:pt x="3788" y="405"/>
                </a:cubicBezTo>
                <a:cubicBezTo>
                  <a:pt x="3929" y="404"/>
                  <a:pt x="4044" y="381"/>
                  <a:pt x="4135" y="349"/>
                </a:cubicBezTo>
                <a:cubicBezTo>
                  <a:pt x="4226" y="317"/>
                  <a:pt x="4271" y="251"/>
                  <a:pt x="4332" y="215"/>
                </a:cubicBezTo>
                <a:cubicBezTo>
                  <a:pt x="4393" y="179"/>
                  <a:pt x="4448" y="169"/>
                  <a:pt x="4498" y="136"/>
                </a:cubicBezTo>
                <a:cubicBezTo>
                  <a:pt x="4548" y="103"/>
                  <a:pt x="4602" y="36"/>
                  <a:pt x="4632" y="18"/>
                </a:cubicBezTo>
                <a:cubicBezTo>
                  <a:pt x="4662" y="0"/>
                  <a:pt x="4671" y="13"/>
                  <a:pt x="4680" y="2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21190" name="Picture 6" descr="NA01441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6" y="1482725"/>
            <a:ext cx="549275" cy="66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191" name="Picture 7" descr="NA01441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6" y="1285875"/>
            <a:ext cx="550863" cy="66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192" name="Picture 8" descr="NA01441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1558925"/>
            <a:ext cx="550862" cy="66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193" name="Rectangle 9"/>
          <p:cNvSpPr>
            <a:spLocks noChangeArrowheads="1"/>
          </p:cNvSpPr>
          <p:nvPr/>
        </p:nvSpPr>
        <p:spPr bwMode="auto">
          <a:xfrm>
            <a:off x="8226425" y="2711451"/>
            <a:ext cx="338138" cy="219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de-DE" sz="1000" b="1"/>
              <a:t>?</a:t>
            </a:r>
            <a:endParaRPr lang="de-DE" altLang="de-DE" sz="1000" b="1"/>
          </a:p>
        </p:txBody>
      </p:sp>
      <p:sp>
        <p:nvSpPr>
          <p:cNvPr id="221194" name="Freeform 10"/>
          <p:cNvSpPr>
            <a:spLocks/>
          </p:cNvSpPr>
          <p:nvPr/>
        </p:nvSpPr>
        <p:spPr bwMode="auto">
          <a:xfrm>
            <a:off x="8337550" y="2632076"/>
            <a:ext cx="152400" cy="79375"/>
          </a:xfrm>
          <a:custGeom>
            <a:avLst/>
            <a:gdLst>
              <a:gd name="T0" fmla="*/ 0 w 261"/>
              <a:gd name="T1" fmla="*/ 127 h 127"/>
              <a:gd name="T2" fmla="*/ 134 w 261"/>
              <a:gd name="T3" fmla="*/ 1 h 127"/>
              <a:gd name="T4" fmla="*/ 261 w 261"/>
              <a:gd name="T5" fmla="*/ 119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1" h="127">
                <a:moveTo>
                  <a:pt x="0" y="127"/>
                </a:moveTo>
                <a:cubicBezTo>
                  <a:pt x="45" y="64"/>
                  <a:pt x="91" y="2"/>
                  <a:pt x="134" y="1"/>
                </a:cubicBezTo>
                <a:cubicBezTo>
                  <a:pt x="177" y="0"/>
                  <a:pt x="241" y="101"/>
                  <a:pt x="261" y="119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1195" name="Text Box 11"/>
          <p:cNvSpPr txBox="1">
            <a:spLocks noChangeArrowheads="1"/>
          </p:cNvSpPr>
          <p:nvPr/>
        </p:nvSpPr>
        <p:spPr bwMode="auto">
          <a:xfrm>
            <a:off x="7075489" y="2106614"/>
            <a:ext cx="2682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000"/>
              <a:t>X</a:t>
            </a:r>
            <a:endParaRPr lang="de-DE" altLang="de-DE" sz="1000"/>
          </a:p>
        </p:txBody>
      </p:sp>
      <p:sp>
        <p:nvSpPr>
          <p:cNvPr id="221196" name="Text Box 12"/>
          <p:cNvSpPr txBox="1">
            <a:spLocks noChangeArrowheads="1"/>
          </p:cNvSpPr>
          <p:nvPr/>
        </p:nvSpPr>
        <p:spPr bwMode="auto">
          <a:xfrm>
            <a:off x="9358314" y="1900239"/>
            <a:ext cx="276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000"/>
              <a:t>X</a:t>
            </a:r>
            <a:endParaRPr lang="de-DE" altLang="de-DE" sz="1000"/>
          </a:p>
        </p:txBody>
      </p:sp>
      <p:sp>
        <p:nvSpPr>
          <p:cNvPr id="221197" name="Text Box 13"/>
          <p:cNvSpPr txBox="1">
            <a:spLocks noChangeArrowheads="1"/>
          </p:cNvSpPr>
          <p:nvPr/>
        </p:nvSpPr>
        <p:spPr bwMode="auto">
          <a:xfrm>
            <a:off x="8562975" y="1901826"/>
            <a:ext cx="268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000"/>
              <a:t>X</a:t>
            </a:r>
            <a:endParaRPr lang="de-DE" altLang="de-DE" sz="1000"/>
          </a:p>
        </p:txBody>
      </p:sp>
      <p:sp>
        <p:nvSpPr>
          <p:cNvPr id="221198" name="Text Box 14"/>
          <p:cNvSpPr txBox="1">
            <a:spLocks noChangeArrowheads="1"/>
          </p:cNvSpPr>
          <p:nvPr/>
        </p:nvSpPr>
        <p:spPr bwMode="auto">
          <a:xfrm>
            <a:off x="7831139" y="2055814"/>
            <a:ext cx="2682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000"/>
              <a:t>X</a:t>
            </a:r>
            <a:endParaRPr lang="de-DE" altLang="de-DE" sz="1000"/>
          </a:p>
        </p:txBody>
      </p:sp>
      <p:sp>
        <p:nvSpPr>
          <p:cNvPr id="221199" name="Line 15"/>
          <p:cNvSpPr>
            <a:spLocks noChangeShapeType="1"/>
          </p:cNvSpPr>
          <p:nvPr/>
        </p:nvSpPr>
        <p:spPr bwMode="auto">
          <a:xfrm flipV="1">
            <a:off x="7075488" y="2349501"/>
            <a:ext cx="13970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1200" name="Text Box 16"/>
          <p:cNvSpPr txBox="1">
            <a:spLocks noChangeArrowheads="1"/>
          </p:cNvSpPr>
          <p:nvPr/>
        </p:nvSpPr>
        <p:spPr bwMode="auto">
          <a:xfrm>
            <a:off x="6926263" y="2589214"/>
            <a:ext cx="8112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000"/>
              <a:t>Gravimeter</a:t>
            </a:r>
            <a:endParaRPr lang="de-DE" altLang="de-DE" sz="1000"/>
          </a:p>
        </p:txBody>
      </p:sp>
      <p:sp>
        <p:nvSpPr>
          <p:cNvPr id="221201" name="Rectangle 17"/>
          <p:cNvSpPr>
            <a:spLocks noChangeArrowheads="1"/>
          </p:cNvSpPr>
          <p:nvPr/>
        </p:nvSpPr>
        <p:spPr bwMode="auto">
          <a:xfrm>
            <a:off x="6897689" y="1089026"/>
            <a:ext cx="3019425" cy="199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1202" name="Text Box 18"/>
          <p:cNvSpPr txBox="1">
            <a:spLocks noChangeArrowheads="1"/>
          </p:cNvSpPr>
          <p:nvPr/>
        </p:nvSpPr>
        <p:spPr bwMode="auto">
          <a:xfrm>
            <a:off x="1004887" y="1033463"/>
            <a:ext cx="72580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800" dirty="0"/>
              <a:t>But ...</a:t>
            </a:r>
          </a:p>
          <a:p>
            <a:endParaRPr lang="en-US" altLang="de-DE" sz="1800" dirty="0"/>
          </a:p>
          <a:p>
            <a:r>
              <a:rPr lang="en-US" altLang="de-DE" sz="1800" dirty="0"/>
              <a:t>... we have to define </a:t>
            </a:r>
            <a:r>
              <a:rPr lang="en-US" altLang="de-DE" sz="1800" i="1" dirty="0"/>
              <a:t>plausible</a:t>
            </a:r>
            <a:r>
              <a:rPr lang="en-US" altLang="de-DE" sz="1800" dirty="0"/>
              <a:t> models </a:t>
            </a:r>
          </a:p>
          <a:p>
            <a:r>
              <a:rPr lang="en-US" altLang="de-DE" sz="1800" dirty="0"/>
              <a:t>for the beach. We have to somehow </a:t>
            </a:r>
          </a:p>
          <a:p>
            <a:r>
              <a:rPr lang="en-US" altLang="de-DE" sz="1800" dirty="0"/>
              <a:t>describe the model geometrically. </a:t>
            </a:r>
          </a:p>
          <a:p>
            <a:endParaRPr lang="en-US" altLang="de-DE" sz="1800" dirty="0"/>
          </a:p>
          <a:p>
            <a:r>
              <a:rPr lang="en-US" altLang="de-DE" sz="1800" dirty="0"/>
              <a:t>-&gt; Let us</a:t>
            </a:r>
          </a:p>
          <a:p>
            <a:endParaRPr lang="en-US" altLang="de-DE" sz="1800" dirty="0"/>
          </a:p>
          <a:p>
            <a:r>
              <a:rPr lang="en-US" altLang="de-DE" sz="1800" dirty="0"/>
              <a:t>	- divide the subsurface into a rectangles with variable density</a:t>
            </a:r>
          </a:p>
          <a:p>
            <a:r>
              <a:rPr lang="en-US" altLang="de-DE" sz="1800" dirty="0"/>
              <a:t>	- Let us assume a flat surface</a:t>
            </a:r>
          </a:p>
        </p:txBody>
      </p:sp>
      <p:sp>
        <p:nvSpPr>
          <p:cNvPr id="221203" name="Text Box 19"/>
          <p:cNvSpPr txBox="1">
            <a:spLocks noChangeArrowheads="1"/>
          </p:cNvSpPr>
          <p:nvPr/>
        </p:nvSpPr>
        <p:spPr bwMode="auto">
          <a:xfrm>
            <a:off x="8199439" y="1963739"/>
            <a:ext cx="2682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000"/>
              <a:t>X</a:t>
            </a:r>
            <a:endParaRPr lang="de-DE" altLang="de-DE" sz="1000"/>
          </a:p>
        </p:txBody>
      </p:sp>
      <p:grpSp>
        <p:nvGrpSpPr>
          <p:cNvPr id="221448" name="Group 264"/>
          <p:cNvGrpSpPr>
            <a:grpSpLocks/>
          </p:cNvGrpSpPr>
          <p:nvPr/>
        </p:nvGrpSpPr>
        <p:grpSpPr bwMode="auto">
          <a:xfrm>
            <a:off x="2914651" y="4784725"/>
            <a:ext cx="6264275" cy="1397000"/>
            <a:chOff x="-3" y="-3"/>
            <a:chExt cx="3946" cy="1926"/>
          </a:xfrm>
        </p:grpSpPr>
        <p:grpSp>
          <p:nvGrpSpPr>
            <p:cNvPr id="221446" name="Group 262"/>
            <p:cNvGrpSpPr>
              <a:grpSpLocks/>
            </p:cNvGrpSpPr>
            <p:nvPr/>
          </p:nvGrpSpPr>
          <p:grpSpPr bwMode="auto">
            <a:xfrm>
              <a:off x="0" y="0"/>
              <a:ext cx="3940" cy="1920"/>
              <a:chOff x="0" y="0"/>
              <a:chExt cx="3940" cy="1920"/>
            </a:xfrm>
          </p:grpSpPr>
          <p:grpSp>
            <p:nvGrpSpPr>
              <p:cNvPr id="221347" name="Group 163"/>
              <p:cNvGrpSpPr>
                <a:grpSpLocks/>
              </p:cNvGrpSpPr>
              <p:nvPr/>
            </p:nvGrpSpPr>
            <p:grpSpPr bwMode="auto">
              <a:xfrm>
                <a:off x="0" y="0"/>
                <a:ext cx="394" cy="384"/>
                <a:chOff x="0" y="0"/>
                <a:chExt cx="394" cy="384"/>
              </a:xfrm>
            </p:grpSpPr>
            <p:sp>
              <p:nvSpPr>
                <p:cNvPr id="221296" name="Rectangle 112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346" name="Rectangle 16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1349" name="Group 165"/>
              <p:cNvGrpSpPr>
                <a:grpSpLocks/>
              </p:cNvGrpSpPr>
              <p:nvPr/>
            </p:nvGrpSpPr>
            <p:grpSpPr bwMode="auto">
              <a:xfrm>
                <a:off x="394" y="0"/>
                <a:ext cx="394" cy="384"/>
                <a:chOff x="394" y="0"/>
                <a:chExt cx="394" cy="384"/>
              </a:xfrm>
            </p:grpSpPr>
            <p:sp>
              <p:nvSpPr>
                <p:cNvPr id="221297" name="Rectangle 113"/>
                <p:cNvSpPr>
                  <a:spLocks noChangeArrowheads="1"/>
                </p:cNvSpPr>
                <p:nvPr/>
              </p:nvSpPr>
              <p:spPr bwMode="auto">
                <a:xfrm>
                  <a:off x="422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348" name="Rectangle 164"/>
                <p:cNvSpPr>
                  <a:spLocks noChangeArrowheads="1"/>
                </p:cNvSpPr>
                <p:nvPr/>
              </p:nvSpPr>
              <p:spPr bwMode="auto">
                <a:xfrm>
                  <a:off x="394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1351" name="Group 167"/>
              <p:cNvGrpSpPr>
                <a:grpSpLocks/>
              </p:cNvGrpSpPr>
              <p:nvPr/>
            </p:nvGrpSpPr>
            <p:grpSpPr bwMode="auto">
              <a:xfrm>
                <a:off x="788" y="0"/>
                <a:ext cx="394" cy="384"/>
                <a:chOff x="788" y="0"/>
                <a:chExt cx="394" cy="384"/>
              </a:xfrm>
            </p:grpSpPr>
            <p:sp>
              <p:nvSpPr>
                <p:cNvPr id="221298" name="Rectangle 114"/>
                <p:cNvSpPr>
                  <a:spLocks noChangeArrowheads="1"/>
                </p:cNvSpPr>
                <p:nvPr/>
              </p:nvSpPr>
              <p:spPr bwMode="auto">
                <a:xfrm>
                  <a:off x="816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350" name="Rectangle 166"/>
                <p:cNvSpPr>
                  <a:spLocks noChangeArrowheads="1"/>
                </p:cNvSpPr>
                <p:nvPr/>
              </p:nvSpPr>
              <p:spPr bwMode="auto">
                <a:xfrm>
                  <a:off x="788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1353" name="Group 169"/>
              <p:cNvGrpSpPr>
                <a:grpSpLocks/>
              </p:cNvGrpSpPr>
              <p:nvPr/>
            </p:nvGrpSpPr>
            <p:grpSpPr bwMode="auto">
              <a:xfrm>
                <a:off x="1182" y="0"/>
                <a:ext cx="394" cy="384"/>
                <a:chOff x="1182" y="0"/>
                <a:chExt cx="394" cy="384"/>
              </a:xfrm>
            </p:grpSpPr>
            <p:sp>
              <p:nvSpPr>
                <p:cNvPr id="221299" name="Rectangle 115"/>
                <p:cNvSpPr>
                  <a:spLocks noChangeArrowheads="1"/>
                </p:cNvSpPr>
                <p:nvPr/>
              </p:nvSpPr>
              <p:spPr bwMode="auto">
                <a:xfrm>
                  <a:off x="1210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352" name="Rectangle 168"/>
                <p:cNvSpPr>
                  <a:spLocks noChangeArrowheads="1"/>
                </p:cNvSpPr>
                <p:nvPr/>
              </p:nvSpPr>
              <p:spPr bwMode="auto">
                <a:xfrm>
                  <a:off x="1182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1355" name="Group 171"/>
              <p:cNvGrpSpPr>
                <a:grpSpLocks/>
              </p:cNvGrpSpPr>
              <p:nvPr/>
            </p:nvGrpSpPr>
            <p:grpSpPr bwMode="auto">
              <a:xfrm>
                <a:off x="1576" y="0"/>
                <a:ext cx="394" cy="384"/>
                <a:chOff x="1576" y="0"/>
                <a:chExt cx="394" cy="384"/>
              </a:xfrm>
            </p:grpSpPr>
            <p:sp>
              <p:nvSpPr>
                <p:cNvPr id="221300" name="Rectangle 116"/>
                <p:cNvSpPr>
                  <a:spLocks noChangeArrowheads="1"/>
                </p:cNvSpPr>
                <p:nvPr/>
              </p:nvSpPr>
              <p:spPr bwMode="auto">
                <a:xfrm>
                  <a:off x="1604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354" name="Rectangle 170"/>
                <p:cNvSpPr>
                  <a:spLocks noChangeArrowheads="1"/>
                </p:cNvSpPr>
                <p:nvPr/>
              </p:nvSpPr>
              <p:spPr bwMode="auto">
                <a:xfrm>
                  <a:off x="1576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1357" name="Group 173"/>
              <p:cNvGrpSpPr>
                <a:grpSpLocks/>
              </p:cNvGrpSpPr>
              <p:nvPr/>
            </p:nvGrpSpPr>
            <p:grpSpPr bwMode="auto">
              <a:xfrm>
                <a:off x="1970" y="0"/>
                <a:ext cx="394" cy="384"/>
                <a:chOff x="1970" y="0"/>
                <a:chExt cx="394" cy="384"/>
              </a:xfrm>
            </p:grpSpPr>
            <p:sp>
              <p:nvSpPr>
                <p:cNvPr id="221301" name="Rectangle 117"/>
                <p:cNvSpPr>
                  <a:spLocks noChangeArrowheads="1"/>
                </p:cNvSpPr>
                <p:nvPr/>
              </p:nvSpPr>
              <p:spPr bwMode="auto">
                <a:xfrm>
                  <a:off x="1998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356" name="Rectangle 172"/>
                <p:cNvSpPr>
                  <a:spLocks noChangeArrowheads="1"/>
                </p:cNvSpPr>
                <p:nvPr/>
              </p:nvSpPr>
              <p:spPr bwMode="auto">
                <a:xfrm>
                  <a:off x="1970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1359" name="Group 175"/>
              <p:cNvGrpSpPr>
                <a:grpSpLocks/>
              </p:cNvGrpSpPr>
              <p:nvPr/>
            </p:nvGrpSpPr>
            <p:grpSpPr bwMode="auto">
              <a:xfrm>
                <a:off x="2364" y="0"/>
                <a:ext cx="394" cy="384"/>
                <a:chOff x="2364" y="0"/>
                <a:chExt cx="394" cy="384"/>
              </a:xfrm>
            </p:grpSpPr>
            <p:sp>
              <p:nvSpPr>
                <p:cNvPr id="221302" name="Rectangle 118"/>
                <p:cNvSpPr>
                  <a:spLocks noChangeArrowheads="1"/>
                </p:cNvSpPr>
                <p:nvPr/>
              </p:nvSpPr>
              <p:spPr bwMode="auto">
                <a:xfrm>
                  <a:off x="2392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358" name="Rectangle 174"/>
                <p:cNvSpPr>
                  <a:spLocks noChangeArrowheads="1"/>
                </p:cNvSpPr>
                <p:nvPr/>
              </p:nvSpPr>
              <p:spPr bwMode="auto">
                <a:xfrm>
                  <a:off x="2364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1361" name="Group 177"/>
              <p:cNvGrpSpPr>
                <a:grpSpLocks/>
              </p:cNvGrpSpPr>
              <p:nvPr/>
            </p:nvGrpSpPr>
            <p:grpSpPr bwMode="auto">
              <a:xfrm>
                <a:off x="2758" y="0"/>
                <a:ext cx="394" cy="384"/>
                <a:chOff x="2758" y="0"/>
                <a:chExt cx="394" cy="384"/>
              </a:xfrm>
            </p:grpSpPr>
            <p:sp>
              <p:nvSpPr>
                <p:cNvPr id="221303" name="Rectangle 119"/>
                <p:cNvSpPr>
                  <a:spLocks noChangeArrowheads="1"/>
                </p:cNvSpPr>
                <p:nvPr/>
              </p:nvSpPr>
              <p:spPr bwMode="auto">
                <a:xfrm>
                  <a:off x="2786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360" name="Rectangle 176"/>
                <p:cNvSpPr>
                  <a:spLocks noChangeArrowheads="1"/>
                </p:cNvSpPr>
                <p:nvPr/>
              </p:nvSpPr>
              <p:spPr bwMode="auto">
                <a:xfrm>
                  <a:off x="2758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1363" name="Group 179"/>
              <p:cNvGrpSpPr>
                <a:grpSpLocks/>
              </p:cNvGrpSpPr>
              <p:nvPr/>
            </p:nvGrpSpPr>
            <p:grpSpPr bwMode="auto">
              <a:xfrm>
                <a:off x="3152" y="0"/>
                <a:ext cx="394" cy="384"/>
                <a:chOff x="3152" y="0"/>
                <a:chExt cx="394" cy="384"/>
              </a:xfrm>
            </p:grpSpPr>
            <p:sp>
              <p:nvSpPr>
                <p:cNvPr id="221304" name="Rectangle 120"/>
                <p:cNvSpPr>
                  <a:spLocks noChangeArrowheads="1"/>
                </p:cNvSpPr>
                <p:nvPr/>
              </p:nvSpPr>
              <p:spPr bwMode="auto">
                <a:xfrm>
                  <a:off x="3180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362" name="Rectangle 178"/>
                <p:cNvSpPr>
                  <a:spLocks noChangeArrowheads="1"/>
                </p:cNvSpPr>
                <p:nvPr/>
              </p:nvSpPr>
              <p:spPr bwMode="auto">
                <a:xfrm>
                  <a:off x="3152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1365" name="Group 181"/>
              <p:cNvGrpSpPr>
                <a:grpSpLocks/>
              </p:cNvGrpSpPr>
              <p:nvPr/>
            </p:nvGrpSpPr>
            <p:grpSpPr bwMode="auto">
              <a:xfrm>
                <a:off x="3546" y="0"/>
                <a:ext cx="394" cy="384"/>
                <a:chOff x="3546" y="0"/>
                <a:chExt cx="394" cy="384"/>
              </a:xfrm>
            </p:grpSpPr>
            <p:sp>
              <p:nvSpPr>
                <p:cNvPr id="221305" name="Rectangle 121"/>
                <p:cNvSpPr>
                  <a:spLocks noChangeArrowheads="1"/>
                </p:cNvSpPr>
                <p:nvPr/>
              </p:nvSpPr>
              <p:spPr bwMode="auto">
                <a:xfrm>
                  <a:off x="3574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364" name="Rectangle 180"/>
                <p:cNvSpPr>
                  <a:spLocks noChangeArrowheads="1"/>
                </p:cNvSpPr>
                <p:nvPr/>
              </p:nvSpPr>
              <p:spPr bwMode="auto">
                <a:xfrm>
                  <a:off x="3546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1367" name="Group 183"/>
              <p:cNvGrpSpPr>
                <a:grpSpLocks/>
              </p:cNvGrpSpPr>
              <p:nvPr/>
            </p:nvGrpSpPr>
            <p:grpSpPr bwMode="auto">
              <a:xfrm>
                <a:off x="0" y="384"/>
                <a:ext cx="394" cy="384"/>
                <a:chOff x="0" y="384"/>
                <a:chExt cx="394" cy="384"/>
              </a:xfrm>
            </p:grpSpPr>
            <p:sp>
              <p:nvSpPr>
                <p:cNvPr id="221306" name="Rectangle 122"/>
                <p:cNvSpPr>
                  <a:spLocks noChangeArrowheads="1"/>
                </p:cNvSpPr>
                <p:nvPr/>
              </p:nvSpPr>
              <p:spPr bwMode="auto">
                <a:xfrm>
                  <a:off x="28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366" name="Rectangle 182"/>
                <p:cNvSpPr>
                  <a:spLocks noChangeArrowheads="1"/>
                </p:cNvSpPr>
                <p:nvPr/>
              </p:nvSpPr>
              <p:spPr bwMode="auto">
                <a:xfrm>
                  <a:off x="0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1369" name="Group 185"/>
              <p:cNvGrpSpPr>
                <a:grpSpLocks/>
              </p:cNvGrpSpPr>
              <p:nvPr/>
            </p:nvGrpSpPr>
            <p:grpSpPr bwMode="auto">
              <a:xfrm>
                <a:off x="394" y="384"/>
                <a:ext cx="394" cy="384"/>
                <a:chOff x="394" y="384"/>
                <a:chExt cx="394" cy="384"/>
              </a:xfrm>
            </p:grpSpPr>
            <p:sp>
              <p:nvSpPr>
                <p:cNvPr id="221307" name="Rectangle 123"/>
                <p:cNvSpPr>
                  <a:spLocks noChangeArrowheads="1"/>
                </p:cNvSpPr>
                <p:nvPr/>
              </p:nvSpPr>
              <p:spPr bwMode="auto">
                <a:xfrm>
                  <a:off x="422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368" name="Rectangle 184"/>
                <p:cNvSpPr>
                  <a:spLocks noChangeArrowheads="1"/>
                </p:cNvSpPr>
                <p:nvPr/>
              </p:nvSpPr>
              <p:spPr bwMode="auto">
                <a:xfrm>
                  <a:off x="394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1371" name="Group 187"/>
              <p:cNvGrpSpPr>
                <a:grpSpLocks/>
              </p:cNvGrpSpPr>
              <p:nvPr/>
            </p:nvGrpSpPr>
            <p:grpSpPr bwMode="auto">
              <a:xfrm>
                <a:off x="788" y="384"/>
                <a:ext cx="394" cy="384"/>
                <a:chOff x="788" y="384"/>
                <a:chExt cx="394" cy="384"/>
              </a:xfrm>
            </p:grpSpPr>
            <p:sp>
              <p:nvSpPr>
                <p:cNvPr id="221308" name="Rectangle 124"/>
                <p:cNvSpPr>
                  <a:spLocks noChangeArrowheads="1"/>
                </p:cNvSpPr>
                <p:nvPr/>
              </p:nvSpPr>
              <p:spPr bwMode="auto">
                <a:xfrm>
                  <a:off x="816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370" name="Rectangle 186"/>
                <p:cNvSpPr>
                  <a:spLocks noChangeArrowheads="1"/>
                </p:cNvSpPr>
                <p:nvPr/>
              </p:nvSpPr>
              <p:spPr bwMode="auto">
                <a:xfrm>
                  <a:off x="788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1373" name="Group 189"/>
              <p:cNvGrpSpPr>
                <a:grpSpLocks/>
              </p:cNvGrpSpPr>
              <p:nvPr/>
            </p:nvGrpSpPr>
            <p:grpSpPr bwMode="auto">
              <a:xfrm>
                <a:off x="1182" y="384"/>
                <a:ext cx="394" cy="384"/>
                <a:chOff x="1182" y="384"/>
                <a:chExt cx="394" cy="384"/>
              </a:xfrm>
            </p:grpSpPr>
            <p:sp>
              <p:nvSpPr>
                <p:cNvPr id="221309" name="Rectangle 125"/>
                <p:cNvSpPr>
                  <a:spLocks noChangeArrowheads="1"/>
                </p:cNvSpPr>
                <p:nvPr/>
              </p:nvSpPr>
              <p:spPr bwMode="auto">
                <a:xfrm>
                  <a:off x="1210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372" name="Rectangle 188"/>
                <p:cNvSpPr>
                  <a:spLocks noChangeArrowheads="1"/>
                </p:cNvSpPr>
                <p:nvPr/>
              </p:nvSpPr>
              <p:spPr bwMode="auto">
                <a:xfrm>
                  <a:off x="1182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1375" name="Group 191"/>
              <p:cNvGrpSpPr>
                <a:grpSpLocks/>
              </p:cNvGrpSpPr>
              <p:nvPr/>
            </p:nvGrpSpPr>
            <p:grpSpPr bwMode="auto">
              <a:xfrm>
                <a:off x="1576" y="384"/>
                <a:ext cx="394" cy="384"/>
                <a:chOff x="1576" y="384"/>
                <a:chExt cx="394" cy="384"/>
              </a:xfrm>
            </p:grpSpPr>
            <p:sp>
              <p:nvSpPr>
                <p:cNvPr id="221310" name="Rectangle 126"/>
                <p:cNvSpPr>
                  <a:spLocks noChangeArrowheads="1"/>
                </p:cNvSpPr>
                <p:nvPr/>
              </p:nvSpPr>
              <p:spPr bwMode="auto">
                <a:xfrm>
                  <a:off x="1604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374" name="Rectangle 190"/>
                <p:cNvSpPr>
                  <a:spLocks noChangeArrowheads="1"/>
                </p:cNvSpPr>
                <p:nvPr/>
              </p:nvSpPr>
              <p:spPr bwMode="auto">
                <a:xfrm>
                  <a:off x="1576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1377" name="Group 193"/>
              <p:cNvGrpSpPr>
                <a:grpSpLocks/>
              </p:cNvGrpSpPr>
              <p:nvPr/>
            </p:nvGrpSpPr>
            <p:grpSpPr bwMode="auto">
              <a:xfrm>
                <a:off x="1970" y="384"/>
                <a:ext cx="394" cy="384"/>
                <a:chOff x="1970" y="384"/>
                <a:chExt cx="394" cy="384"/>
              </a:xfrm>
            </p:grpSpPr>
            <p:sp>
              <p:nvSpPr>
                <p:cNvPr id="221311" name="Rectangle 127"/>
                <p:cNvSpPr>
                  <a:spLocks noChangeArrowheads="1"/>
                </p:cNvSpPr>
                <p:nvPr/>
              </p:nvSpPr>
              <p:spPr bwMode="auto">
                <a:xfrm>
                  <a:off x="1998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376" name="Rectangle 192"/>
                <p:cNvSpPr>
                  <a:spLocks noChangeArrowheads="1"/>
                </p:cNvSpPr>
                <p:nvPr/>
              </p:nvSpPr>
              <p:spPr bwMode="auto">
                <a:xfrm>
                  <a:off x="1970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1379" name="Group 195"/>
              <p:cNvGrpSpPr>
                <a:grpSpLocks/>
              </p:cNvGrpSpPr>
              <p:nvPr/>
            </p:nvGrpSpPr>
            <p:grpSpPr bwMode="auto">
              <a:xfrm>
                <a:off x="2364" y="384"/>
                <a:ext cx="394" cy="384"/>
                <a:chOff x="2364" y="384"/>
                <a:chExt cx="394" cy="384"/>
              </a:xfrm>
            </p:grpSpPr>
            <p:sp>
              <p:nvSpPr>
                <p:cNvPr id="221312" name="Rectangle 128"/>
                <p:cNvSpPr>
                  <a:spLocks noChangeArrowheads="1"/>
                </p:cNvSpPr>
                <p:nvPr/>
              </p:nvSpPr>
              <p:spPr bwMode="auto">
                <a:xfrm>
                  <a:off x="2392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378" name="Rectangle 194"/>
                <p:cNvSpPr>
                  <a:spLocks noChangeArrowheads="1"/>
                </p:cNvSpPr>
                <p:nvPr/>
              </p:nvSpPr>
              <p:spPr bwMode="auto">
                <a:xfrm>
                  <a:off x="2364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1381" name="Group 197"/>
              <p:cNvGrpSpPr>
                <a:grpSpLocks/>
              </p:cNvGrpSpPr>
              <p:nvPr/>
            </p:nvGrpSpPr>
            <p:grpSpPr bwMode="auto">
              <a:xfrm>
                <a:off x="2758" y="384"/>
                <a:ext cx="394" cy="384"/>
                <a:chOff x="2758" y="384"/>
                <a:chExt cx="394" cy="384"/>
              </a:xfrm>
            </p:grpSpPr>
            <p:sp>
              <p:nvSpPr>
                <p:cNvPr id="221313" name="Rectangle 129"/>
                <p:cNvSpPr>
                  <a:spLocks noChangeArrowheads="1"/>
                </p:cNvSpPr>
                <p:nvPr/>
              </p:nvSpPr>
              <p:spPr bwMode="auto">
                <a:xfrm>
                  <a:off x="2786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380" name="Rectangle 196"/>
                <p:cNvSpPr>
                  <a:spLocks noChangeArrowheads="1"/>
                </p:cNvSpPr>
                <p:nvPr/>
              </p:nvSpPr>
              <p:spPr bwMode="auto">
                <a:xfrm>
                  <a:off x="2758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1383" name="Group 199"/>
              <p:cNvGrpSpPr>
                <a:grpSpLocks/>
              </p:cNvGrpSpPr>
              <p:nvPr/>
            </p:nvGrpSpPr>
            <p:grpSpPr bwMode="auto">
              <a:xfrm>
                <a:off x="3152" y="384"/>
                <a:ext cx="394" cy="384"/>
                <a:chOff x="3152" y="384"/>
                <a:chExt cx="394" cy="384"/>
              </a:xfrm>
            </p:grpSpPr>
            <p:sp>
              <p:nvSpPr>
                <p:cNvPr id="221314" name="Rectangle 130"/>
                <p:cNvSpPr>
                  <a:spLocks noChangeArrowheads="1"/>
                </p:cNvSpPr>
                <p:nvPr/>
              </p:nvSpPr>
              <p:spPr bwMode="auto">
                <a:xfrm>
                  <a:off x="3180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382" name="Rectangle 198"/>
                <p:cNvSpPr>
                  <a:spLocks noChangeArrowheads="1"/>
                </p:cNvSpPr>
                <p:nvPr/>
              </p:nvSpPr>
              <p:spPr bwMode="auto">
                <a:xfrm>
                  <a:off x="3152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1385" name="Group 201"/>
              <p:cNvGrpSpPr>
                <a:grpSpLocks/>
              </p:cNvGrpSpPr>
              <p:nvPr/>
            </p:nvGrpSpPr>
            <p:grpSpPr bwMode="auto">
              <a:xfrm>
                <a:off x="3546" y="384"/>
                <a:ext cx="394" cy="384"/>
                <a:chOff x="3546" y="384"/>
                <a:chExt cx="394" cy="384"/>
              </a:xfrm>
            </p:grpSpPr>
            <p:sp>
              <p:nvSpPr>
                <p:cNvPr id="221315" name="Rectangle 131"/>
                <p:cNvSpPr>
                  <a:spLocks noChangeArrowheads="1"/>
                </p:cNvSpPr>
                <p:nvPr/>
              </p:nvSpPr>
              <p:spPr bwMode="auto">
                <a:xfrm>
                  <a:off x="3574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384" name="Rectangle 200"/>
                <p:cNvSpPr>
                  <a:spLocks noChangeArrowheads="1"/>
                </p:cNvSpPr>
                <p:nvPr/>
              </p:nvSpPr>
              <p:spPr bwMode="auto">
                <a:xfrm>
                  <a:off x="3546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1387" name="Group 203"/>
              <p:cNvGrpSpPr>
                <a:grpSpLocks/>
              </p:cNvGrpSpPr>
              <p:nvPr/>
            </p:nvGrpSpPr>
            <p:grpSpPr bwMode="auto">
              <a:xfrm>
                <a:off x="0" y="768"/>
                <a:ext cx="394" cy="384"/>
                <a:chOff x="0" y="768"/>
                <a:chExt cx="394" cy="384"/>
              </a:xfrm>
            </p:grpSpPr>
            <p:sp>
              <p:nvSpPr>
                <p:cNvPr id="221316" name="Rectangle 132"/>
                <p:cNvSpPr>
                  <a:spLocks noChangeArrowheads="1"/>
                </p:cNvSpPr>
                <p:nvPr/>
              </p:nvSpPr>
              <p:spPr bwMode="auto">
                <a:xfrm>
                  <a:off x="28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386" name="Rectangle 202"/>
                <p:cNvSpPr>
                  <a:spLocks noChangeArrowheads="1"/>
                </p:cNvSpPr>
                <p:nvPr/>
              </p:nvSpPr>
              <p:spPr bwMode="auto">
                <a:xfrm>
                  <a:off x="0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1389" name="Group 205"/>
              <p:cNvGrpSpPr>
                <a:grpSpLocks/>
              </p:cNvGrpSpPr>
              <p:nvPr/>
            </p:nvGrpSpPr>
            <p:grpSpPr bwMode="auto">
              <a:xfrm>
                <a:off x="394" y="768"/>
                <a:ext cx="394" cy="384"/>
                <a:chOff x="394" y="768"/>
                <a:chExt cx="394" cy="384"/>
              </a:xfrm>
            </p:grpSpPr>
            <p:sp>
              <p:nvSpPr>
                <p:cNvPr id="221317" name="Rectangle 133"/>
                <p:cNvSpPr>
                  <a:spLocks noChangeArrowheads="1"/>
                </p:cNvSpPr>
                <p:nvPr/>
              </p:nvSpPr>
              <p:spPr bwMode="auto">
                <a:xfrm>
                  <a:off x="422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388" name="Rectangle 204"/>
                <p:cNvSpPr>
                  <a:spLocks noChangeArrowheads="1"/>
                </p:cNvSpPr>
                <p:nvPr/>
              </p:nvSpPr>
              <p:spPr bwMode="auto">
                <a:xfrm>
                  <a:off x="394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1391" name="Group 207"/>
              <p:cNvGrpSpPr>
                <a:grpSpLocks/>
              </p:cNvGrpSpPr>
              <p:nvPr/>
            </p:nvGrpSpPr>
            <p:grpSpPr bwMode="auto">
              <a:xfrm>
                <a:off x="788" y="768"/>
                <a:ext cx="394" cy="384"/>
                <a:chOff x="788" y="768"/>
                <a:chExt cx="394" cy="384"/>
              </a:xfrm>
            </p:grpSpPr>
            <p:sp>
              <p:nvSpPr>
                <p:cNvPr id="221318" name="Rectangle 134"/>
                <p:cNvSpPr>
                  <a:spLocks noChangeArrowheads="1"/>
                </p:cNvSpPr>
                <p:nvPr/>
              </p:nvSpPr>
              <p:spPr bwMode="auto">
                <a:xfrm>
                  <a:off x="816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390" name="Rectangle 206"/>
                <p:cNvSpPr>
                  <a:spLocks noChangeArrowheads="1"/>
                </p:cNvSpPr>
                <p:nvPr/>
              </p:nvSpPr>
              <p:spPr bwMode="auto">
                <a:xfrm>
                  <a:off x="788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1393" name="Group 209"/>
              <p:cNvGrpSpPr>
                <a:grpSpLocks/>
              </p:cNvGrpSpPr>
              <p:nvPr/>
            </p:nvGrpSpPr>
            <p:grpSpPr bwMode="auto">
              <a:xfrm>
                <a:off x="1182" y="768"/>
                <a:ext cx="394" cy="384"/>
                <a:chOff x="1182" y="768"/>
                <a:chExt cx="394" cy="384"/>
              </a:xfrm>
            </p:grpSpPr>
            <p:sp>
              <p:nvSpPr>
                <p:cNvPr id="221319" name="Rectangle 135"/>
                <p:cNvSpPr>
                  <a:spLocks noChangeArrowheads="1"/>
                </p:cNvSpPr>
                <p:nvPr/>
              </p:nvSpPr>
              <p:spPr bwMode="auto">
                <a:xfrm>
                  <a:off x="1210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392" name="Rectangle 208"/>
                <p:cNvSpPr>
                  <a:spLocks noChangeArrowheads="1"/>
                </p:cNvSpPr>
                <p:nvPr/>
              </p:nvSpPr>
              <p:spPr bwMode="auto">
                <a:xfrm>
                  <a:off x="1182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1395" name="Group 211"/>
              <p:cNvGrpSpPr>
                <a:grpSpLocks/>
              </p:cNvGrpSpPr>
              <p:nvPr/>
            </p:nvGrpSpPr>
            <p:grpSpPr bwMode="auto">
              <a:xfrm>
                <a:off x="1576" y="768"/>
                <a:ext cx="394" cy="384"/>
                <a:chOff x="1576" y="768"/>
                <a:chExt cx="394" cy="384"/>
              </a:xfrm>
            </p:grpSpPr>
            <p:sp>
              <p:nvSpPr>
                <p:cNvPr id="221320" name="Rectangle 136"/>
                <p:cNvSpPr>
                  <a:spLocks noChangeArrowheads="1"/>
                </p:cNvSpPr>
                <p:nvPr/>
              </p:nvSpPr>
              <p:spPr bwMode="auto">
                <a:xfrm>
                  <a:off x="1604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394" name="Rectangle 210"/>
                <p:cNvSpPr>
                  <a:spLocks noChangeArrowheads="1"/>
                </p:cNvSpPr>
                <p:nvPr/>
              </p:nvSpPr>
              <p:spPr bwMode="auto">
                <a:xfrm>
                  <a:off x="1576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1397" name="Group 213"/>
              <p:cNvGrpSpPr>
                <a:grpSpLocks/>
              </p:cNvGrpSpPr>
              <p:nvPr/>
            </p:nvGrpSpPr>
            <p:grpSpPr bwMode="auto">
              <a:xfrm>
                <a:off x="1970" y="768"/>
                <a:ext cx="394" cy="384"/>
                <a:chOff x="1970" y="768"/>
                <a:chExt cx="394" cy="384"/>
              </a:xfrm>
            </p:grpSpPr>
            <p:sp>
              <p:nvSpPr>
                <p:cNvPr id="221321" name="Rectangle 137"/>
                <p:cNvSpPr>
                  <a:spLocks noChangeArrowheads="1"/>
                </p:cNvSpPr>
                <p:nvPr/>
              </p:nvSpPr>
              <p:spPr bwMode="auto">
                <a:xfrm>
                  <a:off x="1998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396" name="Rectangle 212"/>
                <p:cNvSpPr>
                  <a:spLocks noChangeArrowheads="1"/>
                </p:cNvSpPr>
                <p:nvPr/>
              </p:nvSpPr>
              <p:spPr bwMode="auto">
                <a:xfrm>
                  <a:off x="1970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1399" name="Group 215"/>
              <p:cNvGrpSpPr>
                <a:grpSpLocks/>
              </p:cNvGrpSpPr>
              <p:nvPr/>
            </p:nvGrpSpPr>
            <p:grpSpPr bwMode="auto">
              <a:xfrm>
                <a:off x="2364" y="768"/>
                <a:ext cx="394" cy="384"/>
                <a:chOff x="2364" y="768"/>
                <a:chExt cx="394" cy="384"/>
              </a:xfrm>
            </p:grpSpPr>
            <p:sp>
              <p:nvSpPr>
                <p:cNvPr id="221322" name="Rectangle 138"/>
                <p:cNvSpPr>
                  <a:spLocks noChangeArrowheads="1"/>
                </p:cNvSpPr>
                <p:nvPr/>
              </p:nvSpPr>
              <p:spPr bwMode="auto">
                <a:xfrm>
                  <a:off x="2392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398" name="Rectangle 214"/>
                <p:cNvSpPr>
                  <a:spLocks noChangeArrowheads="1"/>
                </p:cNvSpPr>
                <p:nvPr/>
              </p:nvSpPr>
              <p:spPr bwMode="auto">
                <a:xfrm>
                  <a:off x="2364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1401" name="Group 217"/>
              <p:cNvGrpSpPr>
                <a:grpSpLocks/>
              </p:cNvGrpSpPr>
              <p:nvPr/>
            </p:nvGrpSpPr>
            <p:grpSpPr bwMode="auto">
              <a:xfrm>
                <a:off x="2758" y="768"/>
                <a:ext cx="394" cy="384"/>
                <a:chOff x="2758" y="768"/>
                <a:chExt cx="394" cy="384"/>
              </a:xfrm>
            </p:grpSpPr>
            <p:sp>
              <p:nvSpPr>
                <p:cNvPr id="221323" name="Rectangle 139"/>
                <p:cNvSpPr>
                  <a:spLocks noChangeArrowheads="1"/>
                </p:cNvSpPr>
                <p:nvPr/>
              </p:nvSpPr>
              <p:spPr bwMode="auto">
                <a:xfrm>
                  <a:off x="2786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400" name="Rectangle 216"/>
                <p:cNvSpPr>
                  <a:spLocks noChangeArrowheads="1"/>
                </p:cNvSpPr>
                <p:nvPr/>
              </p:nvSpPr>
              <p:spPr bwMode="auto">
                <a:xfrm>
                  <a:off x="2758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1403" name="Group 219"/>
              <p:cNvGrpSpPr>
                <a:grpSpLocks/>
              </p:cNvGrpSpPr>
              <p:nvPr/>
            </p:nvGrpSpPr>
            <p:grpSpPr bwMode="auto">
              <a:xfrm>
                <a:off x="3152" y="768"/>
                <a:ext cx="394" cy="384"/>
                <a:chOff x="3152" y="768"/>
                <a:chExt cx="394" cy="384"/>
              </a:xfrm>
            </p:grpSpPr>
            <p:sp>
              <p:nvSpPr>
                <p:cNvPr id="221324" name="Rectangle 140"/>
                <p:cNvSpPr>
                  <a:spLocks noChangeArrowheads="1"/>
                </p:cNvSpPr>
                <p:nvPr/>
              </p:nvSpPr>
              <p:spPr bwMode="auto">
                <a:xfrm>
                  <a:off x="3180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402" name="Rectangle 218"/>
                <p:cNvSpPr>
                  <a:spLocks noChangeArrowheads="1"/>
                </p:cNvSpPr>
                <p:nvPr/>
              </p:nvSpPr>
              <p:spPr bwMode="auto">
                <a:xfrm>
                  <a:off x="3152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1405" name="Group 221"/>
              <p:cNvGrpSpPr>
                <a:grpSpLocks/>
              </p:cNvGrpSpPr>
              <p:nvPr/>
            </p:nvGrpSpPr>
            <p:grpSpPr bwMode="auto">
              <a:xfrm>
                <a:off x="3546" y="768"/>
                <a:ext cx="394" cy="384"/>
                <a:chOff x="3546" y="768"/>
                <a:chExt cx="394" cy="384"/>
              </a:xfrm>
            </p:grpSpPr>
            <p:sp>
              <p:nvSpPr>
                <p:cNvPr id="221325" name="Rectangle 141"/>
                <p:cNvSpPr>
                  <a:spLocks noChangeArrowheads="1"/>
                </p:cNvSpPr>
                <p:nvPr/>
              </p:nvSpPr>
              <p:spPr bwMode="auto">
                <a:xfrm>
                  <a:off x="3574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404" name="Rectangle 220"/>
                <p:cNvSpPr>
                  <a:spLocks noChangeArrowheads="1"/>
                </p:cNvSpPr>
                <p:nvPr/>
              </p:nvSpPr>
              <p:spPr bwMode="auto">
                <a:xfrm>
                  <a:off x="3546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1407" name="Group 223"/>
              <p:cNvGrpSpPr>
                <a:grpSpLocks/>
              </p:cNvGrpSpPr>
              <p:nvPr/>
            </p:nvGrpSpPr>
            <p:grpSpPr bwMode="auto">
              <a:xfrm>
                <a:off x="0" y="1152"/>
                <a:ext cx="394" cy="384"/>
                <a:chOff x="0" y="1152"/>
                <a:chExt cx="394" cy="384"/>
              </a:xfrm>
            </p:grpSpPr>
            <p:sp>
              <p:nvSpPr>
                <p:cNvPr id="221326" name="Rectangle 142"/>
                <p:cNvSpPr>
                  <a:spLocks noChangeArrowheads="1"/>
                </p:cNvSpPr>
                <p:nvPr/>
              </p:nvSpPr>
              <p:spPr bwMode="auto">
                <a:xfrm>
                  <a:off x="28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406" name="Rectangle 222"/>
                <p:cNvSpPr>
                  <a:spLocks noChangeArrowheads="1"/>
                </p:cNvSpPr>
                <p:nvPr/>
              </p:nvSpPr>
              <p:spPr bwMode="auto">
                <a:xfrm>
                  <a:off x="0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1409" name="Group 225"/>
              <p:cNvGrpSpPr>
                <a:grpSpLocks/>
              </p:cNvGrpSpPr>
              <p:nvPr/>
            </p:nvGrpSpPr>
            <p:grpSpPr bwMode="auto">
              <a:xfrm>
                <a:off x="394" y="1152"/>
                <a:ext cx="394" cy="384"/>
                <a:chOff x="394" y="1152"/>
                <a:chExt cx="394" cy="384"/>
              </a:xfrm>
            </p:grpSpPr>
            <p:sp>
              <p:nvSpPr>
                <p:cNvPr id="221327" name="Rectangle 143"/>
                <p:cNvSpPr>
                  <a:spLocks noChangeArrowheads="1"/>
                </p:cNvSpPr>
                <p:nvPr/>
              </p:nvSpPr>
              <p:spPr bwMode="auto">
                <a:xfrm>
                  <a:off x="422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408" name="Rectangle 224"/>
                <p:cNvSpPr>
                  <a:spLocks noChangeArrowheads="1"/>
                </p:cNvSpPr>
                <p:nvPr/>
              </p:nvSpPr>
              <p:spPr bwMode="auto">
                <a:xfrm>
                  <a:off x="394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1411" name="Group 227"/>
              <p:cNvGrpSpPr>
                <a:grpSpLocks/>
              </p:cNvGrpSpPr>
              <p:nvPr/>
            </p:nvGrpSpPr>
            <p:grpSpPr bwMode="auto">
              <a:xfrm>
                <a:off x="788" y="1152"/>
                <a:ext cx="394" cy="384"/>
                <a:chOff x="788" y="1152"/>
                <a:chExt cx="394" cy="384"/>
              </a:xfrm>
            </p:grpSpPr>
            <p:sp>
              <p:nvSpPr>
                <p:cNvPr id="221328" name="Rectangle 144"/>
                <p:cNvSpPr>
                  <a:spLocks noChangeArrowheads="1"/>
                </p:cNvSpPr>
                <p:nvPr/>
              </p:nvSpPr>
              <p:spPr bwMode="auto">
                <a:xfrm>
                  <a:off x="816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410" name="Rectangle 226"/>
                <p:cNvSpPr>
                  <a:spLocks noChangeArrowheads="1"/>
                </p:cNvSpPr>
                <p:nvPr/>
              </p:nvSpPr>
              <p:spPr bwMode="auto">
                <a:xfrm>
                  <a:off x="788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1413" name="Group 229"/>
              <p:cNvGrpSpPr>
                <a:grpSpLocks/>
              </p:cNvGrpSpPr>
              <p:nvPr/>
            </p:nvGrpSpPr>
            <p:grpSpPr bwMode="auto">
              <a:xfrm>
                <a:off x="1182" y="1152"/>
                <a:ext cx="394" cy="384"/>
                <a:chOff x="1182" y="1152"/>
                <a:chExt cx="394" cy="384"/>
              </a:xfrm>
            </p:grpSpPr>
            <p:sp>
              <p:nvSpPr>
                <p:cNvPr id="221329" name="Rectangle 145"/>
                <p:cNvSpPr>
                  <a:spLocks noChangeArrowheads="1"/>
                </p:cNvSpPr>
                <p:nvPr/>
              </p:nvSpPr>
              <p:spPr bwMode="auto">
                <a:xfrm>
                  <a:off x="1210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412" name="Rectangle 228"/>
                <p:cNvSpPr>
                  <a:spLocks noChangeArrowheads="1"/>
                </p:cNvSpPr>
                <p:nvPr/>
              </p:nvSpPr>
              <p:spPr bwMode="auto">
                <a:xfrm>
                  <a:off x="1182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1415" name="Group 231"/>
              <p:cNvGrpSpPr>
                <a:grpSpLocks/>
              </p:cNvGrpSpPr>
              <p:nvPr/>
            </p:nvGrpSpPr>
            <p:grpSpPr bwMode="auto">
              <a:xfrm>
                <a:off x="1576" y="1152"/>
                <a:ext cx="394" cy="384"/>
                <a:chOff x="1576" y="1152"/>
                <a:chExt cx="394" cy="384"/>
              </a:xfrm>
            </p:grpSpPr>
            <p:sp>
              <p:nvSpPr>
                <p:cNvPr id="221330" name="Rectangle 146"/>
                <p:cNvSpPr>
                  <a:spLocks noChangeArrowheads="1"/>
                </p:cNvSpPr>
                <p:nvPr/>
              </p:nvSpPr>
              <p:spPr bwMode="auto">
                <a:xfrm>
                  <a:off x="1604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414" name="Rectangle 230"/>
                <p:cNvSpPr>
                  <a:spLocks noChangeArrowheads="1"/>
                </p:cNvSpPr>
                <p:nvPr/>
              </p:nvSpPr>
              <p:spPr bwMode="auto">
                <a:xfrm>
                  <a:off x="1576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1417" name="Group 233"/>
              <p:cNvGrpSpPr>
                <a:grpSpLocks/>
              </p:cNvGrpSpPr>
              <p:nvPr/>
            </p:nvGrpSpPr>
            <p:grpSpPr bwMode="auto">
              <a:xfrm>
                <a:off x="1970" y="1152"/>
                <a:ext cx="394" cy="384"/>
                <a:chOff x="1970" y="1152"/>
                <a:chExt cx="394" cy="384"/>
              </a:xfrm>
            </p:grpSpPr>
            <p:sp>
              <p:nvSpPr>
                <p:cNvPr id="221331" name="Rectangle 147"/>
                <p:cNvSpPr>
                  <a:spLocks noChangeArrowheads="1"/>
                </p:cNvSpPr>
                <p:nvPr/>
              </p:nvSpPr>
              <p:spPr bwMode="auto">
                <a:xfrm>
                  <a:off x="1998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416" name="Rectangle 232"/>
                <p:cNvSpPr>
                  <a:spLocks noChangeArrowheads="1"/>
                </p:cNvSpPr>
                <p:nvPr/>
              </p:nvSpPr>
              <p:spPr bwMode="auto">
                <a:xfrm>
                  <a:off x="1970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1419" name="Group 235"/>
              <p:cNvGrpSpPr>
                <a:grpSpLocks/>
              </p:cNvGrpSpPr>
              <p:nvPr/>
            </p:nvGrpSpPr>
            <p:grpSpPr bwMode="auto">
              <a:xfrm>
                <a:off x="2364" y="1152"/>
                <a:ext cx="394" cy="384"/>
                <a:chOff x="2364" y="1152"/>
                <a:chExt cx="394" cy="384"/>
              </a:xfrm>
            </p:grpSpPr>
            <p:sp>
              <p:nvSpPr>
                <p:cNvPr id="221332" name="Rectangle 148"/>
                <p:cNvSpPr>
                  <a:spLocks noChangeArrowheads="1"/>
                </p:cNvSpPr>
                <p:nvPr/>
              </p:nvSpPr>
              <p:spPr bwMode="auto">
                <a:xfrm>
                  <a:off x="2392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418" name="Rectangle 234"/>
                <p:cNvSpPr>
                  <a:spLocks noChangeArrowheads="1"/>
                </p:cNvSpPr>
                <p:nvPr/>
              </p:nvSpPr>
              <p:spPr bwMode="auto">
                <a:xfrm>
                  <a:off x="2364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1421" name="Group 237"/>
              <p:cNvGrpSpPr>
                <a:grpSpLocks/>
              </p:cNvGrpSpPr>
              <p:nvPr/>
            </p:nvGrpSpPr>
            <p:grpSpPr bwMode="auto">
              <a:xfrm>
                <a:off x="2758" y="1152"/>
                <a:ext cx="394" cy="384"/>
                <a:chOff x="2758" y="1152"/>
                <a:chExt cx="394" cy="384"/>
              </a:xfrm>
            </p:grpSpPr>
            <p:sp>
              <p:nvSpPr>
                <p:cNvPr id="221333" name="Rectangle 149"/>
                <p:cNvSpPr>
                  <a:spLocks noChangeArrowheads="1"/>
                </p:cNvSpPr>
                <p:nvPr/>
              </p:nvSpPr>
              <p:spPr bwMode="auto">
                <a:xfrm>
                  <a:off x="2786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420" name="Rectangle 236"/>
                <p:cNvSpPr>
                  <a:spLocks noChangeArrowheads="1"/>
                </p:cNvSpPr>
                <p:nvPr/>
              </p:nvSpPr>
              <p:spPr bwMode="auto">
                <a:xfrm>
                  <a:off x="2758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1423" name="Group 239"/>
              <p:cNvGrpSpPr>
                <a:grpSpLocks/>
              </p:cNvGrpSpPr>
              <p:nvPr/>
            </p:nvGrpSpPr>
            <p:grpSpPr bwMode="auto">
              <a:xfrm>
                <a:off x="3152" y="1152"/>
                <a:ext cx="394" cy="384"/>
                <a:chOff x="3152" y="1152"/>
                <a:chExt cx="394" cy="384"/>
              </a:xfrm>
            </p:grpSpPr>
            <p:sp>
              <p:nvSpPr>
                <p:cNvPr id="221334" name="Rectangle 150"/>
                <p:cNvSpPr>
                  <a:spLocks noChangeArrowheads="1"/>
                </p:cNvSpPr>
                <p:nvPr/>
              </p:nvSpPr>
              <p:spPr bwMode="auto">
                <a:xfrm>
                  <a:off x="3180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422" name="Rectangle 238"/>
                <p:cNvSpPr>
                  <a:spLocks noChangeArrowheads="1"/>
                </p:cNvSpPr>
                <p:nvPr/>
              </p:nvSpPr>
              <p:spPr bwMode="auto">
                <a:xfrm>
                  <a:off x="3152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1425" name="Group 241"/>
              <p:cNvGrpSpPr>
                <a:grpSpLocks/>
              </p:cNvGrpSpPr>
              <p:nvPr/>
            </p:nvGrpSpPr>
            <p:grpSpPr bwMode="auto">
              <a:xfrm>
                <a:off x="3546" y="1152"/>
                <a:ext cx="394" cy="384"/>
                <a:chOff x="3546" y="1152"/>
                <a:chExt cx="394" cy="384"/>
              </a:xfrm>
            </p:grpSpPr>
            <p:sp>
              <p:nvSpPr>
                <p:cNvPr id="221335" name="Rectangle 151"/>
                <p:cNvSpPr>
                  <a:spLocks noChangeArrowheads="1"/>
                </p:cNvSpPr>
                <p:nvPr/>
              </p:nvSpPr>
              <p:spPr bwMode="auto">
                <a:xfrm>
                  <a:off x="3574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424" name="Rectangle 240"/>
                <p:cNvSpPr>
                  <a:spLocks noChangeArrowheads="1"/>
                </p:cNvSpPr>
                <p:nvPr/>
              </p:nvSpPr>
              <p:spPr bwMode="auto">
                <a:xfrm>
                  <a:off x="3546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1427" name="Group 243"/>
              <p:cNvGrpSpPr>
                <a:grpSpLocks/>
              </p:cNvGrpSpPr>
              <p:nvPr/>
            </p:nvGrpSpPr>
            <p:grpSpPr bwMode="auto">
              <a:xfrm>
                <a:off x="0" y="1536"/>
                <a:ext cx="394" cy="384"/>
                <a:chOff x="0" y="1536"/>
                <a:chExt cx="394" cy="384"/>
              </a:xfrm>
            </p:grpSpPr>
            <p:sp>
              <p:nvSpPr>
                <p:cNvPr id="221336" name="Rectangle 152"/>
                <p:cNvSpPr>
                  <a:spLocks noChangeArrowheads="1"/>
                </p:cNvSpPr>
                <p:nvPr/>
              </p:nvSpPr>
              <p:spPr bwMode="auto">
                <a:xfrm>
                  <a:off x="28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426" name="Rectangle 242"/>
                <p:cNvSpPr>
                  <a:spLocks noChangeArrowheads="1"/>
                </p:cNvSpPr>
                <p:nvPr/>
              </p:nvSpPr>
              <p:spPr bwMode="auto">
                <a:xfrm>
                  <a:off x="0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1429" name="Group 245"/>
              <p:cNvGrpSpPr>
                <a:grpSpLocks/>
              </p:cNvGrpSpPr>
              <p:nvPr/>
            </p:nvGrpSpPr>
            <p:grpSpPr bwMode="auto">
              <a:xfrm>
                <a:off x="394" y="1536"/>
                <a:ext cx="394" cy="384"/>
                <a:chOff x="394" y="1536"/>
                <a:chExt cx="394" cy="384"/>
              </a:xfrm>
            </p:grpSpPr>
            <p:sp>
              <p:nvSpPr>
                <p:cNvPr id="221337" name="Rectangle 153"/>
                <p:cNvSpPr>
                  <a:spLocks noChangeArrowheads="1"/>
                </p:cNvSpPr>
                <p:nvPr/>
              </p:nvSpPr>
              <p:spPr bwMode="auto">
                <a:xfrm>
                  <a:off x="422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428" name="Rectangle 244"/>
                <p:cNvSpPr>
                  <a:spLocks noChangeArrowheads="1"/>
                </p:cNvSpPr>
                <p:nvPr/>
              </p:nvSpPr>
              <p:spPr bwMode="auto">
                <a:xfrm>
                  <a:off x="394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1431" name="Group 247"/>
              <p:cNvGrpSpPr>
                <a:grpSpLocks/>
              </p:cNvGrpSpPr>
              <p:nvPr/>
            </p:nvGrpSpPr>
            <p:grpSpPr bwMode="auto">
              <a:xfrm>
                <a:off x="788" y="1536"/>
                <a:ext cx="394" cy="384"/>
                <a:chOff x="788" y="1536"/>
                <a:chExt cx="394" cy="384"/>
              </a:xfrm>
            </p:grpSpPr>
            <p:sp>
              <p:nvSpPr>
                <p:cNvPr id="221338" name="Rectangle 154"/>
                <p:cNvSpPr>
                  <a:spLocks noChangeArrowheads="1"/>
                </p:cNvSpPr>
                <p:nvPr/>
              </p:nvSpPr>
              <p:spPr bwMode="auto">
                <a:xfrm>
                  <a:off x="816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430" name="Rectangle 246"/>
                <p:cNvSpPr>
                  <a:spLocks noChangeArrowheads="1"/>
                </p:cNvSpPr>
                <p:nvPr/>
              </p:nvSpPr>
              <p:spPr bwMode="auto">
                <a:xfrm>
                  <a:off x="788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1433" name="Group 249"/>
              <p:cNvGrpSpPr>
                <a:grpSpLocks/>
              </p:cNvGrpSpPr>
              <p:nvPr/>
            </p:nvGrpSpPr>
            <p:grpSpPr bwMode="auto">
              <a:xfrm>
                <a:off x="1182" y="1536"/>
                <a:ext cx="394" cy="384"/>
                <a:chOff x="1182" y="1536"/>
                <a:chExt cx="394" cy="384"/>
              </a:xfrm>
            </p:grpSpPr>
            <p:sp>
              <p:nvSpPr>
                <p:cNvPr id="221339" name="Rectangle 155"/>
                <p:cNvSpPr>
                  <a:spLocks noChangeArrowheads="1"/>
                </p:cNvSpPr>
                <p:nvPr/>
              </p:nvSpPr>
              <p:spPr bwMode="auto">
                <a:xfrm>
                  <a:off x="1210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432" name="Rectangle 248"/>
                <p:cNvSpPr>
                  <a:spLocks noChangeArrowheads="1"/>
                </p:cNvSpPr>
                <p:nvPr/>
              </p:nvSpPr>
              <p:spPr bwMode="auto">
                <a:xfrm>
                  <a:off x="1182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1435" name="Group 251"/>
              <p:cNvGrpSpPr>
                <a:grpSpLocks/>
              </p:cNvGrpSpPr>
              <p:nvPr/>
            </p:nvGrpSpPr>
            <p:grpSpPr bwMode="auto">
              <a:xfrm>
                <a:off x="1576" y="1536"/>
                <a:ext cx="394" cy="384"/>
                <a:chOff x="1576" y="1536"/>
                <a:chExt cx="394" cy="384"/>
              </a:xfrm>
            </p:grpSpPr>
            <p:sp>
              <p:nvSpPr>
                <p:cNvPr id="221340" name="Rectangle 156"/>
                <p:cNvSpPr>
                  <a:spLocks noChangeArrowheads="1"/>
                </p:cNvSpPr>
                <p:nvPr/>
              </p:nvSpPr>
              <p:spPr bwMode="auto">
                <a:xfrm>
                  <a:off x="1604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434" name="Rectangle 250"/>
                <p:cNvSpPr>
                  <a:spLocks noChangeArrowheads="1"/>
                </p:cNvSpPr>
                <p:nvPr/>
              </p:nvSpPr>
              <p:spPr bwMode="auto">
                <a:xfrm>
                  <a:off x="1576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1437" name="Group 253"/>
              <p:cNvGrpSpPr>
                <a:grpSpLocks/>
              </p:cNvGrpSpPr>
              <p:nvPr/>
            </p:nvGrpSpPr>
            <p:grpSpPr bwMode="auto">
              <a:xfrm>
                <a:off x="1970" y="1536"/>
                <a:ext cx="394" cy="384"/>
                <a:chOff x="1970" y="1536"/>
                <a:chExt cx="394" cy="384"/>
              </a:xfrm>
            </p:grpSpPr>
            <p:sp>
              <p:nvSpPr>
                <p:cNvPr id="221341" name="Rectangle 157"/>
                <p:cNvSpPr>
                  <a:spLocks noChangeArrowheads="1"/>
                </p:cNvSpPr>
                <p:nvPr/>
              </p:nvSpPr>
              <p:spPr bwMode="auto">
                <a:xfrm>
                  <a:off x="1998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436" name="Rectangle 252"/>
                <p:cNvSpPr>
                  <a:spLocks noChangeArrowheads="1"/>
                </p:cNvSpPr>
                <p:nvPr/>
              </p:nvSpPr>
              <p:spPr bwMode="auto">
                <a:xfrm>
                  <a:off x="1970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1439" name="Group 255"/>
              <p:cNvGrpSpPr>
                <a:grpSpLocks/>
              </p:cNvGrpSpPr>
              <p:nvPr/>
            </p:nvGrpSpPr>
            <p:grpSpPr bwMode="auto">
              <a:xfrm>
                <a:off x="2364" y="1536"/>
                <a:ext cx="394" cy="384"/>
                <a:chOff x="2364" y="1536"/>
                <a:chExt cx="394" cy="384"/>
              </a:xfrm>
            </p:grpSpPr>
            <p:sp>
              <p:nvSpPr>
                <p:cNvPr id="221342" name="Rectangle 158"/>
                <p:cNvSpPr>
                  <a:spLocks noChangeArrowheads="1"/>
                </p:cNvSpPr>
                <p:nvPr/>
              </p:nvSpPr>
              <p:spPr bwMode="auto">
                <a:xfrm>
                  <a:off x="2392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438" name="Rectangle 254"/>
                <p:cNvSpPr>
                  <a:spLocks noChangeArrowheads="1"/>
                </p:cNvSpPr>
                <p:nvPr/>
              </p:nvSpPr>
              <p:spPr bwMode="auto">
                <a:xfrm>
                  <a:off x="2364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1441" name="Group 257"/>
              <p:cNvGrpSpPr>
                <a:grpSpLocks/>
              </p:cNvGrpSpPr>
              <p:nvPr/>
            </p:nvGrpSpPr>
            <p:grpSpPr bwMode="auto">
              <a:xfrm>
                <a:off x="2758" y="1536"/>
                <a:ext cx="394" cy="384"/>
                <a:chOff x="2758" y="1536"/>
                <a:chExt cx="394" cy="384"/>
              </a:xfrm>
            </p:grpSpPr>
            <p:sp>
              <p:nvSpPr>
                <p:cNvPr id="221343" name="Rectangle 159"/>
                <p:cNvSpPr>
                  <a:spLocks noChangeArrowheads="1"/>
                </p:cNvSpPr>
                <p:nvPr/>
              </p:nvSpPr>
              <p:spPr bwMode="auto">
                <a:xfrm>
                  <a:off x="2786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440" name="Rectangle 256"/>
                <p:cNvSpPr>
                  <a:spLocks noChangeArrowheads="1"/>
                </p:cNvSpPr>
                <p:nvPr/>
              </p:nvSpPr>
              <p:spPr bwMode="auto">
                <a:xfrm>
                  <a:off x="2758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1443" name="Group 259"/>
              <p:cNvGrpSpPr>
                <a:grpSpLocks/>
              </p:cNvGrpSpPr>
              <p:nvPr/>
            </p:nvGrpSpPr>
            <p:grpSpPr bwMode="auto">
              <a:xfrm>
                <a:off x="3152" y="1536"/>
                <a:ext cx="394" cy="384"/>
                <a:chOff x="3152" y="1536"/>
                <a:chExt cx="394" cy="384"/>
              </a:xfrm>
            </p:grpSpPr>
            <p:sp>
              <p:nvSpPr>
                <p:cNvPr id="221344" name="Rectangle 160"/>
                <p:cNvSpPr>
                  <a:spLocks noChangeArrowheads="1"/>
                </p:cNvSpPr>
                <p:nvPr/>
              </p:nvSpPr>
              <p:spPr bwMode="auto">
                <a:xfrm>
                  <a:off x="3180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442" name="Rectangle 258"/>
                <p:cNvSpPr>
                  <a:spLocks noChangeArrowheads="1"/>
                </p:cNvSpPr>
                <p:nvPr/>
              </p:nvSpPr>
              <p:spPr bwMode="auto">
                <a:xfrm>
                  <a:off x="3152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1445" name="Group 261"/>
              <p:cNvGrpSpPr>
                <a:grpSpLocks/>
              </p:cNvGrpSpPr>
              <p:nvPr/>
            </p:nvGrpSpPr>
            <p:grpSpPr bwMode="auto">
              <a:xfrm>
                <a:off x="3546" y="1536"/>
                <a:ext cx="394" cy="384"/>
                <a:chOff x="3546" y="1536"/>
                <a:chExt cx="394" cy="384"/>
              </a:xfrm>
            </p:grpSpPr>
            <p:sp>
              <p:nvSpPr>
                <p:cNvPr id="221345" name="Rectangle 161"/>
                <p:cNvSpPr>
                  <a:spLocks noChangeArrowheads="1"/>
                </p:cNvSpPr>
                <p:nvPr/>
              </p:nvSpPr>
              <p:spPr bwMode="auto">
                <a:xfrm>
                  <a:off x="3574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1444" name="Rectangle 260"/>
                <p:cNvSpPr>
                  <a:spLocks noChangeArrowheads="1"/>
                </p:cNvSpPr>
                <p:nvPr/>
              </p:nvSpPr>
              <p:spPr bwMode="auto">
                <a:xfrm>
                  <a:off x="3546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221447" name="Rectangle 263"/>
            <p:cNvSpPr>
              <a:spLocks noChangeArrowheads="1"/>
            </p:cNvSpPr>
            <p:nvPr/>
          </p:nvSpPr>
          <p:spPr bwMode="auto">
            <a:xfrm>
              <a:off x="-3" y="-3"/>
              <a:ext cx="3946" cy="1926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21602" name="Line 418"/>
          <p:cNvSpPr>
            <a:spLocks noChangeShapeType="1"/>
          </p:cNvSpPr>
          <p:nvPr/>
        </p:nvSpPr>
        <p:spPr bwMode="auto">
          <a:xfrm>
            <a:off x="2322513" y="4584700"/>
            <a:ext cx="759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1603" name="Text Box 419"/>
          <p:cNvSpPr txBox="1">
            <a:spLocks noChangeArrowheads="1"/>
          </p:cNvSpPr>
          <p:nvPr/>
        </p:nvSpPr>
        <p:spPr bwMode="auto">
          <a:xfrm>
            <a:off x="2963863" y="41306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/>
              <a:t>x</a:t>
            </a:r>
            <a:endParaRPr lang="de-DE" altLang="de-DE"/>
          </a:p>
        </p:txBody>
      </p:sp>
      <p:sp>
        <p:nvSpPr>
          <p:cNvPr id="221604" name="Text Box 420"/>
          <p:cNvSpPr txBox="1">
            <a:spLocks noChangeArrowheads="1"/>
          </p:cNvSpPr>
          <p:nvPr/>
        </p:nvSpPr>
        <p:spPr bwMode="auto">
          <a:xfrm>
            <a:off x="4214813" y="41306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/>
              <a:t>x</a:t>
            </a:r>
            <a:endParaRPr lang="de-DE" altLang="de-DE"/>
          </a:p>
        </p:txBody>
      </p:sp>
      <p:sp>
        <p:nvSpPr>
          <p:cNvPr id="221605" name="Text Box 421"/>
          <p:cNvSpPr txBox="1">
            <a:spLocks noChangeArrowheads="1"/>
          </p:cNvSpPr>
          <p:nvPr/>
        </p:nvSpPr>
        <p:spPr bwMode="auto">
          <a:xfrm>
            <a:off x="5465763" y="41306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/>
              <a:t>x</a:t>
            </a:r>
            <a:endParaRPr lang="de-DE" altLang="de-DE"/>
          </a:p>
        </p:txBody>
      </p:sp>
      <p:sp>
        <p:nvSpPr>
          <p:cNvPr id="221606" name="Text Box 422"/>
          <p:cNvSpPr txBox="1">
            <a:spLocks noChangeArrowheads="1"/>
          </p:cNvSpPr>
          <p:nvPr/>
        </p:nvSpPr>
        <p:spPr bwMode="auto">
          <a:xfrm>
            <a:off x="7440613" y="41306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/>
              <a:t>x</a:t>
            </a:r>
            <a:endParaRPr lang="de-DE" altLang="de-DE"/>
          </a:p>
        </p:txBody>
      </p:sp>
      <p:sp>
        <p:nvSpPr>
          <p:cNvPr id="221607" name="Text Box 423"/>
          <p:cNvSpPr txBox="1">
            <a:spLocks noChangeArrowheads="1"/>
          </p:cNvSpPr>
          <p:nvPr/>
        </p:nvSpPr>
        <p:spPr bwMode="auto">
          <a:xfrm>
            <a:off x="9005888" y="41306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/>
              <a:t>x</a:t>
            </a:r>
            <a:endParaRPr lang="de-DE" altLang="de-DE"/>
          </a:p>
        </p:txBody>
      </p:sp>
      <p:sp>
        <p:nvSpPr>
          <p:cNvPr id="221608" name="Rectangle 424"/>
          <p:cNvSpPr>
            <a:spLocks noChangeArrowheads="1"/>
          </p:cNvSpPr>
          <p:nvPr/>
        </p:nvSpPr>
        <p:spPr bwMode="auto">
          <a:xfrm>
            <a:off x="1822450" y="4216401"/>
            <a:ext cx="93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800"/>
              <a:t>surface</a:t>
            </a:r>
            <a:endParaRPr lang="de-DE" altLang="de-DE" sz="1800"/>
          </a:p>
        </p:txBody>
      </p:sp>
      <p:sp>
        <p:nvSpPr>
          <p:cNvPr id="221609" name="Rectangle 425"/>
          <p:cNvSpPr>
            <a:spLocks noChangeArrowheads="1"/>
          </p:cNvSpPr>
          <p:nvPr/>
        </p:nvSpPr>
        <p:spPr bwMode="auto">
          <a:xfrm>
            <a:off x="1822450" y="5157788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800"/>
              <a:t>sand</a:t>
            </a:r>
            <a:endParaRPr lang="de-DE" altLang="de-DE" sz="1800"/>
          </a:p>
        </p:txBody>
      </p:sp>
      <p:sp>
        <p:nvSpPr>
          <p:cNvPr id="221611" name="Rectangle 427"/>
          <p:cNvSpPr>
            <a:spLocks noChangeArrowheads="1"/>
          </p:cNvSpPr>
          <p:nvPr/>
        </p:nvSpPr>
        <p:spPr bwMode="auto">
          <a:xfrm>
            <a:off x="3544889" y="5622926"/>
            <a:ext cx="625475" cy="277813"/>
          </a:xfrm>
          <a:prstGeom prst="rect">
            <a:avLst/>
          </a:prstGeom>
          <a:solidFill>
            <a:srgbClr val="CC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1612" name="Rectangle 428"/>
          <p:cNvSpPr>
            <a:spLocks noChangeArrowheads="1"/>
          </p:cNvSpPr>
          <p:nvPr/>
        </p:nvSpPr>
        <p:spPr bwMode="auto">
          <a:xfrm>
            <a:off x="4170364" y="5622926"/>
            <a:ext cx="625475" cy="277813"/>
          </a:xfrm>
          <a:prstGeom prst="rect">
            <a:avLst/>
          </a:prstGeom>
          <a:solidFill>
            <a:srgbClr val="CC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1613" name="Rectangle 429"/>
          <p:cNvSpPr>
            <a:spLocks noChangeArrowheads="1"/>
          </p:cNvSpPr>
          <p:nvPr/>
        </p:nvSpPr>
        <p:spPr bwMode="auto">
          <a:xfrm>
            <a:off x="4795839" y="5622926"/>
            <a:ext cx="625475" cy="277813"/>
          </a:xfrm>
          <a:prstGeom prst="rect">
            <a:avLst/>
          </a:prstGeom>
          <a:solidFill>
            <a:srgbClr val="CC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1614" name="Rectangle 430"/>
          <p:cNvSpPr>
            <a:spLocks noChangeArrowheads="1"/>
          </p:cNvSpPr>
          <p:nvPr/>
        </p:nvSpPr>
        <p:spPr bwMode="auto">
          <a:xfrm>
            <a:off x="4170364" y="5345113"/>
            <a:ext cx="625475" cy="277812"/>
          </a:xfrm>
          <a:prstGeom prst="rect">
            <a:avLst/>
          </a:prstGeom>
          <a:solidFill>
            <a:srgbClr val="CC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1615" name="Rectangle 431"/>
          <p:cNvSpPr>
            <a:spLocks noChangeArrowheads="1"/>
          </p:cNvSpPr>
          <p:nvPr/>
        </p:nvSpPr>
        <p:spPr bwMode="auto">
          <a:xfrm>
            <a:off x="3544889" y="5343526"/>
            <a:ext cx="625475" cy="277813"/>
          </a:xfrm>
          <a:prstGeom prst="rect">
            <a:avLst/>
          </a:prstGeom>
          <a:solidFill>
            <a:srgbClr val="CC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1616" name="Rectangle 432"/>
          <p:cNvSpPr>
            <a:spLocks noChangeArrowheads="1"/>
          </p:cNvSpPr>
          <p:nvPr/>
        </p:nvSpPr>
        <p:spPr bwMode="auto">
          <a:xfrm>
            <a:off x="4795839" y="5345113"/>
            <a:ext cx="625475" cy="277812"/>
          </a:xfrm>
          <a:prstGeom prst="rect">
            <a:avLst/>
          </a:prstGeom>
          <a:solidFill>
            <a:srgbClr val="CC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1617" name="Line 433"/>
          <p:cNvSpPr>
            <a:spLocks noChangeShapeType="1"/>
          </p:cNvSpPr>
          <p:nvPr/>
        </p:nvSpPr>
        <p:spPr bwMode="auto">
          <a:xfrm flipH="1" flipV="1">
            <a:off x="5376864" y="5900738"/>
            <a:ext cx="268287" cy="550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1618" name="Rectangle 434"/>
          <p:cNvSpPr>
            <a:spLocks noChangeArrowheads="1"/>
          </p:cNvSpPr>
          <p:nvPr/>
        </p:nvSpPr>
        <p:spPr bwMode="auto">
          <a:xfrm>
            <a:off x="5802313" y="6265863"/>
            <a:ext cx="61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800"/>
              <a:t>gold</a:t>
            </a:r>
            <a:endParaRPr lang="de-DE" altLang="de-DE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322513" y="2032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altLang="de-DE"/>
              <a:t>Treasure Hunt – Non-uniqueness </a:t>
            </a:r>
          </a:p>
        </p:txBody>
      </p:sp>
      <p:sp>
        <p:nvSpPr>
          <p:cNvPr id="17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294813" y="6548438"/>
            <a:ext cx="2897187" cy="309562"/>
          </a:xfrm>
        </p:spPr>
        <p:txBody>
          <a:bodyPr/>
          <a:lstStyle/>
          <a:p>
            <a:fld id="{25D9C608-6606-42A7-8BEF-67E7286ADB79}" type="slidenum">
              <a:rPr lang="de-DE" altLang="de-DE"/>
              <a:pPr/>
              <a:t>7</a:t>
            </a:fld>
            <a:endParaRPr lang="de-DE" altLang="de-DE"/>
          </a:p>
        </p:txBody>
      </p:sp>
      <p:graphicFrame>
        <p:nvGraphicFramePr>
          <p:cNvPr id="223235" name="Object 3"/>
          <p:cNvGraphicFramePr>
            <a:graphicFrameLocks noChangeAspect="1"/>
          </p:cNvGraphicFramePr>
          <p:nvPr/>
        </p:nvGraphicFramePr>
        <p:xfrm>
          <a:off x="8890001" y="1444625"/>
          <a:ext cx="93663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96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1" y="1444625"/>
                        <a:ext cx="93663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236" name="Freeform 4"/>
          <p:cNvSpPr>
            <a:spLocks/>
          </p:cNvSpPr>
          <p:nvPr/>
        </p:nvSpPr>
        <p:spPr bwMode="auto">
          <a:xfrm>
            <a:off x="6897688" y="1624014"/>
            <a:ext cx="2736850" cy="401637"/>
          </a:xfrm>
          <a:custGeom>
            <a:avLst/>
            <a:gdLst>
              <a:gd name="T0" fmla="*/ 198 w 4680"/>
              <a:gd name="T1" fmla="*/ 594 h 638"/>
              <a:gd name="T2" fmla="*/ 292 w 4680"/>
              <a:gd name="T3" fmla="*/ 626 h 638"/>
              <a:gd name="T4" fmla="*/ 1949 w 4680"/>
              <a:gd name="T5" fmla="*/ 523 h 638"/>
              <a:gd name="T6" fmla="*/ 2399 w 4680"/>
              <a:gd name="T7" fmla="*/ 302 h 638"/>
              <a:gd name="T8" fmla="*/ 2904 w 4680"/>
              <a:gd name="T9" fmla="*/ 223 h 638"/>
              <a:gd name="T10" fmla="*/ 3291 w 4680"/>
              <a:gd name="T11" fmla="*/ 357 h 638"/>
              <a:gd name="T12" fmla="*/ 3788 w 4680"/>
              <a:gd name="T13" fmla="*/ 405 h 638"/>
              <a:gd name="T14" fmla="*/ 4135 w 4680"/>
              <a:gd name="T15" fmla="*/ 349 h 638"/>
              <a:gd name="T16" fmla="*/ 4332 w 4680"/>
              <a:gd name="T17" fmla="*/ 215 h 638"/>
              <a:gd name="T18" fmla="*/ 4498 w 4680"/>
              <a:gd name="T19" fmla="*/ 136 h 638"/>
              <a:gd name="T20" fmla="*/ 4632 w 4680"/>
              <a:gd name="T21" fmla="*/ 18 h 638"/>
              <a:gd name="T22" fmla="*/ 4680 w 4680"/>
              <a:gd name="T23" fmla="*/ 26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80" h="638">
                <a:moveTo>
                  <a:pt x="198" y="594"/>
                </a:moveTo>
                <a:cubicBezTo>
                  <a:pt x="99" y="616"/>
                  <a:pt x="0" y="638"/>
                  <a:pt x="292" y="626"/>
                </a:cubicBezTo>
                <a:cubicBezTo>
                  <a:pt x="584" y="614"/>
                  <a:pt x="1598" y="577"/>
                  <a:pt x="1949" y="523"/>
                </a:cubicBezTo>
                <a:cubicBezTo>
                  <a:pt x="2300" y="469"/>
                  <a:pt x="2240" y="352"/>
                  <a:pt x="2399" y="302"/>
                </a:cubicBezTo>
                <a:cubicBezTo>
                  <a:pt x="2558" y="252"/>
                  <a:pt x="2755" y="214"/>
                  <a:pt x="2904" y="223"/>
                </a:cubicBezTo>
                <a:cubicBezTo>
                  <a:pt x="3053" y="232"/>
                  <a:pt x="3144" y="327"/>
                  <a:pt x="3291" y="357"/>
                </a:cubicBezTo>
                <a:cubicBezTo>
                  <a:pt x="3438" y="387"/>
                  <a:pt x="3647" y="406"/>
                  <a:pt x="3788" y="405"/>
                </a:cubicBezTo>
                <a:cubicBezTo>
                  <a:pt x="3929" y="404"/>
                  <a:pt x="4044" y="381"/>
                  <a:pt x="4135" y="349"/>
                </a:cubicBezTo>
                <a:cubicBezTo>
                  <a:pt x="4226" y="317"/>
                  <a:pt x="4271" y="251"/>
                  <a:pt x="4332" y="215"/>
                </a:cubicBezTo>
                <a:cubicBezTo>
                  <a:pt x="4393" y="179"/>
                  <a:pt x="4448" y="169"/>
                  <a:pt x="4498" y="136"/>
                </a:cubicBezTo>
                <a:cubicBezTo>
                  <a:pt x="4548" y="103"/>
                  <a:pt x="4602" y="36"/>
                  <a:pt x="4632" y="18"/>
                </a:cubicBezTo>
                <a:cubicBezTo>
                  <a:pt x="4662" y="0"/>
                  <a:pt x="4671" y="13"/>
                  <a:pt x="4680" y="2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3237" name="Freeform 5"/>
          <p:cNvSpPr>
            <a:spLocks/>
          </p:cNvSpPr>
          <p:nvPr/>
        </p:nvSpPr>
        <p:spPr bwMode="auto">
          <a:xfrm>
            <a:off x="6986588" y="2051050"/>
            <a:ext cx="2736850" cy="401638"/>
          </a:xfrm>
          <a:custGeom>
            <a:avLst/>
            <a:gdLst>
              <a:gd name="T0" fmla="*/ 198 w 4680"/>
              <a:gd name="T1" fmla="*/ 594 h 638"/>
              <a:gd name="T2" fmla="*/ 292 w 4680"/>
              <a:gd name="T3" fmla="*/ 626 h 638"/>
              <a:gd name="T4" fmla="*/ 1949 w 4680"/>
              <a:gd name="T5" fmla="*/ 523 h 638"/>
              <a:gd name="T6" fmla="*/ 2399 w 4680"/>
              <a:gd name="T7" fmla="*/ 302 h 638"/>
              <a:gd name="T8" fmla="*/ 2904 w 4680"/>
              <a:gd name="T9" fmla="*/ 223 h 638"/>
              <a:gd name="T10" fmla="*/ 3291 w 4680"/>
              <a:gd name="T11" fmla="*/ 357 h 638"/>
              <a:gd name="T12" fmla="*/ 3788 w 4680"/>
              <a:gd name="T13" fmla="*/ 405 h 638"/>
              <a:gd name="T14" fmla="*/ 4135 w 4680"/>
              <a:gd name="T15" fmla="*/ 349 h 638"/>
              <a:gd name="T16" fmla="*/ 4332 w 4680"/>
              <a:gd name="T17" fmla="*/ 215 h 638"/>
              <a:gd name="T18" fmla="*/ 4498 w 4680"/>
              <a:gd name="T19" fmla="*/ 136 h 638"/>
              <a:gd name="T20" fmla="*/ 4632 w 4680"/>
              <a:gd name="T21" fmla="*/ 18 h 638"/>
              <a:gd name="T22" fmla="*/ 4680 w 4680"/>
              <a:gd name="T23" fmla="*/ 26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80" h="638">
                <a:moveTo>
                  <a:pt x="198" y="594"/>
                </a:moveTo>
                <a:cubicBezTo>
                  <a:pt x="99" y="616"/>
                  <a:pt x="0" y="638"/>
                  <a:pt x="292" y="626"/>
                </a:cubicBezTo>
                <a:cubicBezTo>
                  <a:pt x="584" y="614"/>
                  <a:pt x="1598" y="577"/>
                  <a:pt x="1949" y="523"/>
                </a:cubicBezTo>
                <a:cubicBezTo>
                  <a:pt x="2300" y="469"/>
                  <a:pt x="2240" y="352"/>
                  <a:pt x="2399" y="302"/>
                </a:cubicBezTo>
                <a:cubicBezTo>
                  <a:pt x="2558" y="252"/>
                  <a:pt x="2755" y="214"/>
                  <a:pt x="2904" y="223"/>
                </a:cubicBezTo>
                <a:cubicBezTo>
                  <a:pt x="3053" y="232"/>
                  <a:pt x="3144" y="327"/>
                  <a:pt x="3291" y="357"/>
                </a:cubicBezTo>
                <a:cubicBezTo>
                  <a:pt x="3438" y="387"/>
                  <a:pt x="3647" y="406"/>
                  <a:pt x="3788" y="405"/>
                </a:cubicBezTo>
                <a:cubicBezTo>
                  <a:pt x="3929" y="404"/>
                  <a:pt x="4044" y="381"/>
                  <a:pt x="4135" y="349"/>
                </a:cubicBezTo>
                <a:cubicBezTo>
                  <a:pt x="4226" y="317"/>
                  <a:pt x="4271" y="251"/>
                  <a:pt x="4332" y="215"/>
                </a:cubicBezTo>
                <a:cubicBezTo>
                  <a:pt x="4393" y="179"/>
                  <a:pt x="4448" y="169"/>
                  <a:pt x="4498" y="136"/>
                </a:cubicBezTo>
                <a:cubicBezTo>
                  <a:pt x="4548" y="103"/>
                  <a:pt x="4602" y="36"/>
                  <a:pt x="4632" y="18"/>
                </a:cubicBezTo>
                <a:cubicBezTo>
                  <a:pt x="4662" y="0"/>
                  <a:pt x="4671" y="13"/>
                  <a:pt x="4680" y="2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23238" name="Picture 6" descr="NA01441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6" y="1482725"/>
            <a:ext cx="549275" cy="66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39" name="Picture 7" descr="NA01441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6" y="1285875"/>
            <a:ext cx="550863" cy="66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40" name="Picture 8" descr="NA01441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1558925"/>
            <a:ext cx="550862" cy="66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243" name="Text Box 11"/>
          <p:cNvSpPr txBox="1">
            <a:spLocks noChangeArrowheads="1"/>
          </p:cNvSpPr>
          <p:nvPr/>
        </p:nvSpPr>
        <p:spPr bwMode="auto">
          <a:xfrm>
            <a:off x="7075489" y="2106614"/>
            <a:ext cx="2682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000"/>
              <a:t>X</a:t>
            </a:r>
            <a:endParaRPr lang="de-DE" altLang="de-DE" sz="1000"/>
          </a:p>
        </p:txBody>
      </p:sp>
      <p:sp>
        <p:nvSpPr>
          <p:cNvPr id="223244" name="Text Box 12"/>
          <p:cNvSpPr txBox="1">
            <a:spLocks noChangeArrowheads="1"/>
          </p:cNvSpPr>
          <p:nvPr/>
        </p:nvSpPr>
        <p:spPr bwMode="auto">
          <a:xfrm>
            <a:off x="9358314" y="1900239"/>
            <a:ext cx="276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000"/>
              <a:t>X</a:t>
            </a:r>
            <a:endParaRPr lang="de-DE" altLang="de-DE" sz="1000"/>
          </a:p>
        </p:txBody>
      </p:sp>
      <p:sp>
        <p:nvSpPr>
          <p:cNvPr id="223245" name="Text Box 13"/>
          <p:cNvSpPr txBox="1">
            <a:spLocks noChangeArrowheads="1"/>
          </p:cNvSpPr>
          <p:nvPr/>
        </p:nvSpPr>
        <p:spPr bwMode="auto">
          <a:xfrm>
            <a:off x="8562975" y="1901826"/>
            <a:ext cx="268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000"/>
              <a:t>X</a:t>
            </a:r>
            <a:endParaRPr lang="de-DE" altLang="de-DE" sz="1000"/>
          </a:p>
        </p:txBody>
      </p:sp>
      <p:sp>
        <p:nvSpPr>
          <p:cNvPr id="223246" name="Text Box 14"/>
          <p:cNvSpPr txBox="1">
            <a:spLocks noChangeArrowheads="1"/>
          </p:cNvSpPr>
          <p:nvPr/>
        </p:nvSpPr>
        <p:spPr bwMode="auto">
          <a:xfrm>
            <a:off x="7831139" y="2055814"/>
            <a:ext cx="2682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000"/>
              <a:t>X</a:t>
            </a:r>
            <a:endParaRPr lang="de-DE" altLang="de-DE" sz="1000"/>
          </a:p>
        </p:txBody>
      </p:sp>
      <p:sp>
        <p:nvSpPr>
          <p:cNvPr id="223247" name="Line 15"/>
          <p:cNvSpPr>
            <a:spLocks noChangeShapeType="1"/>
          </p:cNvSpPr>
          <p:nvPr/>
        </p:nvSpPr>
        <p:spPr bwMode="auto">
          <a:xfrm flipV="1">
            <a:off x="7075488" y="2349501"/>
            <a:ext cx="13970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3248" name="Text Box 16"/>
          <p:cNvSpPr txBox="1">
            <a:spLocks noChangeArrowheads="1"/>
          </p:cNvSpPr>
          <p:nvPr/>
        </p:nvSpPr>
        <p:spPr bwMode="auto">
          <a:xfrm>
            <a:off x="6926263" y="2589214"/>
            <a:ext cx="8112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000"/>
              <a:t>Gravimeter</a:t>
            </a:r>
            <a:endParaRPr lang="de-DE" altLang="de-DE" sz="1000"/>
          </a:p>
        </p:txBody>
      </p:sp>
      <p:sp>
        <p:nvSpPr>
          <p:cNvPr id="223249" name="Rectangle 17"/>
          <p:cNvSpPr>
            <a:spLocks noChangeArrowheads="1"/>
          </p:cNvSpPr>
          <p:nvPr/>
        </p:nvSpPr>
        <p:spPr bwMode="auto">
          <a:xfrm>
            <a:off x="6897689" y="1089026"/>
            <a:ext cx="3019425" cy="2506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3250" name="Text Box 18"/>
          <p:cNvSpPr txBox="1">
            <a:spLocks noChangeArrowheads="1"/>
          </p:cNvSpPr>
          <p:nvPr/>
        </p:nvSpPr>
        <p:spPr bwMode="auto">
          <a:xfrm>
            <a:off x="1957388" y="1370013"/>
            <a:ext cx="4349750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800"/>
              <a:t>Could we go through all possible models </a:t>
            </a:r>
          </a:p>
          <a:p>
            <a:r>
              <a:rPr lang="en-US" altLang="de-DE" sz="1800"/>
              <a:t>and compare the synthetic data with the</a:t>
            </a:r>
          </a:p>
          <a:p>
            <a:r>
              <a:rPr lang="en-US" altLang="de-DE" sz="1800"/>
              <a:t>observations?</a:t>
            </a:r>
          </a:p>
          <a:p>
            <a:endParaRPr lang="en-US" altLang="de-DE" sz="1800"/>
          </a:p>
          <a:p>
            <a:pPr>
              <a:buFontTx/>
              <a:buChar char="-"/>
            </a:pPr>
            <a:r>
              <a:rPr lang="en-US" altLang="de-DE" sz="1800"/>
              <a:t> at every rectangle two possibilities</a:t>
            </a:r>
          </a:p>
          <a:p>
            <a:r>
              <a:rPr lang="en-US" altLang="de-DE" sz="1800"/>
              <a:t>   (sand or gold)</a:t>
            </a:r>
          </a:p>
          <a:p>
            <a:pPr>
              <a:buFontTx/>
              <a:buChar char="-"/>
            </a:pPr>
            <a:r>
              <a:rPr lang="en-US" altLang="de-DE" sz="1800"/>
              <a:t> 2</a:t>
            </a:r>
            <a:r>
              <a:rPr lang="en-US" altLang="de-DE" sz="1800" baseline="30000"/>
              <a:t>50 </a:t>
            </a:r>
            <a:r>
              <a:rPr lang="en-US" altLang="de-DE" sz="1800"/>
              <a:t>~ 10</a:t>
            </a:r>
            <a:r>
              <a:rPr lang="en-US" altLang="de-DE" sz="1800" baseline="30000"/>
              <a:t>15 </a:t>
            </a:r>
            <a:r>
              <a:rPr lang="en-US" altLang="de-DE" sz="1800"/>
              <a:t>possible models</a:t>
            </a:r>
          </a:p>
          <a:p>
            <a:pPr>
              <a:buFontTx/>
              <a:buChar char="-"/>
            </a:pPr>
            <a:endParaRPr lang="en-US" altLang="de-DE" sz="1800"/>
          </a:p>
          <a:p>
            <a:pPr>
              <a:buFontTx/>
              <a:buChar char="-"/>
            </a:pPr>
            <a:r>
              <a:rPr lang="en-US" altLang="de-DE" sz="1800"/>
              <a:t> </a:t>
            </a:r>
            <a:r>
              <a:rPr lang="en-US" altLang="de-DE" sz="1800" b="1">
                <a:solidFill>
                  <a:schemeClr val="hlink"/>
                </a:solidFill>
              </a:rPr>
              <a:t>Too many models!</a:t>
            </a:r>
            <a:r>
              <a:rPr lang="en-US" altLang="de-DE" sz="1800"/>
              <a:t> </a:t>
            </a:r>
          </a:p>
        </p:txBody>
      </p:sp>
      <p:sp>
        <p:nvSpPr>
          <p:cNvPr id="223251" name="Text Box 19"/>
          <p:cNvSpPr txBox="1">
            <a:spLocks noChangeArrowheads="1"/>
          </p:cNvSpPr>
          <p:nvPr/>
        </p:nvSpPr>
        <p:spPr bwMode="auto">
          <a:xfrm>
            <a:off x="8199439" y="1963739"/>
            <a:ext cx="2682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000"/>
              <a:t>X</a:t>
            </a:r>
            <a:endParaRPr lang="de-DE" altLang="de-DE" sz="1000"/>
          </a:p>
        </p:txBody>
      </p:sp>
      <p:grpSp>
        <p:nvGrpSpPr>
          <p:cNvPr id="223252" name="Group 20"/>
          <p:cNvGrpSpPr>
            <a:grpSpLocks/>
          </p:cNvGrpSpPr>
          <p:nvPr/>
        </p:nvGrpSpPr>
        <p:grpSpPr bwMode="auto">
          <a:xfrm>
            <a:off x="7250114" y="2589213"/>
            <a:ext cx="2192337" cy="838200"/>
            <a:chOff x="-3" y="-3"/>
            <a:chExt cx="3946" cy="1926"/>
          </a:xfrm>
        </p:grpSpPr>
        <p:grpSp>
          <p:nvGrpSpPr>
            <p:cNvPr id="223253" name="Group 21"/>
            <p:cNvGrpSpPr>
              <a:grpSpLocks/>
            </p:cNvGrpSpPr>
            <p:nvPr/>
          </p:nvGrpSpPr>
          <p:grpSpPr bwMode="auto">
            <a:xfrm>
              <a:off x="0" y="0"/>
              <a:ext cx="3940" cy="1920"/>
              <a:chOff x="0" y="0"/>
              <a:chExt cx="3940" cy="1920"/>
            </a:xfrm>
          </p:grpSpPr>
          <p:grpSp>
            <p:nvGrpSpPr>
              <p:cNvPr id="223254" name="Group 22"/>
              <p:cNvGrpSpPr>
                <a:grpSpLocks/>
              </p:cNvGrpSpPr>
              <p:nvPr/>
            </p:nvGrpSpPr>
            <p:grpSpPr bwMode="auto">
              <a:xfrm>
                <a:off x="0" y="0"/>
                <a:ext cx="394" cy="384"/>
                <a:chOff x="0" y="0"/>
                <a:chExt cx="394" cy="384"/>
              </a:xfrm>
            </p:grpSpPr>
            <p:sp>
              <p:nvSpPr>
                <p:cNvPr id="223255" name="Rectangle 23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256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3257" name="Group 25"/>
              <p:cNvGrpSpPr>
                <a:grpSpLocks/>
              </p:cNvGrpSpPr>
              <p:nvPr/>
            </p:nvGrpSpPr>
            <p:grpSpPr bwMode="auto">
              <a:xfrm>
                <a:off x="394" y="0"/>
                <a:ext cx="394" cy="384"/>
                <a:chOff x="394" y="0"/>
                <a:chExt cx="394" cy="384"/>
              </a:xfrm>
            </p:grpSpPr>
            <p:sp>
              <p:nvSpPr>
                <p:cNvPr id="223258" name="Rectangle 26"/>
                <p:cNvSpPr>
                  <a:spLocks noChangeArrowheads="1"/>
                </p:cNvSpPr>
                <p:nvPr/>
              </p:nvSpPr>
              <p:spPr bwMode="auto">
                <a:xfrm>
                  <a:off x="422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259" name="Rectangle 27"/>
                <p:cNvSpPr>
                  <a:spLocks noChangeArrowheads="1"/>
                </p:cNvSpPr>
                <p:nvPr/>
              </p:nvSpPr>
              <p:spPr bwMode="auto">
                <a:xfrm>
                  <a:off x="394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3260" name="Group 28"/>
              <p:cNvGrpSpPr>
                <a:grpSpLocks/>
              </p:cNvGrpSpPr>
              <p:nvPr/>
            </p:nvGrpSpPr>
            <p:grpSpPr bwMode="auto">
              <a:xfrm>
                <a:off x="788" y="0"/>
                <a:ext cx="394" cy="384"/>
                <a:chOff x="788" y="0"/>
                <a:chExt cx="394" cy="384"/>
              </a:xfrm>
            </p:grpSpPr>
            <p:sp>
              <p:nvSpPr>
                <p:cNvPr id="223261" name="Rectangle 29"/>
                <p:cNvSpPr>
                  <a:spLocks noChangeArrowheads="1"/>
                </p:cNvSpPr>
                <p:nvPr/>
              </p:nvSpPr>
              <p:spPr bwMode="auto">
                <a:xfrm>
                  <a:off x="816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262" name="Rectangle 30"/>
                <p:cNvSpPr>
                  <a:spLocks noChangeArrowheads="1"/>
                </p:cNvSpPr>
                <p:nvPr/>
              </p:nvSpPr>
              <p:spPr bwMode="auto">
                <a:xfrm>
                  <a:off x="788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3263" name="Group 31"/>
              <p:cNvGrpSpPr>
                <a:grpSpLocks/>
              </p:cNvGrpSpPr>
              <p:nvPr/>
            </p:nvGrpSpPr>
            <p:grpSpPr bwMode="auto">
              <a:xfrm>
                <a:off x="1182" y="0"/>
                <a:ext cx="394" cy="384"/>
                <a:chOff x="1182" y="0"/>
                <a:chExt cx="394" cy="384"/>
              </a:xfrm>
            </p:grpSpPr>
            <p:sp>
              <p:nvSpPr>
                <p:cNvPr id="223264" name="Rectangle 32"/>
                <p:cNvSpPr>
                  <a:spLocks noChangeArrowheads="1"/>
                </p:cNvSpPr>
                <p:nvPr/>
              </p:nvSpPr>
              <p:spPr bwMode="auto">
                <a:xfrm>
                  <a:off x="1210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265" name="Rectangle 33"/>
                <p:cNvSpPr>
                  <a:spLocks noChangeArrowheads="1"/>
                </p:cNvSpPr>
                <p:nvPr/>
              </p:nvSpPr>
              <p:spPr bwMode="auto">
                <a:xfrm>
                  <a:off x="1182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3266" name="Group 34"/>
              <p:cNvGrpSpPr>
                <a:grpSpLocks/>
              </p:cNvGrpSpPr>
              <p:nvPr/>
            </p:nvGrpSpPr>
            <p:grpSpPr bwMode="auto">
              <a:xfrm>
                <a:off x="1576" y="0"/>
                <a:ext cx="394" cy="384"/>
                <a:chOff x="1576" y="0"/>
                <a:chExt cx="394" cy="384"/>
              </a:xfrm>
            </p:grpSpPr>
            <p:sp>
              <p:nvSpPr>
                <p:cNvPr id="223267" name="Rectangle 35"/>
                <p:cNvSpPr>
                  <a:spLocks noChangeArrowheads="1"/>
                </p:cNvSpPr>
                <p:nvPr/>
              </p:nvSpPr>
              <p:spPr bwMode="auto">
                <a:xfrm>
                  <a:off x="1604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268" name="Rectangle 36"/>
                <p:cNvSpPr>
                  <a:spLocks noChangeArrowheads="1"/>
                </p:cNvSpPr>
                <p:nvPr/>
              </p:nvSpPr>
              <p:spPr bwMode="auto">
                <a:xfrm>
                  <a:off x="1576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3269" name="Group 37"/>
              <p:cNvGrpSpPr>
                <a:grpSpLocks/>
              </p:cNvGrpSpPr>
              <p:nvPr/>
            </p:nvGrpSpPr>
            <p:grpSpPr bwMode="auto">
              <a:xfrm>
                <a:off x="1970" y="0"/>
                <a:ext cx="394" cy="384"/>
                <a:chOff x="1970" y="0"/>
                <a:chExt cx="394" cy="384"/>
              </a:xfrm>
            </p:grpSpPr>
            <p:sp>
              <p:nvSpPr>
                <p:cNvPr id="223270" name="Rectangle 38"/>
                <p:cNvSpPr>
                  <a:spLocks noChangeArrowheads="1"/>
                </p:cNvSpPr>
                <p:nvPr/>
              </p:nvSpPr>
              <p:spPr bwMode="auto">
                <a:xfrm>
                  <a:off x="1998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271" name="Rectangle 39"/>
                <p:cNvSpPr>
                  <a:spLocks noChangeArrowheads="1"/>
                </p:cNvSpPr>
                <p:nvPr/>
              </p:nvSpPr>
              <p:spPr bwMode="auto">
                <a:xfrm>
                  <a:off x="1970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3272" name="Group 40"/>
              <p:cNvGrpSpPr>
                <a:grpSpLocks/>
              </p:cNvGrpSpPr>
              <p:nvPr/>
            </p:nvGrpSpPr>
            <p:grpSpPr bwMode="auto">
              <a:xfrm>
                <a:off x="2364" y="0"/>
                <a:ext cx="394" cy="384"/>
                <a:chOff x="2364" y="0"/>
                <a:chExt cx="394" cy="384"/>
              </a:xfrm>
            </p:grpSpPr>
            <p:sp>
              <p:nvSpPr>
                <p:cNvPr id="223273" name="Rectangle 41"/>
                <p:cNvSpPr>
                  <a:spLocks noChangeArrowheads="1"/>
                </p:cNvSpPr>
                <p:nvPr/>
              </p:nvSpPr>
              <p:spPr bwMode="auto">
                <a:xfrm>
                  <a:off x="2392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274" name="Rectangle 42"/>
                <p:cNvSpPr>
                  <a:spLocks noChangeArrowheads="1"/>
                </p:cNvSpPr>
                <p:nvPr/>
              </p:nvSpPr>
              <p:spPr bwMode="auto">
                <a:xfrm>
                  <a:off x="2364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3275" name="Group 43"/>
              <p:cNvGrpSpPr>
                <a:grpSpLocks/>
              </p:cNvGrpSpPr>
              <p:nvPr/>
            </p:nvGrpSpPr>
            <p:grpSpPr bwMode="auto">
              <a:xfrm>
                <a:off x="2758" y="0"/>
                <a:ext cx="394" cy="384"/>
                <a:chOff x="2758" y="0"/>
                <a:chExt cx="394" cy="384"/>
              </a:xfrm>
            </p:grpSpPr>
            <p:sp>
              <p:nvSpPr>
                <p:cNvPr id="223276" name="Rectangle 44"/>
                <p:cNvSpPr>
                  <a:spLocks noChangeArrowheads="1"/>
                </p:cNvSpPr>
                <p:nvPr/>
              </p:nvSpPr>
              <p:spPr bwMode="auto">
                <a:xfrm>
                  <a:off x="2786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277" name="Rectangle 45"/>
                <p:cNvSpPr>
                  <a:spLocks noChangeArrowheads="1"/>
                </p:cNvSpPr>
                <p:nvPr/>
              </p:nvSpPr>
              <p:spPr bwMode="auto">
                <a:xfrm>
                  <a:off x="2758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3278" name="Group 46"/>
              <p:cNvGrpSpPr>
                <a:grpSpLocks/>
              </p:cNvGrpSpPr>
              <p:nvPr/>
            </p:nvGrpSpPr>
            <p:grpSpPr bwMode="auto">
              <a:xfrm>
                <a:off x="3152" y="0"/>
                <a:ext cx="394" cy="384"/>
                <a:chOff x="3152" y="0"/>
                <a:chExt cx="394" cy="384"/>
              </a:xfrm>
            </p:grpSpPr>
            <p:sp>
              <p:nvSpPr>
                <p:cNvPr id="223279" name="Rectangle 47"/>
                <p:cNvSpPr>
                  <a:spLocks noChangeArrowheads="1"/>
                </p:cNvSpPr>
                <p:nvPr/>
              </p:nvSpPr>
              <p:spPr bwMode="auto">
                <a:xfrm>
                  <a:off x="3180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280" name="Rectangle 48"/>
                <p:cNvSpPr>
                  <a:spLocks noChangeArrowheads="1"/>
                </p:cNvSpPr>
                <p:nvPr/>
              </p:nvSpPr>
              <p:spPr bwMode="auto">
                <a:xfrm>
                  <a:off x="3152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3281" name="Group 49"/>
              <p:cNvGrpSpPr>
                <a:grpSpLocks/>
              </p:cNvGrpSpPr>
              <p:nvPr/>
            </p:nvGrpSpPr>
            <p:grpSpPr bwMode="auto">
              <a:xfrm>
                <a:off x="3546" y="0"/>
                <a:ext cx="394" cy="384"/>
                <a:chOff x="3546" y="0"/>
                <a:chExt cx="394" cy="384"/>
              </a:xfrm>
            </p:grpSpPr>
            <p:sp>
              <p:nvSpPr>
                <p:cNvPr id="223282" name="Rectangle 50"/>
                <p:cNvSpPr>
                  <a:spLocks noChangeArrowheads="1"/>
                </p:cNvSpPr>
                <p:nvPr/>
              </p:nvSpPr>
              <p:spPr bwMode="auto">
                <a:xfrm>
                  <a:off x="3574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283" name="Rectangle 51"/>
                <p:cNvSpPr>
                  <a:spLocks noChangeArrowheads="1"/>
                </p:cNvSpPr>
                <p:nvPr/>
              </p:nvSpPr>
              <p:spPr bwMode="auto">
                <a:xfrm>
                  <a:off x="3546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3284" name="Group 52"/>
              <p:cNvGrpSpPr>
                <a:grpSpLocks/>
              </p:cNvGrpSpPr>
              <p:nvPr/>
            </p:nvGrpSpPr>
            <p:grpSpPr bwMode="auto">
              <a:xfrm>
                <a:off x="0" y="384"/>
                <a:ext cx="394" cy="384"/>
                <a:chOff x="0" y="384"/>
                <a:chExt cx="394" cy="384"/>
              </a:xfrm>
            </p:grpSpPr>
            <p:sp>
              <p:nvSpPr>
                <p:cNvPr id="223285" name="Rectangle 53"/>
                <p:cNvSpPr>
                  <a:spLocks noChangeArrowheads="1"/>
                </p:cNvSpPr>
                <p:nvPr/>
              </p:nvSpPr>
              <p:spPr bwMode="auto">
                <a:xfrm>
                  <a:off x="28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286" name="Rectangle 54"/>
                <p:cNvSpPr>
                  <a:spLocks noChangeArrowheads="1"/>
                </p:cNvSpPr>
                <p:nvPr/>
              </p:nvSpPr>
              <p:spPr bwMode="auto">
                <a:xfrm>
                  <a:off x="0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3287" name="Group 55"/>
              <p:cNvGrpSpPr>
                <a:grpSpLocks/>
              </p:cNvGrpSpPr>
              <p:nvPr/>
            </p:nvGrpSpPr>
            <p:grpSpPr bwMode="auto">
              <a:xfrm>
                <a:off x="394" y="384"/>
                <a:ext cx="394" cy="384"/>
                <a:chOff x="394" y="384"/>
                <a:chExt cx="394" cy="384"/>
              </a:xfrm>
            </p:grpSpPr>
            <p:sp>
              <p:nvSpPr>
                <p:cNvPr id="223288" name="Rectangle 56"/>
                <p:cNvSpPr>
                  <a:spLocks noChangeArrowheads="1"/>
                </p:cNvSpPr>
                <p:nvPr/>
              </p:nvSpPr>
              <p:spPr bwMode="auto">
                <a:xfrm>
                  <a:off x="422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289" name="Rectangle 57"/>
                <p:cNvSpPr>
                  <a:spLocks noChangeArrowheads="1"/>
                </p:cNvSpPr>
                <p:nvPr/>
              </p:nvSpPr>
              <p:spPr bwMode="auto">
                <a:xfrm>
                  <a:off x="394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3290" name="Group 58"/>
              <p:cNvGrpSpPr>
                <a:grpSpLocks/>
              </p:cNvGrpSpPr>
              <p:nvPr/>
            </p:nvGrpSpPr>
            <p:grpSpPr bwMode="auto">
              <a:xfrm>
                <a:off x="788" y="384"/>
                <a:ext cx="394" cy="384"/>
                <a:chOff x="788" y="384"/>
                <a:chExt cx="394" cy="384"/>
              </a:xfrm>
            </p:grpSpPr>
            <p:sp>
              <p:nvSpPr>
                <p:cNvPr id="223291" name="Rectangle 59"/>
                <p:cNvSpPr>
                  <a:spLocks noChangeArrowheads="1"/>
                </p:cNvSpPr>
                <p:nvPr/>
              </p:nvSpPr>
              <p:spPr bwMode="auto">
                <a:xfrm>
                  <a:off x="816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292" name="Rectangle 60"/>
                <p:cNvSpPr>
                  <a:spLocks noChangeArrowheads="1"/>
                </p:cNvSpPr>
                <p:nvPr/>
              </p:nvSpPr>
              <p:spPr bwMode="auto">
                <a:xfrm>
                  <a:off x="788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3293" name="Group 61"/>
              <p:cNvGrpSpPr>
                <a:grpSpLocks/>
              </p:cNvGrpSpPr>
              <p:nvPr/>
            </p:nvGrpSpPr>
            <p:grpSpPr bwMode="auto">
              <a:xfrm>
                <a:off x="1182" y="384"/>
                <a:ext cx="394" cy="384"/>
                <a:chOff x="1182" y="384"/>
                <a:chExt cx="394" cy="384"/>
              </a:xfrm>
            </p:grpSpPr>
            <p:sp>
              <p:nvSpPr>
                <p:cNvPr id="223294" name="Rectangle 62"/>
                <p:cNvSpPr>
                  <a:spLocks noChangeArrowheads="1"/>
                </p:cNvSpPr>
                <p:nvPr/>
              </p:nvSpPr>
              <p:spPr bwMode="auto">
                <a:xfrm>
                  <a:off x="1210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295" name="Rectangle 63"/>
                <p:cNvSpPr>
                  <a:spLocks noChangeArrowheads="1"/>
                </p:cNvSpPr>
                <p:nvPr/>
              </p:nvSpPr>
              <p:spPr bwMode="auto">
                <a:xfrm>
                  <a:off x="1182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3296" name="Group 64"/>
              <p:cNvGrpSpPr>
                <a:grpSpLocks/>
              </p:cNvGrpSpPr>
              <p:nvPr/>
            </p:nvGrpSpPr>
            <p:grpSpPr bwMode="auto">
              <a:xfrm>
                <a:off x="1576" y="384"/>
                <a:ext cx="394" cy="384"/>
                <a:chOff x="1576" y="384"/>
                <a:chExt cx="394" cy="384"/>
              </a:xfrm>
            </p:grpSpPr>
            <p:sp>
              <p:nvSpPr>
                <p:cNvPr id="223297" name="Rectangle 65"/>
                <p:cNvSpPr>
                  <a:spLocks noChangeArrowheads="1"/>
                </p:cNvSpPr>
                <p:nvPr/>
              </p:nvSpPr>
              <p:spPr bwMode="auto">
                <a:xfrm>
                  <a:off x="1604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298" name="Rectangle 66"/>
                <p:cNvSpPr>
                  <a:spLocks noChangeArrowheads="1"/>
                </p:cNvSpPr>
                <p:nvPr/>
              </p:nvSpPr>
              <p:spPr bwMode="auto">
                <a:xfrm>
                  <a:off x="1576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3299" name="Group 67"/>
              <p:cNvGrpSpPr>
                <a:grpSpLocks/>
              </p:cNvGrpSpPr>
              <p:nvPr/>
            </p:nvGrpSpPr>
            <p:grpSpPr bwMode="auto">
              <a:xfrm>
                <a:off x="1970" y="384"/>
                <a:ext cx="394" cy="384"/>
                <a:chOff x="1970" y="384"/>
                <a:chExt cx="394" cy="384"/>
              </a:xfrm>
            </p:grpSpPr>
            <p:sp>
              <p:nvSpPr>
                <p:cNvPr id="223300" name="Rectangle 68"/>
                <p:cNvSpPr>
                  <a:spLocks noChangeArrowheads="1"/>
                </p:cNvSpPr>
                <p:nvPr/>
              </p:nvSpPr>
              <p:spPr bwMode="auto">
                <a:xfrm>
                  <a:off x="1998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301" name="Rectangle 69"/>
                <p:cNvSpPr>
                  <a:spLocks noChangeArrowheads="1"/>
                </p:cNvSpPr>
                <p:nvPr/>
              </p:nvSpPr>
              <p:spPr bwMode="auto">
                <a:xfrm>
                  <a:off x="1970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3302" name="Group 70"/>
              <p:cNvGrpSpPr>
                <a:grpSpLocks/>
              </p:cNvGrpSpPr>
              <p:nvPr/>
            </p:nvGrpSpPr>
            <p:grpSpPr bwMode="auto">
              <a:xfrm>
                <a:off x="2364" y="384"/>
                <a:ext cx="394" cy="384"/>
                <a:chOff x="2364" y="384"/>
                <a:chExt cx="394" cy="384"/>
              </a:xfrm>
            </p:grpSpPr>
            <p:sp>
              <p:nvSpPr>
                <p:cNvPr id="223303" name="Rectangle 71"/>
                <p:cNvSpPr>
                  <a:spLocks noChangeArrowheads="1"/>
                </p:cNvSpPr>
                <p:nvPr/>
              </p:nvSpPr>
              <p:spPr bwMode="auto">
                <a:xfrm>
                  <a:off x="2392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304" name="Rectangle 72"/>
                <p:cNvSpPr>
                  <a:spLocks noChangeArrowheads="1"/>
                </p:cNvSpPr>
                <p:nvPr/>
              </p:nvSpPr>
              <p:spPr bwMode="auto">
                <a:xfrm>
                  <a:off x="2364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3305" name="Group 73"/>
              <p:cNvGrpSpPr>
                <a:grpSpLocks/>
              </p:cNvGrpSpPr>
              <p:nvPr/>
            </p:nvGrpSpPr>
            <p:grpSpPr bwMode="auto">
              <a:xfrm>
                <a:off x="2758" y="384"/>
                <a:ext cx="394" cy="384"/>
                <a:chOff x="2758" y="384"/>
                <a:chExt cx="394" cy="384"/>
              </a:xfrm>
            </p:grpSpPr>
            <p:sp>
              <p:nvSpPr>
                <p:cNvPr id="223306" name="Rectangle 74"/>
                <p:cNvSpPr>
                  <a:spLocks noChangeArrowheads="1"/>
                </p:cNvSpPr>
                <p:nvPr/>
              </p:nvSpPr>
              <p:spPr bwMode="auto">
                <a:xfrm>
                  <a:off x="2786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307" name="Rectangle 75"/>
                <p:cNvSpPr>
                  <a:spLocks noChangeArrowheads="1"/>
                </p:cNvSpPr>
                <p:nvPr/>
              </p:nvSpPr>
              <p:spPr bwMode="auto">
                <a:xfrm>
                  <a:off x="2758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3308" name="Group 76"/>
              <p:cNvGrpSpPr>
                <a:grpSpLocks/>
              </p:cNvGrpSpPr>
              <p:nvPr/>
            </p:nvGrpSpPr>
            <p:grpSpPr bwMode="auto">
              <a:xfrm>
                <a:off x="3152" y="384"/>
                <a:ext cx="394" cy="384"/>
                <a:chOff x="3152" y="384"/>
                <a:chExt cx="394" cy="384"/>
              </a:xfrm>
            </p:grpSpPr>
            <p:sp>
              <p:nvSpPr>
                <p:cNvPr id="223309" name="Rectangle 77"/>
                <p:cNvSpPr>
                  <a:spLocks noChangeArrowheads="1"/>
                </p:cNvSpPr>
                <p:nvPr/>
              </p:nvSpPr>
              <p:spPr bwMode="auto">
                <a:xfrm>
                  <a:off x="3180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310" name="Rectangle 78"/>
                <p:cNvSpPr>
                  <a:spLocks noChangeArrowheads="1"/>
                </p:cNvSpPr>
                <p:nvPr/>
              </p:nvSpPr>
              <p:spPr bwMode="auto">
                <a:xfrm>
                  <a:off x="3152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3311" name="Group 79"/>
              <p:cNvGrpSpPr>
                <a:grpSpLocks/>
              </p:cNvGrpSpPr>
              <p:nvPr/>
            </p:nvGrpSpPr>
            <p:grpSpPr bwMode="auto">
              <a:xfrm>
                <a:off x="3546" y="384"/>
                <a:ext cx="394" cy="384"/>
                <a:chOff x="3546" y="384"/>
                <a:chExt cx="394" cy="384"/>
              </a:xfrm>
            </p:grpSpPr>
            <p:sp>
              <p:nvSpPr>
                <p:cNvPr id="223312" name="Rectangle 80"/>
                <p:cNvSpPr>
                  <a:spLocks noChangeArrowheads="1"/>
                </p:cNvSpPr>
                <p:nvPr/>
              </p:nvSpPr>
              <p:spPr bwMode="auto">
                <a:xfrm>
                  <a:off x="3574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313" name="Rectangle 81"/>
                <p:cNvSpPr>
                  <a:spLocks noChangeArrowheads="1"/>
                </p:cNvSpPr>
                <p:nvPr/>
              </p:nvSpPr>
              <p:spPr bwMode="auto">
                <a:xfrm>
                  <a:off x="3546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3314" name="Group 82"/>
              <p:cNvGrpSpPr>
                <a:grpSpLocks/>
              </p:cNvGrpSpPr>
              <p:nvPr/>
            </p:nvGrpSpPr>
            <p:grpSpPr bwMode="auto">
              <a:xfrm>
                <a:off x="0" y="768"/>
                <a:ext cx="394" cy="384"/>
                <a:chOff x="0" y="768"/>
                <a:chExt cx="394" cy="384"/>
              </a:xfrm>
            </p:grpSpPr>
            <p:sp>
              <p:nvSpPr>
                <p:cNvPr id="223315" name="Rectangle 83"/>
                <p:cNvSpPr>
                  <a:spLocks noChangeArrowheads="1"/>
                </p:cNvSpPr>
                <p:nvPr/>
              </p:nvSpPr>
              <p:spPr bwMode="auto">
                <a:xfrm>
                  <a:off x="28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316" name="Rectangle 84"/>
                <p:cNvSpPr>
                  <a:spLocks noChangeArrowheads="1"/>
                </p:cNvSpPr>
                <p:nvPr/>
              </p:nvSpPr>
              <p:spPr bwMode="auto">
                <a:xfrm>
                  <a:off x="0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3317" name="Group 85"/>
              <p:cNvGrpSpPr>
                <a:grpSpLocks/>
              </p:cNvGrpSpPr>
              <p:nvPr/>
            </p:nvGrpSpPr>
            <p:grpSpPr bwMode="auto">
              <a:xfrm>
                <a:off x="394" y="768"/>
                <a:ext cx="394" cy="384"/>
                <a:chOff x="394" y="768"/>
                <a:chExt cx="394" cy="384"/>
              </a:xfrm>
            </p:grpSpPr>
            <p:sp>
              <p:nvSpPr>
                <p:cNvPr id="223318" name="Rectangle 86"/>
                <p:cNvSpPr>
                  <a:spLocks noChangeArrowheads="1"/>
                </p:cNvSpPr>
                <p:nvPr/>
              </p:nvSpPr>
              <p:spPr bwMode="auto">
                <a:xfrm>
                  <a:off x="422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319" name="Rectangle 87"/>
                <p:cNvSpPr>
                  <a:spLocks noChangeArrowheads="1"/>
                </p:cNvSpPr>
                <p:nvPr/>
              </p:nvSpPr>
              <p:spPr bwMode="auto">
                <a:xfrm>
                  <a:off x="394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3320" name="Group 88"/>
              <p:cNvGrpSpPr>
                <a:grpSpLocks/>
              </p:cNvGrpSpPr>
              <p:nvPr/>
            </p:nvGrpSpPr>
            <p:grpSpPr bwMode="auto">
              <a:xfrm>
                <a:off x="788" y="768"/>
                <a:ext cx="394" cy="384"/>
                <a:chOff x="788" y="768"/>
                <a:chExt cx="394" cy="384"/>
              </a:xfrm>
            </p:grpSpPr>
            <p:sp>
              <p:nvSpPr>
                <p:cNvPr id="223321" name="Rectangle 89"/>
                <p:cNvSpPr>
                  <a:spLocks noChangeArrowheads="1"/>
                </p:cNvSpPr>
                <p:nvPr/>
              </p:nvSpPr>
              <p:spPr bwMode="auto">
                <a:xfrm>
                  <a:off x="816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322" name="Rectangle 90"/>
                <p:cNvSpPr>
                  <a:spLocks noChangeArrowheads="1"/>
                </p:cNvSpPr>
                <p:nvPr/>
              </p:nvSpPr>
              <p:spPr bwMode="auto">
                <a:xfrm>
                  <a:off x="788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3323" name="Group 91"/>
              <p:cNvGrpSpPr>
                <a:grpSpLocks/>
              </p:cNvGrpSpPr>
              <p:nvPr/>
            </p:nvGrpSpPr>
            <p:grpSpPr bwMode="auto">
              <a:xfrm>
                <a:off x="1182" y="768"/>
                <a:ext cx="394" cy="384"/>
                <a:chOff x="1182" y="768"/>
                <a:chExt cx="394" cy="384"/>
              </a:xfrm>
            </p:grpSpPr>
            <p:sp>
              <p:nvSpPr>
                <p:cNvPr id="223324" name="Rectangle 92"/>
                <p:cNvSpPr>
                  <a:spLocks noChangeArrowheads="1"/>
                </p:cNvSpPr>
                <p:nvPr/>
              </p:nvSpPr>
              <p:spPr bwMode="auto">
                <a:xfrm>
                  <a:off x="1210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325" name="Rectangle 93"/>
                <p:cNvSpPr>
                  <a:spLocks noChangeArrowheads="1"/>
                </p:cNvSpPr>
                <p:nvPr/>
              </p:nvSpPr>
              <p:spPr bwMode="auto">
                <a:xfrm>
                  <a:off x="1182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3326" name="Group 94"/>
              <p:cNvGrpSpPr>
                <a:grpSpLocks/>
              </p:cNvGrpSpPr>
              <p:nvPr/>
            </p:nvGrpSpPr>
            <p:grpSpPr bwMode="auto">
              <a:xfrm>
                <a:off x="1576" y="768"/>
                <a:ext cx="394" cy="384"/>
                <a:chOff x="1576" y="768"/>
                <a:chExt cx="394" cy="384"/>
              </a:xfrm>
            </p:grpSpPr>
            <p:sp>
              <p:nvSpPr>
                <p:cNvPr id="223327" name="Rectangle 95"/>
                <p:cNvSpPr>
                  <a:spLocks noChangeArrowheads="1"/>
                </p:cNvSpPr>
                <p:nvPr/>
              </p:nvSpPr>
              <p:spPr bwMode="auto">
                <a:xfrm>
                  <a:off x="1604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328" name="Rectangle 96"/>
                <p:cNvSpPr>
                  <a:spLocks noChangeArrowheads="1"/>
                </p:cNvSpPr>
                <p:nvPr/>
              </p:nvSpPr>
              <p:spPr bwMode="auto">
                <a:xfrm>
                  <a:off x="1576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3329" name="Group 97"/>
              <p:cNvGrpSpPr>
                <a:grpSpLocks/>
              </p:cNvGrpSpPr>
              <p:nvPr/>
            </p:nvGrpSpPr>
            <p:grpSpPr bwMode="auto">
              <a:xfrm>
                <a:off x="1970" y="768"/>
                <a:ext cx="394" cy="384"/>
                <a:chOff x="1970" y="768"/>
                <a:chExt cx="394" cy="384"/>
              </a:xfrm>
            </p:grpSpPr>
            <p:sp>
              <p:nvSpPr>
                <p:cNvPr id="223330" name="Rectangle 98"/>
                <p:cNvSpPr>
                  <a:spLocks noChangeArrowheads="1"/>
                </p:cNvSpPr>
                <p:nvPr/>
              </p:nvSpPr>
              <p:spPr bwMode="auto">
                <a:xfrm>
                  <a:off x="1998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331" name="Rectangle 99"/>
                <p:cNvSpPr>
                  <a:spLocks noChangeArrowheads="1"/>
                </p:cNvSpPr>
                <p:nvPr/>
              </p:nvSpPr>
              <p:spPr bwMode="auto">
                <a:xfrm>
                  <a:off x="1970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3332" name="Group 100"/>
              <p:cNvGrpSpPr>
                <a:grpSpLocks/>
              </p:cNvGrpSpPr>
              <p:nvPr/>
            </p:nvGrpSpPr>
            <p:grpSpPr bwMode="auto">
              <a:xfrm>
                <a:off x="2364" y="768"/>
                <a:ext cx="394" cy="384"/>
                <a:chOff x="2364" y="768"/>
                <a:chExt cx="394" cy="384"/>
              </a:xfrm>
            </p:grpSpPr>
            <p:sp>
              <p:nvSpPr>
                <p:cNvPr id="223333" name="Rectangle 101"/>
                <p:cNvSpPr>
                  <a:spLocks noChangeArrowheads="1"/>
                </p:cNvSpPr>
                <p:nvPr/>
              </p:nvSpPr>
              <p:spPr bwMode="auto">
                <a:xfrm>
                  <a:off x="2392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334" name="Rectangle 102"/>
                <p:cNvSpPr>
                  <a:spLocks noChangeArrowheads="1"/>
                </p:cNvSpPr>
                <p:nvPr/>
              </p:nvSpPr>
              <p:spPr bwMode="auto">
                <a:xfrm>
                  <a:off x="2364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3335" name="Group 103"/>
              <p:cNvGrpSpPr>
                <a:grpSpLocks/>
              </p:cNvGrpSpPr>
              <p:nvPr/>
            </p:nvGrpSpPr>
            <p:grpSpPr bwMode="auto">
              <a:xfrm>
                <a:off x="2758" y="768"/>
                <a:ext cx="394" cy="384"/>
                <a:chOff x="2758" y="768"/>
                <a:chExt cx="394" cy="384"/>
              </a:xfrm>
            </p:grpSpPr>
            <p:sp>
              <p:nvSpPr>
                <p:cNvPr id="223336" name="Rectangle 104"/>
                <p:cNvSpPr>
                  <a:spLocks noChangeArrowheads="1"/>
                </p:cNvSpPr>
                <p:nvPr/>
              </p:nvSpPr>
              <p:spPr bwMode="auto">
                <a:xfrm>
                  <a:off x="2786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337" name="Rectangle 105"/>
                <p:cNvSpPr>
                  <a:spLocks noChangeArrowheads="1"/>
                </p:cNvSpPr>
                <p:nvPr/>
              </p:nvSpPr>
              <p:spPr bwMode="auto">
                <a:xfrm>
                  <a:off x="2758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3338" name="Group 106"/>
              <p:cNvGrpSpPr>
                <a:grpSpLocks/>
              </p:cNvGrpSpPr>
              <p:nvPr/>
            </p:nvGrpSpPr>
            <p:grpSpPr bwMode="auto">
              <a:xfrm>
                <a:off x="3152" y="768"/>
                <a:ext cx="394" cy="384"/>
                <a:chOff x="3152" y="768"/>
                <a:chExt cx="394" cy="384"/>
              </a:xfrm>
            </p:grpSpPr>
            <p:sp>
              <p:nvSpPr>
                <p:cNvPr id="223339" name="Rectangle 107"/>
                <p:cNvSpPr>
                  <a:spLocks noChangeArrowheads="1"/>
                </p:cNvSpPr>
                <p:nvPr/>
              </p:nvSpPr>
              <p:spPr bwMode="auto">
                <a:xfrm>
                  <a:off x="3180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340" name="Rectangle 108"/>
                <p:cNvSpPr>
                  <a:spLocks noChangeArrowheads="1"/>
                </p:cNvSpPr>
                <p:nvPr/>
              </p:nvSpPr>
              <p:spPr bwMode="auto">
                <a:xfrm>
                  <a:off x="3152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3341" name="Group 109"/>
              <p:cNvGrpSpPr>
                <a:grpSpLocks/>
              </p:cNvGrpSpPr>
              <p:nvPr/>
            </p:nvGrpSpPr>
            <p:grpSpPr bwMode="auto">
              <a:xfrm>
                <a:off x="3546" y="768"/>
                <a:ext cx="394" cy="384"/>
                <a:chOff x="3546" y="768"/>
                <a:chExt cx="394" cy="384"/>
              </a:xfrm>
            </p:grpSpPr>
            <p:sp>
              <p:nvSpPr>
                <p:cNvPr id="223342" name="Rectangle 110"/>
                <p:cNvSpPr>
                  <a:spLocks noChangeArrowheads="1"/>
                </p:cNvSpPr>
                <p:nvPr/>
              </p:nvSpPr>
              <p:spPr bwMode="auto">
                <a:xfrm>
                  <a:off x="3574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343" name="Rectangle 111"/>
                <p:cNvSpPr>
                  <a:spLocks noChangeArrowheads="1"/>
                </p:cNvSpPr>
                <p:nvPr/>
              </p:nvSpPr>
              <p:spPr bwMode="auto">
                <a:xfrm>
                  <a:off x="3546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3344" name="Group 112"/>
              <p:cNvGrpSpPr>
                <a:grpSpLocks/>
              </p:cNvGrpSpPr>
              <p:nvPr/>
            </p:nvGrpSpPr>
            <p:grpSpPr bwMode="auto">
              <a:xfrm>
                <a:off x="0" y="1152"/>
                <a:ext cx="394" cy="384"/>
                <a:chOff x="0" y="1152"/>
                <a:chExt cx="394" cy="384"/>
              </a:xfrm>
            </p:grpSpPr>
            <p:sp>
              <p:nvSpPr>
                <p:cNvPr id="223345" name="Rectangle 113"/>
                <p:cNvSpPr>
                  <a:spLocks noChangeArrowheads="1"/>
                </p:cNvSpPr>
                <p:nvPr/>
              </p:nvSpPr>
              <p:spPr bwMode="auto">
                <a:xfrm>
                  <a:off x="28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346" name="Rectangle 114"/>
                <p:cNvSpPr>
                  <a:spLocks noChangeArrowheads="1"/>
                </p:cNvSpPr>
                <p:nvPr/>
              </p:nvSpPr>
              <p:spPr bwMode="auto">
                <a:xfrm>
                  <a:off x="0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3347" name="Group 115"/>
              <p:cNvGrpSpPr>
                <a:grpSpLocks/>
              </p:cNvGrpSpPr>
              <p:nvPr/>
            </p:nvGrpSpPr>
            <p:grpSpPr bwMode="auto">
              <a:xfrm>
                <a:off x="394" y="1152"/>
                <a:ext cx="394" cy="384"/>
                <a:chOff x="394" y="1152"/>
                <a:chExt cx="394" cy="384"/>
              </a:xfrm>
            </p:grpSpPr>
            <p:sp>
              <p:nvSpPr>
                <p:cNvPr id="223348" name="Rectangle 116"/>
                <p:cNvSpPr>
                  <a:spLocks noChangeArrowheads="1"/>
                </p:cNvSpPr>
                <p:nvPr/>
              </p:nvSpPr>
              <p:spPr bwMode="auto">
                <a:xfrm>
                  <a:off x="422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349" name="Rectangle 117"/>
                <p:cNvSpPr>
                  <a:spLocks noChangeArrowheads="1"/>
                </p:cNvSpPr>
                <p:nvPr/>
              </p:nvSpPr>
              <p:spPr bwMode="auto">
                <a:xfrm>
                  <a:off x="394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3350" name="Group 118"/>
              <p:cNvGrpSpPr>
                <a:grpSpLocks/>
              </p:cNvGrpSpPr>
              <p:nvPr/>
            </p:nvGrpSpPr>
            <p:grpSpPr bwMode="auto">
              <a:xfrm>
                <a:off x="788" y="1152"/>
                <a:ext cx="394" cy="384"/>
                <a:chOff x="788" y="1152"/>
                <a:chExt cx="394" cy="384"/>
              </a:xfrm>
            </p:grpSpPr>
            <p:sp>
              <p:nvSpPr>
                <p:cNvPr id="223351" name="Rectangle 119"/>
                <p:cNvSpPr>
                  <a:spLocks noChangeArrowheads="1"/>
                </p:cNvSpPr>
                <p:nvPr/>
              </p:nvSpPr>
              <p:spPr bwMode="auto">
                <a:xfrm>
                  <a:off x="816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352" name="Rectangle 120"/>
                <p:cNvSpPr>
                  <a:spLocks noChangeArrowheads="1"/>
                </p:cNvSpPr>
                <p:nvPr/>
              </p:nvSpPr>
              <p:spPr bwMode="auto">
                <a:xfrm>
                  <a:off x="788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3353" name="Group 121"/>
              <p:cNvGrpSpPr>
                <a:grpSpLocks/>
              </p:cNvGrpSpPr>
              <p:nvPr/>
            </p:nvGrpSpPr>
            <p:grpSpPr bwMode="auto">
              <a:xfrm>
                <a:off x="1182" y="1152"/>
                <a:ext cx="394" cy="384"/>
                <a:chOff x="1182" y="1152"/>
                <a:chExt cx="394" cy="384"/>
              </a:xfrm>
            </p:grpSpPr>
            <p:sp>
              <p:nvSpPr>
                <p:cNvPr id="223354" name="Rectangle 122"/>
                <p:cNvSpPr>
                  <a:spLocks noChangeArrowheads="1"/>
                </p:cNvSpPr>
                <p:nvPr/>
              </p:nvSpPr>
              <p:spPr bwMode="auto">
                <a:xfrm>
                  <a:off x="1210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355" name="Rectangle 123"/>
                <p:cNvSpPr>
                  <a:spLocks noChangeArrowheads="1"/>
                </p:cNvSpPr>
                <p:nvPr/>
              </p:nvSpPr>
              <p:spPr bwMode="auto">
                <a:xfrm>
                  <a:off x="1182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3356" name="Group 124"/>
              <p:cNvGrpSpPr>
                <a:grpSpLocks/>
              </p:cNvGrpSpPr>
              <p:nvPr/>
            </p:nvGrpSpPr>
            <p:grpSpPr bwMode="auto">
              <a:xfrm>
                <a:off x="1576" y="1152"/>
                <a:ext cx="394" cy="384"/>
                <a:chOff x="1576" y="1152"/>
                <a:chExt cx="394" cy="384"/>
              </a:xfrm>
            </p:grpSpPr>
            <p:sp>
              <p:nvSpPr>
                <p:cNvPr id="223357" name="Rectangle 125"/>
                <p:cNvSpPr>
                  <a:spLocks noChangeArrowheads="1"/>
                </p:cNvSpPr>
                <p:nvPr/>
              </p:nvSpPr>
              <p:spPr bwMode="auto">
                <a:xfrm>
                  <a:off x="1604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358" name="Rectangle 126"/>
                <p:cNvSpPr>
                  <a:spLocks noChangeArrowheads="1"/>
                </p:cNvSpPr>
                <p:nvPr/>
              </p:nvSpPr>
              <p:spPr bwMode="auto">
                <a:xfrm>
                  <a:off x="1576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3359" name="Group 127"/>
              <p:cNvGrpSpPr>
                <a:grpSpLocks/>
              </p:cNvGrpSpPr>
              <p:nvPr/>
            </p:nvGrpSpPr>
            <p:grpSpPr bwMode="auto">
              <a:xfrm>
                <a:off x="1970" y="1152"/>
                <a:ext cx="394" cy="384"/>
                <a:chOff x="1970" y="1152"/>
                <a:chExt cx="394" cy="384"/>
              </a:xfrm>
            </p:grpSpPr>
            <p:sp>
              <p:nvSpPr>
                <p:cNvPr id="223360" name="Rectangle 128"/>
                <p:cNvSpPr>
                  <a:spLocks noChangeArrowheads="1"/>
                </p:cNvSpPr>
                <p:nvPr/>
              </p:nvSpPr>
              <p:spPr bwMode="auto">
                <a:xfrm>
                  <a:off x="1998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361" name="Rectangle 129"/>
                <p:cNvSpPr>
                  <a:spLocks noChangeArrowheads="1"/>
                </p:cNvSpPr>
                <p:nvPr/>
              </p:nvSpPr>
              <p:spPr bwMode="auto">
                <a:xfrm>
                  <a:off x="1970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3362" name="Group 130"/>
              <p:cNvGrpSpPr>
                <a:grpSpLocks/>
              </p:cNvGrpSpPr>
              <p:nvPr/>
            </p:nvGrpSpPr>
            <p:grpSpPr bwMode="auto">
              <a:xfrm>
                <a:off x="2364" y="1152"/>
                <a:ext cx="394" cy="384"/>
                <a:chOff x="2364" y="1152"/>
                <a:chExt cx="394" cy="384"/>
              </a:xfrm>
            </p:grpSpPr>
            <p:sp>
              <p:nvSpPr>
                <p:cNvPr id="223363" name="Rectangle 131"/>
                <p:cNvSpPr>
                  <a:spLocks noChangeArrowheads="1"/>
                </p:cNvSpPr>
                <p:nvPr/>
              </p:nvSpPr>
              <p:spPr bwMode="auto">
                <a:xfrm>
                  <a:off x="2392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364" name="Rectangle 132"/>
                <p:cNvSpPr>
                  <a:spLocks noChangeArrowheads="1"/>
                </p:cNvSpPr>
                <p:nvPr/>
              </p:nvSpPr>
              <p:spPr bwMode="auto">
                <a:xfrm>
                  <a:off x="2364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3365" name="Group 133"/>
              <p:cNvGrpSpPr>
                <a:grpSpLocks/>
              </p:cNvGrpSpPr>
              <p:nvPr/>
            </p:nvGrpSpPr>
            <p:grpSpPr bwMode="auto">
              <a:xfrm>
                <a:off x="2758" y="1152"/>
                <a:ext cx="394" cy="384"/>
                <a:chOff x="2758" y="1152"/>
                <a:chExt cx="394" cy="384"/>
              </a:xfrm>
            </p:grpSpPr>
            <p:sp>
              <p:nvSpPr>
                <p:cNvPr id="223366" name="Rectangle 134"/>
                <p:cNvSpPr>
                  <a:spLocks noChangeArrowheads="1"/>
                </p:cNvSpPr>
                <p:nvPr/>
              </p:nvSpPr>
              <p:spPr bwMode="auto">
                <a:xfrm>
                  <a:off x="2786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367" name="Rectangle 135"/>
                <p:cNvSpPr>
                  <a:spLocks noChangeArrowheads="1"/>
                </p:cNvSpPr>
                <p:nvPr/>
              </p:nvSpPr>
              <p:spPr bwMode="auto">
                <a:xfrm>
                  <a:off x="2758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3368" name="Group 136"/>
              <p:cNvGrpSpPr>
                <a:grpSpLocks/>
              </p:cNvGrpSpPr>
              <p:nvPr/>
            </p:nvGrpSpPr>
            <p:grpSpPr bwMode="auto">
              <a:xfrm>
                <a:off x="3152" y="1152"/>
                <a:ext cx="394" cy="384"/>
                <a:chOff x="3152" y="1152"/>
                <a:chExt cx="394" cy="384"/>
              </a:xfrm>
            </p:grpSpPr>
            <p:sp>
              <p:nvSpPr>
                <p:cNvPr id="223369" name="Rectangle 137"/>
                <p:cNvSpPr>
                  <a:spLocks noChangeArrowheads="1"/>
                </p:cNvSpPr>
                <p:nvPr/>
              </p:nvSpPr>
              <p:spPr bwMode="auto">
                <a:xfrm>
                  <a:off x="3180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370" name="Rectangle 138"/>
                <p:cNvSpPr>
                  <a:spLocks noChangeArrowheads="1"/>
                </p:cNvSpPr>
                <p:nvPr/>
              </p:nvSpPr>
              <p:spPr bwMode="auto">
                <a:xfrm>
                  <a:off x="3152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3371" name="Group 139"/>
              <p:cNvGrpSpPr>
                <a:grpSpLocks/>
              </p:cNvGrpSpPr>
              <p:nvPr/>
            </p:nvGrpSpPr>
            <p:grpSpPr bwMode="auto">
              <a:xfrm>
                <a:off x="3546" y="1152"/>
                <a:ext cx="394" cy="384"/>
                <a:chOff x="3546" y="1152"/>
                <a:chExt cx="394" cy="384"/>
              </a:xfrm>
            </p:grpSpPr>
            <p:sp>
              <p:nvSpPr>
                <p:cNvPr id="223372" name="Rectangle 140"/>
                <p:cNvSpPr>
                  <a:spLocks noChangeArrowheads="1"/>
                </p:cNvSpPr>
                <p:nvPr/>
              </p:nvSpPr>
              <p:spPr bwMode="auto">
                <a:xfrm>
                  <a:off x="3574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373" name="Rectangle 141"/>
                <p:cNvSpPr>
                  <a:spLocks noChangeArrowheads="1"/>
                </p:cNvSpPr>
                <p:nvPr/>
              </p:nvSpPr>
              <p:spPr bwMode="auto">
                <a:xfrm>
                  <a:off x="3546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3374" name="Group 142"/>
              <p:cNvGrpSpPr>
                <a:grpSpLocks/>
              </p:cNvGrpSpPr>
              <p:nvPr/>
            </p:nvGrpSpPr>
            <p:grpSpPr bwMode="auto">
              <a:xfrm>
                <a:off x="0" y="1536"/>
                <a:ext cx="394" cy="384"/>
                <a:chOff x="0" y="1536"/>
                <a:chExt cx="394" cy="384"/>
              </a:xfrm>
            </p:grpSpPr>
            <p:sp>
              <p:nvSpPr>
                <p:cNvPr id="223375" name="Rectangle 143"/>
                <p:cNvSpPr>
                  <a:spLocks noChangeArrowheads="1"/>
                </p:cNvSpPr>
                <p:nvPr/>
              </p:nvSpPr>
              <p:spPr bwMode="auto">
                <a:xfrm>
                  <a:off x="28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376" name="Rectangle 144"/>
                <p:cNvSpPr>
                  <a:spLocks noChangeArrowheads="1"/>
                </p:cNvSpPr>
                <p:nvPr/>
              </p:nvSpPr>
              <p:spPr bwMode="auto">
                <a:xfrm>
                  <a:off x="0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3377" name="Group 145"/>
              <p:cNvGrpSpPr>
                <a:grpSpLocks/>
              </p:cNvGrpSpPr>
              <p:nvPr/>
            </p:nvGrpSpPr>
            <p:grpSpPr bwMode="auto">
              <a:xfrm>
                <a:off x="394" y="1536"/>
                <a:ext cx="394" cy="384"/>
                <a:chOff x="394" y="1536"/>
                <a:chExt cx="394" cy="384"/>
              </a:xfrm>
            </p:grpSpPr>
            <p:sp>
              <p:nvSpPr>
                <p:cNvPr id="223378" name="Rectangle 146"/>
                <p:cNvSpPr>
                  <a:spLocks noChangeArrowheads="1"/>
                </p:cNvSpPr>
                <p:nvPr/>
              </p:nvSpPr>
              <p:spPr bwMode="auto">
                <a:xfrm>
                  <a:off x="422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379" name="Rectangle 147"/>
                <p:cNvSpPr>
                  <a:spLocks noChangeArrowheads="1"/>
                </p:cNvSpPr>
                <p:nvPr/>
              </p:nvSpPr>
              <p:spPr bwMode="auto">
                <a:xfrm>
                  <a:off x="394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3380" name="Group 148"/>
              <p:cNvGrpSpPr>
                <a:grpSpLocks/>
              </p:cNvGrpSpPr>
              <p:nvPr/>
            </p:nvGrpSpPr>
            <p:grpSpPr bwMode="auto">
              <a:xfrm>
                <a:off x="788" y="1536"/>
                <a:ext cx="394" cy="384"/>
                <a:chOff x="788" y="1536"/>
                <a:chExt cx="394" cy="384"/>
              </a:xfrm>
            </p:grpSpPr>
            <p:sp>
              <p:nvSpPr>
                <p:cNvPr id="223381" name="Rectangle 149"/>
                <p:cNvSpPr>
                  <a:spLocks noChangeArrowheads="1"/>
                </p:cNvSpPr>
                <p:nvPr/>
              </p:nvSpPr>
              <p:spPr bwMode="auto">
                <a:xfrm>
                  <a:off x="816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382" name="Rectangle 150"/>
                <p:cNvSpPr>
                  <a:spLocks noChangeArrowheads="1"/>
                </p:cNvSpPr>
                <p:nvPr/>
              </p:nvSpPr>
              <p:spPr bwMode="auto">
                <a:xfrm>
                  <a:off x="788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3383" name="Group 151"/>
              <p:cNvGrpSpPr>
                <a:grpSpLocks/>
              </p:cNvGrpSpPr>
              <p:nvPr/>
            </p:nvGrpSpPr>
            <p:grpSpPr bwMode="auto">
              <a:xfrm>
                <a:off x="1182" y="1536"/>
                <a:ext cx="394" cy="384"/>
                <a:chOff x="1182" y="1536"/>
                <a:chExt cx="394" cy="384"/>
              </a:xfrm>
            </p:grpSpPr>
            <p:sp>
              <p:nvSpPr>
                <p:cNvPr id="223384" name="Rectangle 152"/>
                <p:cNvSpPr>
                  <a:spLocks noChangeArrowheads="1"/>
                </p:cNvSpPr>
                <p:nvPr/>
              </p:nvSpPr>
              <p:spPr bwMode="auto">
                <a:xfrm>
                  <a:off x="1210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385" name="Rectangle 153"/>
                <p:cNvSpPr>
                  <a:spLocks noChangeArrowheads="1"/>
                </p:cNvSpPr>
                <p:nvPr/>
              </p:nvSpPr>
              <p:spPr bwMode="auto">
                <a:xfrm>
                  <a:off x="1182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3386" name="Group 154"/>
              <p:cNvGrpSpPr>
                <a:grpSpLocks/>
              </p:cNvGrpSpPr>
              <p:nvPr/>
            </p:nvGrpSpPr>
            <p:grpSpPr bwMode="auto">
              <a:xfrm>
                <a:off x="1576" y="1536"/>
                <a:ext cx="394" cy="384"/>
                <a:chOff x="1576" y="1536"/>
                <a:chExt cx="394" cy="384"/>
              </a:xfrm>
            </p:grpSpPr>
            <p:sp>
              <p:nvSpPr>
                <p:cNvPr id="223387" name="Rectangle 155"/>
                <p:cNvSpPr>
                  <a:spLocks noChangeArrowheads="1"/>
                </p:cNvSpPr>
                <p:nvPr/>
              </p:nvSpPr>
              <p:spPr bwMode="auto">
                <a:xfrm>
                  <a:off x="1604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388" name="Rectangle 156"/>
                <p:cNvSpPr>
                  <a:spLocks noChangeArrowheads="1"/>
                </p:cNvSpPr>
                <p:nvPr/>
              </p:nvSpPr>
              <p:spPr bwMode="auto">
                <a:xfrm>
                  <a:off x="1576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3389" name="Group 157"/>
              <p:cNvGrpSpPr>
                <a:grpSpLocks/>
              </p:cNvGrpSpPr>
              <p:nvPr/>
            </p:nvGrpSpPr>
            <p:grpSpPr bwMode="auto">
              <a:xfrm>
                <a:off x="1970" y="1536"/>
                <a:ext cx="394" cy="384"/>
                <a:chOff x="1970" y="1536"/>
                <a:chExt cx="394" cy="384"/>
              </a:xfrm>
            </p:grpSpPr>
            <p:sp>
              <p:nvSpPr>
                <p:cNvPr id="223390" name="Rectangle 158"/>
                <p:cNvSpPr>
                  <a:spLocks noChangeArrowheads="1"/>
                </p:cNvSpPr>
                <p:nvPr/>
              </p:nvSpPr>
              <p:spPr bwMode="auto">
                <a:xfrm>
                  <a:off x="1998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391" name="Rectangle 159"/>
                <p:cNvSpPr>
                  <a:spLocks noChangeArrowheads="1"/>
                </p:cNvSpPr>
                <p:nvPr/>
              </p:nvSpPr>
              <p:spPr bwMode="auto">
                <a:xfrm>
                  <a:off x="1970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3392" name="Group 160"/>
              <p:cNvGrpSpPr>
                <a:grpSpLocks/>
              </p:cNvGrpSpPr>
              <p:nvPr/>
            </p:nvGrpSpPr>
            <p:grpSpPr bwMode="auto">
              <a:xfrm>
                <a:off x="2364" y="1536"/>
                <a:ext cx="394" cy="384"/>
                <a:chOff x="2364" y="1536"/>
                <a:chExt cx="394" cy="384"/>
              </a:xfrm>
            </p:grpSpPr>
            <p:sp>
              <p:nvSpPr>
                <p:cNvPr id="223393" name="Rectangle 161"/>
                <p:cNvSpPr>
                  <a:spLocks noChangeArrowheads="1"/>
                </p:cNvSpPr>
                <p:nvPr/>
              </p:nvSpPr>
              <p:spPr bwMode="auto">
                <a:xfrm>
                  <a:off x="2392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394" name="Rectangle 162"/>
                <p:cNvSpPr>
                  <a:spLocks noChangeArrowheads="1"/>
                </p:cNvSpPr>
                <p:nvPr/>
              </p:nvSpPr>
              <p:spPr bwMode="auto">
                <a:xfrm>
                  <a:off x="2364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3395" name="Group 163"/>
              <p:cNvGrpSpPr>
                <a:grpSpLocks/>
              </p:cNvGrpSpPr>
              <p:nvPr/>
            </p:nvGrpSpPr>
            <p:grpSpPr bwMode="auto">
              <a:xfrm>
                <a:off x="2758" y="1536"/>
                <a:ext cx="394" cy="384"/>
                <a:chOff x="2758" y="1536"/>
                <a:chExt cx="394" cy="384"/>
              </a:xfrm>
            </p:grpSpPr>
            <p:sp>
              <p:nvSpPr>
                <p:cNvPr id="223396" name="Rectangle 164"/>
                <p:cNvSpPr>
                  <a:spLocks noChangeArrowheads="1"/>
                </p:cNvSpPr>
                <p:nvPr/>
              </p:nvSpPr>
              <p:spPr bwMode="auto">
                <a:xfrm>
                  <a:off x="2786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397" name="Rectangle 165"/>
                <p:cNvSpPr>
                  <a:spLocks noChangeArrowheads="1"/>
                </p:cNvSpPr>
                <p:nvPr/>
              </p:nvSpPr>
              <p:spPr bwMode="auto">
                <a:xfrm>
                  <a:off x="2758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3398" name="Group 166"/>
              <p:cNvGrpSpPr>
                <a:grpSpLocks/>
              </p:cNvGrpSpPr>
              <p:nvPr/>
            </p:nvGrpSpPr>
            <p:grpSpPr bwMode="auto">
              <a:xfrm>
                <a:off x="3152" y="1536"/>
                <a:ext cx="394" cy="384"/>
                <a:chOff x="3152" y="1536"/>
                <a:chExt cx="394" cy="384"/>
              </a:xfrm>
            </p:grpSpPr>
            <p:sp>
              <p:nvSpPr>
                <p:cNvPr id="223399" name="Rectangle 167"/>
                <p:cNvSpPr>
                  <a:spLocks noChangeArrowheads="1"/>
                </p:cNvSpPr>
                <p:nvPr/>
              </p:nvSpPr>
              <p:spPr bwMode="auto">
                <a:xfrm>
                  <a:off x="3180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400" name="Rectangle 168"/>
                <p:cNvSpPr>
                  <a:spLocks noChangeArrowheads="1"/>
                </p:cNvSpPr>
                <p:nvPr/>
              </p:nvSpPr>
              <p:spPr bwMode="auto">
                <a:xfrm>
                  <a:off x="3152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3401" name="Group 169"/>
              <p:cNvGrpSpPr>
                <a:grpSpLocks/>
              </p:cNvGrpSpPr>
              <p:nvPr/>
            </p:nvGrpSpPr>
            <p:grpSpPr bwMode="auto">
              <a:xfrm>
                <a:off x="3546" y="1536"/>
                <a:ext cx="394" cy="384"/>
                <a:chOff x="3546" y="1536"/>
                <a:chExt cx="394" cy="384"/>
              </a:xfrm>
            </p:grpSpPr>
            <p:sp>
              <p:nvSpPr>
                <p:cNvPr id="223402" name="Rectangle 170"/>
                <p:cNvSpPr>
                  <a:spLocks noChangeArrowheads="1"/>
                </p:cNvSpPr>
                <p:nvPr/>
              </p:nvSpPr>
              <p:spPr bwMode="auto">
                <a:xfrm>
                  <a:off x="3574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3403" name="Rectangle 171"/>
                <p:cNvSpPr>
                  <a:spLocks noChangeArrowheads="1"/>
                </p:cNvSpPr>
                <p:nvPr/>
              </p:nvSpPr>
              <p:spPr bwMode="auto">
                <a:xfrm>
                  <a:off x="3546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223404" name="Rectangle 172"/>
            <p:cNvSpPr>
              <a:spLocks noChangeArrowheads="1"/>
            </p:cNvSpPr>
            <p:nvPr/>
          </p:nvSpPr>
          <p:spPr bwMode="auto">
            <a:xfrm>
              <a:off x="-3" y="-3"/>
              <a:ext cx="3946" cy="1926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23411" name="Rectangle 179"/>
          <p:cNvSpPr>
            <a:spLocks noChangeArrowheads="1"/>
          </p:cNvSpPr>
          <p:nvPr/>
        </p:nvSpPr>
        <p:spPr bwMode="auto">
          <a:xfrm>
            <a:off x="1957388" y="4811714"/>
            <a:ext cx="7702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altLang="de-DE" sz="1800"/>
              <a:t> We have 10</a:t>
            </a:r>
            <a:r>
              <a:rPr lang="en-US" altLang="de-DE" sz="1800" baseline="30000"/>
              <a:t>15</a:t>
            </a:r>
            <a:r>
              <a:rPr lang="en-US" altLang="de-DE" sz="1800"/>
              <a:t> possible models but only 5 observations!</a:t>
            </a:r>
          </a:p>
          <a:p>
            <a:pPr>
              <a:buFontTx/>
              <a:buChar char="-"/>
            </a:pPr>
            <a:r>
              <a:rPr lang="en-US" altLang="de-DE" sz="1800"/>
              <a:t> It is likely that two or more models will fit the data (possibly perfectly well)</a:t>
            </a:r>
          </a:p>
          <a:p>
            <a:pPr>
              <a:buFontTx/>
              <a:buChar char="-"/>
            </a:pPr>
            <a:endParaRPr lang="en-US" altLang="de-DE" sz="1800"/>
          </a:p>
          <a:p>
            <a:pPr>
              <a:buFontTx/>
              <a:buChar char="-"/>
            </a:pPr>
            <a:r>
              <a:rPr lang="en-US" altLang="de-DE" sz="1800"/>
              <a:t>&gt; </a:t>
            </a:r>
            <a:r>
              <a:rPr lang="en-US" altLang="de-DE" sz="1800" b="1">
                <a:solidFill>
                  <a:schemeClr val="hlink"/>
                </a:solidFill>
              </a:rPr>
              <a:t>Nonuniqueness of the problem! </a:t>
            </a:r>
            <a:endParaRPr lang="de-DE" altLang="de-DE" sz="1800" b="1">
              <a:solidFill>
                <a:schemeClr val="hlink"/>
              </a:solidFill>
            </a:endParaRPr>
          </a:p>
        </p:txBody>
      </p:sp>
      <p:sp>
        <p:nvSpPr>
          <p:cNvPr id="223416" name="Rectangle 184"/>
          <p:cNvSpPr>
            <a:spLocks noChangeArrowheads="1"/>
          </p:cNvSpPr>
          <p:nvPr/>
        </p:nvSpPr>
        <p:spPr bwMode="auto">
          <a:xfrm>
            <a:off x="7924800" y="2924176"/>
            <a:ext cx="623888" cy="334963"/>
          </a:xfrm>
          <a:prstGeom prst="rect">
            <a:avLst/>
          </a:prstGeom>
          <a:solidFill>
            <a:srgbClr val="CC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22513" y="2032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altLang="de-DE"/>
              <a:t>Treasure Hunt – A priori information </a:t>
            </a:r>
          </a:p>
        </p:txBody>
      </p:sp>
      <p:sp>
        <p:nvSpPr>
          <p:cNvPr id="64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294813" y="6548438"/>
            <a:ext cx="2897187" cy="309562"/>
          </a:xfrm>
        </p:spPr>
        <p:txBody>
          <a:bodyPr/>
          <a:lstStyle/>
          <a:p>
            <a:fld id="{18B45A0F-DF3D-408F-9C3F-7E600AEC51DA}" type="slidenum">
              <a:rPr lang="de-DE" altLang="de-DE"/>
              <a:pPr/>
              <a:t>8</a:t>
            </a:fld>
            <a:endParaRPr lang="de-DE" altLang="de-DE"/>
          </a:p>
        </p:txBody>
      </p:sp>
      <p:graphicFrame>
        <p:nvGraphicFramePr>
          <p:cNvPr id="225283" name="Object 3"/>
          <p:cNvGraphicFramePr>
            <a:graphicFrameLocks noChangeAspect="1"/>
          </p:cNvGraphicFramePr>
          <p:nvPr/>
        </p:nvGraphicFramePr>
        <p:xfrm>
          <a:off x="8890001" y="1444625"/>
          <a:ext cx="93663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56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1" y="1444625"/>
                        <a:ext cx="93663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84" name="Freeform 4"/>
          <p:cNvSpPr>
            <a:spLocks/>
          </p:cNvSpPr>
          <p:nvPr/>
        </p:nvSpPr>
        <p:spPr bwMode="auto">
          <a:xfrm>
            <a:off x="6897688" y="1624014"/>
            <a:ext cx="2736850" cy="401637"/>
          </a:xfrm>
          <a:custGeom>
            <a:avLst/>
            <a:gdLst>
              <a:gd name="T0" fmla="*/ 198 w 4680"/>
              <a:gd name="T1" fmla="*/ 594 h 638"/>
              <a:gd name="T2" fmla="*/ 292 w 4680"/>
              <a:gd name="T3" fmla="*/ 626 h 638"/>
              <a:gd name="T4" fmla="*/ 1949 w 4680"/>
              <a:gd name="T5" fmla="*/ 523 h 638"/>
              <a:gd name="T6" fmla="*/ 2399 w 4680"/>
              <a:gd name="T7" fmla="*/ 302 h 638"/>
              <a:gd name="T8" fmla="*/ 2904 w 4680"/>
              <a:gd name="T9" fmla="*/ 223 h 638"/>
              <a:gd name="T10" fmla="*/ 3291 w 4680"/>
              <a:gd name="T11" fmla="*/ 357 h 638"/>
              <a:gd name="T12" fmla="*/ 3788 w 4680"/>
              <a:gd name="T13" fmla="*/ 405 h 638"/>
              <a:gd name="T14" fmla="*/ 4135 w 4680"/>
              <a:gd name="T15" fmla="*/ 349 h 638"/>
              <a:gd name="T16" fmla="*/ 4332 w 4680"/>
              <a:gd name="T17" fmla="*/ 215 h 638"/>
              <a:gd name="T18" fmla="*/ 4498 w 4680"/>
              <a:gd name="T19" fmla="*/ 136 h 638"/>
              <a:gd name="T20" fmla="*/ 4632 w 4680"/>
              <a:gd name="T21" fmla="*/ 18 h 638"/>
              <a:gd name="T22" fmla="*/ 4680 w 4680"/>
              <a:gd name="T23" fmla="*/ 26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80" h="638">
                <a:moveTo>
                  <a:pt x="198" y="594"/>
                </a:moveTo>
                <a:cubicBezTo>
                  <a:pt x="99" y="616"/>
                  <a:pt x="0" y="638"/>
                  <a:pt x="292" y="626"/>
                </a:cubicBezTo>
                <a:cubicBezTo>
                  <a:pt x="584" y="614"/>
                  <a:pt x="1598" y="577"/>
                  <a:pt x="1949" y="523"/>
                </a:cubicBezTo>
                <a:cubicBezTo>
                  <a:pt x="2300" y="469"/>
                  <a:pt x="2240" y="352"/>
                  <a:pt x="2399" y="302"/>
                </a:cubicBezTo>
                <a:cubicBezTo>
                  <a:pt x="2558" y="252"/>
                  <a:pt x="2755" y="214"/>
                  <a:pt x="2904" y="223"/>
                </a:cubicBezTo>
                <a:cubicBezTo>
                  <a:pt x="3053" y="232"/>
                  <a:pt x="3144" y="327"/>
                  <a:pt x="3291" y="357"/>
                </a:cubicBezTo>
                <a:cubicBezTo>
                  <a:pt x="3438" y="387"/>
                  <a:pt x="3647" y="406"/>
                  <a:pt x="3788" y="405"/>
                </a:cubicBezTo>
                <a:cubicBezTo>
                  <a:pt x="3929" y="404"/>
                  <a:pt x="4044" y="381"/>
                  <a:pt x="4135" y="349"/>
                </a:cubicBezTo>
                <a:cubicBezTo>
                  <a:pt x="4226" y="317"/>
                  <a:pt x="4271" y="251"/>
                  <a:pt x="4332" y="215"/>
                </a:cubicBezTo>
                <a:cubicBezTo>
                  <a:pt x="4393" y="179"/>
                  <a:pt x="4448" y="169"/>
                  <a:pt x="4498" y="136"/>
                </a:cubicBezTo>
                <a:cubicBezTo>
                  <a:pt x="4548" y="103"/>
                  <a:pt x="4602" y="36"/>
                  <a:pt x="4632" y="18"/>
                </a:cubicBezTo>
                <a:cubicBezTo>
                  <a:pt x="4662" y="0"/>
                  <a:pt x="4671" y="13"/>
                  <a:pt x="4680" y="2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285" name="Freeform 5"/>
          <p:cNvSpPr>
            <a:spLocks/>
          </p:cNvSpPr>
          <p:nvPr/>
        </p:nvSpPr>
        <p:spPr bwMode="auto">
          <a:xfrm>
            <a:off x="6986588" y="2051050"/>
            <a:ext cx="2736850" cy="401638"/>
          </a:xfrm>
          <a:custGeom>
            <a:avLst/>
            <a:gdLst>
              <a:gd name="T0" fmla="*/ 198 w 4680"/>
              <a:gd name="T1" fmla="*/ 594 h 638"/>
              <a:gd name="T2" fmla="*/ 292 w 4680"/>
              <a:gd name="T3" fmla="*/ 626 h 638"/>
              <a:gd name="T4" fmla="*/ 1949 w 4680"/>
              <a:gd name="T5" fmla="*/ 523 h 638"/>
              <a:gd name="T6" fmla="*/ 2399 w 4680"/>
              <a:gd name="T7" fmla="*/ 302 h 638"/>
              <a:gd name="T8" fmla="*/ 2904 w 4680"/>
              <a:gd name="T9" fmla="*/ 223 h 638"/>
              <a:gd name="T10" fmla="*/ 3291 w 4680"/>
              <a:gd name="T11" fmla="*/ 357 h 638"/>
              <a:gd name="T12" fmla="*/ 3788 w 4680"/>
              <a:gd name="T13" fmla="*/ 405 h 638"/>
              <a:gd name="T14" fmla="*/ 4135 w 4680"/>
              <a:gd name="T15" fmla="*/ 349 h 638"/>
              <a:gd name="T16" fmla="*/ 4332 w 4680"/>
              <a:gd name="T17" fmla="*/ 215 h 638"/>
              <a:gd name="T18" fmla="*/ 4498 w 4680"/>
              <a:gd name="T19" fmla="*/ 136 h 638"/>
              <a:gd name="T20" fmla="*/ 4632 w 4680"/>
              <a:gd name="T21" fmla="*/ 18 h 638"/>
              <a:gd name="T22" fmla="*/ 4680 w 4680"/>
              <a:gd name="T23" fmla="*/ 26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80" h="638">
                <a:moveTo>
                  <a:pt x="198" y="594"/>
                </a:moveTo>
                <a:cubicBezTo>
                  <a:pt x="99" y="616"/>
                  <a:pt x="0" y="638"/>
                  <a:pt x="292" y="626"/>
                </a:cubicBezTo>
                <a:cubicBezTo>
                  <a:pt x="584" y="614"/>
                  <a:pt x="1598" y="577"/>
                  <a:pt x="1949" y="523"/>
                </a:cubicBezTo>
                <a:cubicBezTo>
                  <a:pt x="2300" y="469"/>
                  <a:pt x="2240" y="352"/>
                  <a:pt x="2399" y="302"/>
                </a:cubicBezTo>
                <a:cubicBezTo>
                  <a:pt x="2558" y="252"/>
                  <a:pt x="2755" y="214"/>
                  <a:pt x="2904" y="223"/>
                </a:cubicBezTo>
                <a:cubicBezTo>
                  <a:pt x="3053" y="232"/>
                  <a:pt x="3144" y="327"/>
                  <a:pt x="3291" y="357"/>
                </a:cubicBezTo>
                <a:cubicBezTo>
                  <a:pt x="3438" y="387"/>
                  <a:pt x="3647" y="406"/>
                  <a:pt x="3788" y="405"/>
                </a:cubicBezTo>
                <a:cubicBezTo>
                  <a:pt x="3929" y="404"/>
                  <a:pt x="4044" y="381"/>
                  <a:pt x="4135" y="349"/>
                </a:cubicBezTo>
                <a:cubicBezTo>
                  <a:pt x="4226" y="317"/>
                  <a:pt x="4271" y="251"/>
                  <a:pt x="4332" y="215"/>
                </a:cubicBezTo>
                <a:cubicBezTo>
                  <a:pt x="4393" y="179"/>
                  <a:pt x="4448" y="169"/>
                  <a:pt x="4498" y="136"/>
                </a:cubicBezTo>
                <a:cubicBezTo>
                  <a:pt x="4548" y="103"/>
                  <a:pt x="4602" y="36"/>
                  <a:pt x="4632" y="18"/>
                </a:cubicBezTo>
                <a:cubicBezTo>
                  <a:pt x="4662" y="0"/>
                  <a:pt x="4671" y="13"/>
                  <a:pt x="4680" y="2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25286" name="Picture 6" descr="NA01441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6" y="1482725"/>
            <a:ext cx="549275" cy="66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87" name="Picture 7" descr="NA01441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6" y="1285875"/>
            <a:ext cx="550863" cy="66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88" name="Picture 8" descr="NA01441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1558925"/>
            <a:ext cx="550862" cy="66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89" name="Text Box 9"/>
          <p:cNvSpPr txBox="1">
            <a:spLocks noChangeArrowheads="1"/>
          </p:cNvSpPr>
          <p:nvPr/>
        </p:nvSpPr>
        <p:spPr bwMode="auto">
          <a:xfrm>
            <a:off x="7075489" y="2106614"/>
            <a:ext cx="2682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000"/>
              <a:t>X</a:t>
            </a:r>
            <a:endParaRPr lang="de-DE" altLang="de-DE" sz="1000"/>
          </a:p>
        </p:txBody>
      </p:sp>
      <p:sp>
        <p:nvSpPr>
          <p:cNvPr id="225290" name="Text Box 10"/>
          <p:cNvSpPr txBox="1">
            <a:spLocks noChangeArrowheads="1"/>
          </p:cNvSpPr>
          <p:nvPr/>
        </p:nvSpPr>
        <p:spPr bwMode="auto">
          <a:xfrm>
            <a:off x="9358314" y="1900239"/>
            <a:ext cx="276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000"/>
              <a:t>X</a:t>
            </a:r>
            <a:endParaRPr lang="de-DE" altLang="de-DE" sz="1000"/>
          </a:p>
        </p:txBody>
      </p:sp>
      <p:sp>
        <p:nvSpPr>
          <p:cNvPr id="225291" name="Text Box 11"/>
          <p:cNvSpPr txBox="1">
            <a:spLocks noChangeArrowheads="1"/>
          </p:cNvSpPr>
          <p:nvPr/>
        </p:nvSpPr>
        <p:spPr bwMode="auto">
          <a:xfrm>
            <a:off x="8562975" y="1901826"/>
            <a:ext cx="268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000"/>
              <a:t>X</a:t>
            </a:r>
            <a:endParaRPr lang="de-DE" altLang="de-DE" sz="1000"/>
          </a:p>
        </p:txBody>
      </p:sp>
      <p:sp>
        <p:nvSpPr>
          <p:cNvPr id="225292" name="Text Box 12"/>
          <p:cNvSpPr txBox="1">
            <a:spLocks noChangeArrowheads="1"/>
          </p:cNvSpPr>
          <p:nvPr/>
        </p:nvSpPr>
        <p:spPr bwMode="auto">
          <a:xfrm>
            <a:off x="7831139" y="2055814"/>
            <a:ext cx="2682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000"/>
              <a:t>X</a:t>
            </a:r>
            <a:endParaRPr lang="de-DE" altLang="de-DE" sz="1000"/>
          </a:p>
        </p:txBody>
      </p:sp>
      <p:sp>
        <p:nvSpPr>
          <p:cNvPr id="225293" name="Line 13"/>
          <p:cNvSpPr>
            <a:spLocks noChangeShapeType="1"/>
          </p:cNvSpPr>
          <p:nvPr/>
        </p:nvSpPr>
        <p:spPr bwMode="auto">
          <a:xfrm flipV="1">
            <a:off x="7075488" y="2349501"/>
            <a:ext cx="13970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294" name="Text Box 14"/>
          <p:cNvSpPr txBox="1">
            <a:spLocks noChangeArrowheads="1"/>
          </p:cNvSpPr>
          <p:nvPr/>
        </p:nvSpPr>
        <p:spPr bwMode="auto">
          <a:xfrm>
            <a:off x="6926263" y="2589214"/>
            <a:ext cx="8112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000"/>
              <a:t>Gravimeter</a:t>
            </a:r>
            <a:endParaRPr lang="de-DE" altLang="de-DE" sz="1000"/>
          </a:p>
        </p:txBody>
      </p:sp>
      <p:sp>
        <p:nvSpPr>
          <p:cNvPr id="225295" name="Rectangle 15"/>
          <p:cNvSpPr>
            <a:spLocks noChangeArrowheads="1"/>
          </p:cNvSpPr>
          <p:nvPr/>
        </p:nvSpPr>
        <p:spPr bwMode="auto">
          <a:xfrm>
            <a:off x="6897689" y="1089026"/>
            <a:ext cx="3019425" cy="2506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296" name="Text Box 16"/>
          <p:cNvSpPr txBox="1">
            <a:spLocks noChangeArrowheads="1"/>
          </p:cNvSpPr>
          <p:nvPr/>
        </p:nvSpPr>
        <p:spPr bwMode="auto">
          <a:xfrm>
            <a:off x="1957388" y="1370014"/>
            <a:ext cx="785495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800"/>
              <a:t>Is there anything we know about the </a:t>
            </a:r>
          </a:p>
          <a:p>
            <a:r>
              <a:rPr lang="en-US" altLang="de-DE" sz="1800"/>
              <a:t>treasure?</a:t>
            </a:r>
          </a:p>
          <a:p>
            <a:endParaRPr lang="en-US" altLang="de-DE" sz="1800"/>
          </a:p>
          <a:p>
            <a:pPr>
              <a:buFontTx/>
              <a:buChar char="-"/>
            </a:pPr>
            <a:r>
              <a:rPr lang="en-US" altLang="de-DE" sz="1800"/>
              <a:t> How large is the box?</a:t>
            </a:r>
          </a:p>
          <a:p>
            <a:pPr>
              <a:buFontTx/>
              <a:buChar char="-"/>
            </a:pPr>
            <a:r>
              <a:rPr lang="en-US" altLang="de-DE" sz="1800"/>
              <a:t> Is it still intact?</a:t>
            </a:r>
          </a:p>
          <a:p>
            <a:pPr>
              <a:buFontTx/>
              <a:buChar char="-"/>
            </a:pPr>
            <a:r>
              <a:rPr lang="en-US" altLang="de-DE" sz="1800"/>
              <a:t> Has it possibly disintegrated?</a:t>
            </a:r>
          </a:p>
          <a:p>
            <a:pPr>
              <a:buFontTx/>
              <a:buChar char="-"/>
            </a:pPr>
            <a:r>
              <a:rPr lang="en-US" altLang="de-DE" sz="1800"/>
              <a:t> What was the shape of the box?</a:t>
            </a:r>
          </a:p>
          <a:p>
            <a:pPr>
              <a:buFontTx/>
              <a:buChar char="-"/>
            </a:pPr>
            <a:r>
              <a:rPr lang="en-US" altLang="de-DE" sz="1800"/>
              <a:t> Has someone already found it?</a:t>
            </a:r>
          </a:p>
          <a:p>
            <a:endParaRPr lang="en-US" altLang="de-DE" sz="1800"/>
          </a:p>
          <a:p>
            <a:r>
              <a:rPr lang="en-US" altLang="de-DE" sz="1800"/>
              <a:t>This is independent information that we may have which is as important and</a:t>
            </a:r>
          </a:p>
          <a:p>
            <a:r>
              <a:rPr lang="en-US" altLang="de-DE" sz="1800"/>
              <a:t>relevant as the observed data. This is colled </a:t>
            </a:r>
            <a:r>
              <a:rPr lang="en-US" altLang="de-DE" sz="1800" b="1" i="1">
                <a:solidFill>
                  <a:schemeClr val="hlink"/>
                </a:solidFill>
              </a:rPr>
              <a:t>a priori</a:t>
            </a:r>
            <a:r>
              <a:rPr lang="en-US" altLang="de-DE" sz="1800"/>
              <a:t> (or prior) information.</a:t>
            </a:r>
          </a:p>
          <a:p>
            <a:r>
              <a:rPr lang="en-US" altLang="de-DE" sz="1800"/>
              <a:t>It will allow us to define plausible, possible, and unlikely models:</a:t>
            </a:r>
          </a:p>
        </p:txBody>
      </p:sp>
      <p:sp>
        <p:nvSpPr>
          <p:cNvPr id="225297" name="Text Box 17"/>
          <p:cNvSpPr txBox="1">
            <a:spLocks noChangeArrowheads="1"/>
          </p:cNvSpPr>
          <p:nvPr/>
        </p:nvSpPr>
        <p:spPr bwMode="auto">
          <a:xfrm>
            <a:off x="8199439" y="1963739"/>
            <a:ext cx="2682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000"/>
              <a:t>X</a:t>
            </a:r>
            <a:endParaRPr lang="de-DE" altLang="de-DE" sz="1000"/>
          </a:p>
        </p:txBody>
      </p:sp>
      <p:grpSp>
        <p:nvGrpSpPr>
          <p:cNvPr id="225298" name="Group 18"/>
          <p:cNvGrpSpPr>
            <a:grpSpLocks/>
          </p:cNvGrpSpPr>
          <p:nvPr/>
        </p:nvGrpSpPr>
        <p:grpSpPr bwMode="auto">
          <a:xfrm>
            <a:off x="7250114" y="2589213"/>
            <a:ext cx="2192337" cy="838200"/>
            <a:chOff x="-3" y="-3"/>
            <a:chExt cx="3946" cy="1926"/>
          </a:xfrm>
        </p:grpSpPr>
        <p:grpSp>
          <p:nvGrpSpPr>
            <p:cNvPr id="225299" name="Group 19"/>
            <p:cNvGrpSpPr>
              <a:grpSpLocks/>
            </p:cNvGrpSpPr>
            <p:nvPr/>
          </p:nvGrpSpPr>
          <p:grpSpPr bwMode="auto">
            <a:xfrm>
              <a:off x="0" y="0"/>
              <a:ext cx="3940" cy="1920"/>
              <a:chOff x="0" y="0"/>
              <a:chExt cx="3940" cy="1920"/>
            </a:xfrm>
          </p:grpSpPr>
          <p:grpSp>
            <p:nvGrpSpPr>
              <p:cNvPr id="225300" name="Group 20"/>
              <p:cNvGrpSpPr>
                <a:grpSpLocks/>
              </p:cNvGrpSpPr>
              <p:nvPr/>
            </p:nvGrpSpPr>
            <p:grpSpPr bwMode="auto">
              <a:xfrm>
                <a:off x="0" y="0"/>
                <a:ext cx="394" cy="384"/>
                <a:chOff x="0" y="0"/>
                <a:chExt cx="394" cy="384"/>
              </a:xfrm>
            </p:grpSpPr>
            <p:sp>
              <p:nvSpPr>
                <p:cNvPr id="225301" name="Rectangle 21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302" name="Rectangle 2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303" name="Group 23"/>
              <p:cNvGrpSpPr>
                <a:grpSpLocks/>
              </p:cNvGrpSpPr>
              <p:nvPr/>
            </p:nvGrpSpPr>
            <p:grpSpPr bwMode="auto">
              <a:xfrm>
                <a:off x="394" y="0"/>
                <a:ext cx="394" cy="384"/>
                <a:chOff x="394" y="0"/>
                <a:chExt cx="394" cy="384"/>
              </a:xfrm>
            </p:grpSpPr>
            <p:sp>
              <p:nvSpPr>
                <p:cNvPr id="225304" name="Rectangle 24"/>
                <p:cNvSpPr>
                  <a:spLocks noChangeArrowheads="1"/>
                </p:cNvSpPr>
                <p:nvPr/>
              </p:nvSpPr>
              <p:spPr bwMode="auto">
                <a:xfrm>
                  <a:off x="422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305" name="Rectangle 25"/>
                <p:cNvSpPr>
                  <a:spLocks noChangeArrowheads="1"/>
                </p:cNvSpPr>
                <p:nvPr/>
              </p:nvSpPr>
              <p:spPr bwMode="auto">
                <a:xfrm>
                  <a:off x="394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306" name="Group 26"/>
              <p:cNvGrpSpPr>
                <a:grpSpLocks/>
              </p:cNvGrpSpPr>
              <p:nvPr/>
            </p:nvGrpSpPr>
            <p:grpSpPr bwMode="auto">
              <a:xfrm>
                <a:off x="788" y="0"/>
                <a:ext cx="394" cy="384"/>
                <a:chOff x="788" y="0"/>
                <a:chExt cx="394" cy="384"/>
              </a:xfrm>
            </p:grpSpPr>
            <p:sp>
              <p:nvSpPr>
                <p:cNvPr id="225307" name="Rectangle 27"/>
                <p:cNvSpPr>
                  <a:spLocks noChangeArrowheads="1"/>
                </p:cNvSpPr>
                <p:nvPr/>
              </p:nvSpPr>
              <p:spPr bwMode="auto">
                <a:xfrm>
                  <a:off x="816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308" name="Rectangle 28"/>
                <p:cNvSpPr>
                  <a:spLocks noChangeArrowheads="1"/>
                </p:cNvSpPr>
                <p:nvPr/>
              </p:nvSpPr>
              <p:spPr bwMode="auto">
                <a:xfrm>
                  <a:off x="788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309" name="Group 29"/>
              <p:cNvGrpSpPr>
                <a:grpSpLocks/>
              </p:cNvGrpSpPr>
              <p:nvPr/>
            </p:nvGrpSpPr>
            <p:grpSpPr bwMode="auto">
              <a:xfrm>
                <a:off x="1182" y="0"/>
                <a:ext cx="394" cy="384"/>
                <a:chOff x="1182" y="0"/>
                <a:chExt cx="394" cy="384"/>
              </a:xfrm>
            </p:grpSpPr>
            <p:sp>
              <p:nvSpPr>
                <p:cNvPr id="225310" name="Rectangle 30"/>
                <p:cNvSpPr>
                  <a:spLocks noChangeArrowheads="1"/>
                </p:cNvSpPr>
                <p:nvPr/>
              </p:nvSpPr>
              <p:spPr bwMode="auto">
                <a:xfrm>
                  <a:off x="1210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311" name="Rectangle 31"/>
                <p:cNvSpPr>
                  <a:spLocks noChangeArrowheads="1"/>
                </p:cNvSpPr>
                <p:nvPr/>
              </p:nvSpPr>
              <p:spPr bwMode="auto">
                <a:xfrm>
                  <a:off x="1182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312" name="Group 32"/>
              <p:cNvGrpSpPr>
                <a:grpSpLocks/>
              </p:cNvGrpSpPr>
              <p:nvPr/>
            </p:nvGrpSpPr>
            <p:grpSpPr bwMode="auto">
              <a:xfrm>
                <a:off x="1576" y="0"/>
                <a:ext cx="394" cy="384"/>
                <a:chOff x="1576" y="0"/>
                <a:chExt cx="394" cy="384"/>
              </a:xfrm>
            </p:grpSpPr>
            <p:sp>
              <p:nvSpPr>
                <p:cNvPr id="225313" name="Rectangle 33"/>
                <p:cNvSpPr>
                  <a:spLocks noChangeArrowheads="1"/>
                </p:cNvSpPr>
                <p:nvPr/>
              </p:nvSpPr>
              <p:spPr bwMode="auto">
                <a:xfrm>
                  <a:off x="1604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314" name="Rectangle 34"/>
                <p:cNvSpPr>
                  <a:spLocks noChangeArrowheads="1"/>
                </p:cNvSpPr>
                <p:nvPr/>
              </p:nvSpPr>
              <p:spPr bwMode="auto">
                <a:xfrm>
                  <a:off x="1576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315" name="Group 35"/>
              <p:cNvGrpSpPr>
                <a:grpSpLocks/>
              </p:cNvGrpSpPr>
              <p:nvPr/>
            </p:nvGrpSpPr>
            <p:grpSpPr bwMode="auto">
              <a:xfrm>
                <a:off x="1970" y="0"/>
                <a:ext cx="394" cy="384"/>
                <a:chOff x="1970" y="0"/>
                <a:chExt cx="394" cy="384"/>
              </a:xfrm>
            </p:grpSpPr>
            <p:sp>
              <p:nvSpPr>
                <p:cNvPr id="225316" name="Rectangle 36"/>
                <p:cNvSpPr>
                  <a:spLocks noChangeArrowheads="1"/>
                </p:cNvSpPr>
                <p:nvPr/>
              </p:nvSpPr>
              <p:spPr bwMode="auto">
                <a:xfrm>
                  <a:off x="1998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317" name="Rectangle 37"/>
                <p:cNvSpPr>
                  <a:spLocks noChangeArrowheads="1"/>
                </p:cNvSpPr>
                <p:nvPr/>
              </p:nvSpPr>
              <p:spPr bwMode="auto">
                <a:xfrm>
                  <a:off x="1970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318" name="Group 38"/>
              <p:cNvGrpSpPr>
                <a:grpSpLocks/>
              </p:cNvGrpSpPr>
              <p:nvPr/>
            </p:nvGrpSpPr>
            <p:grpSpPr bwMode="auto">
              <a:xfrm>
                <a:off x="2364" y="0"/>
                <a:ext cx="394" cy="384"/>
                <a:chOff x="2364" y="0"/>
                <a:chExt cx="394" cy="384"/>
              </a:xfrm>
            </p:grpSpPr>
            <p:sp>
              <p:nvSpPr>
                <p:cNvPr id="225319" name="Rectangle 39"/>
                <p:cNvSpPr>
                  <a:spLocks noChangeArrowheads="1"/>
                </p:cNvSpPr>
                <p:nvPr/>
              </p:nvSpPr>
              <p:spPr bwMode="auto">
                <a:xfrm>
                  <a:off x="2392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320" name="Rectangle 40"/>
                <p:cNvSpPr>
                  <a:spLocks noChangeArrowheads="1"/>
                </p:cNvSpPr>
                <p:nvPr/>
              </p:nvSpPr>
              <p:spPr bwMode="auto">
                <a:xfrm>
                  <a:off x="2364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321" name="Group 41"/>
              <p:cNvGrpSpPr>
                <a:grpSpLocks/>
              </p:cNvGrpSpPr>
              <p:nvPr/>
            </p:nvGrpSpPr>
            <p:grpSpPr bwMode="auto">
              <a:xfrm>
                <a:off x="2758" y="0"/>
                <a:ext cx="394" cy="384"/>
                <a:chOff x="2758" y="0"/>
                <a:chExt cx="394" cy="384"/>
              </a:xfrm>
            </p:grpSpPr>
            <p:sp>
              <p:nvSpPr>
                <p:cNvPr id="225322" name="Rectangle 42"/>
                <p:cNvSpPr>
                  <a:spLocks noChangeArrowheads="1"/>
                </p:cNvSpPr>
                <p:nvPr/>
              </p:nvSpPr>
              <p:spPr bwMode="auto">
                <a:xfrm>
                  <a:off x="2786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323" name="Rectangle 43"/>
                <p:cNvSpPr>
                  <a:spLocks noChangeArrowheads="1"/>
                </p:cNvSpPr>
                <p:nvPr/>
              </p:nvSpPr>
              <p:spPr bwMode="auto">
                <a:xfrm>
                  <a:off x="2758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324" name="Group 44"/>
              <p:cNvGrpSpPr>
                <a:grpSpLocks/>
              </p:cNvGrpSpPr>
              <p:nvPr/>
            </p:nvGrpSpPr>
            <p:grpSpPr bwMode="auto">
              <a:xfrm>
                <a:off x="3152" y="0"/>
                <a:ext cx="394" cy="384"/>
                <a:chOff x="3152" y="0"/>
                <a:chExt cx="394" cy="384"/>
              </a:xfrm>
            </p:grpSpPr>
            <p:sp>
              <p:nvSpPr>
                <p:cNvPr id="225325" name="Rectangle 45"/>
                <p:cNvSpPr>
                  <a:spLocks noChangeArrowheads="1"/>
                </p:cNvSpPr>
                <p:nvPr/>
              </p:nvSpPr>
              <p:spPr bwMode="auto">
                <a:xfrm>
                  <a:off x="3180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326" name="Rectangle 46"/>
                <p:cNvSpPr>
                  <a:spLocks noChangeArrowheads="1"/>
                </p:cNvSpPr>
                <p:nvPr/>
              </p:nvSpPr>
              <p:spPr bwMode="auto">
                <a:xfrm>
                  <a:off x="3152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327" name="Group 47"/>
              <p:cNvGrpSpPr>
                <a:grpSpLocks/>
              </p:cNvGrpSpPr>
              <p:nvPr/>
            </p:nvGrpSpPr>
            <p:grpSpPr bwMode="auto">
              <a:xfrm>
                <a:off x="3546" y="0"/>
                <a:ext cx="394" cy="384"/>
                <a:chOff x="3546" y="0"/>
                <a:chExt cx="394" cy="384"/>
              </a:xfrm>
            </p:grpSpPr>
            <p:sp>
              <p:nvSpPr>
                <p:cNvPr id="225328" name="Rectangle 48"/>
                <p:cNvSpPr>
                  <a:spLocks noChangeArrowheads="1"/>
                </p:cNvSpPr>
                <p:nvPr/>
              </p:nvSpPr>
              <p:spPr bwMode="auto">
                <a:xfrm>
                  <a:off x="3574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329" name="Rectangle 49"/>
                <p:cNvSpPr>
                  <a:spLocks noChangeArrowheads="1"/>
                </p:cNvSpPr>
                <p:nvPr/>
              </p:nvSpPr>
              <p:spPr bwMode="auto">
                <a:xfrm>
                  <a:off x="3546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330" name="Group 50"/>
              <p:cNvGrpSpPr>
                <a:grpSpLocks/>
              </p:cNvGrpSpPr>
              <p:nvPr/>
            </p:nvGrpSpPr>
            <p:grpSpPr bwMode="auto">
              <a:xfrm>
                <a:off x="0" y="384"/>
                <a:ext cx="394" cy="384"/>
                <a:chOff x="0" y="384"/>
                <a:chExt cx="394" cy="384"/>
              </a:xfrm>
            </p:grpSpPr>
            <p:sp>
              <p:nvSpPr>
                <p:cNvPr id="225331" name="Rectangle 51"/>
                <p:cNvSpPr>
                  <a:spLocks noChangeArrowheads="1"/>
                </p:cNvSpPr>
                <p:nvPr/>
              </p:nvSpPr>
              <p:spPr bwMode="auto">
                <a:xfrm>
                  <a:off x="28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332" name="Rectangle 52"/>
                <p:cNvSpPr>
                  <a:spLocks noChangeArrowheads="1"/>
                </p:cNvSpPr>
                <p:nvPr/>
              </p:nvSpPr>
              <p:spPr bwMode="auto">
                <a:xfrm>
                  <a:off x="0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333" name="Group 53"/>
              <p:cNvGrpSpPr>
                <a:grpSpLocks/>
              </p:cNvGrpSpPr>
              <p:nvPr/>
            </p:nvGrpSpPr>
            <p:grpSpPr bwMode="auto">
              <a:xfrm>
                <a:off x="394" y="384"/>
                <a:ext cx="394" cy="384"/>
                <a:chOff x="394" y="384"/>
                <a:chExt cx="394" cy="384"/>
              </a:xfrm>
            </p:grpSpPr>
            <p:sp>
              <p:nvSpPr>
                <p:cNvPr id="225334" name="Rectangle 54"/>
                <p:cNvSpPr>
                  <a:spLocks noChangeArrowheads="1"/>
                </p:cNvSpPr>
                <p:nvPr/>
              </p:nvSpPr>
              <p:spPr bwMode="auto">
                <a:xfrm>
                  <a:off x="422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335" name="Rectangle 55"/>
                <p:cNvSpPr>
                  <a:spLocks noChangeArrowheads="1"/>
                </p:cNvSpPr>
                <p:nvPr/>
              </p:nvSpPr>
              <p:spPr bwMode="auto">
                <a:xfrm>
                  <a:off x="394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336" name="Group 56"/>
              <p:cNvGrpSpPr>
                <a:grpSpLocks/>
              </p:cNvGrpSpPr>
              <p:nvPr/>
            </p:nvGrpSpPr>
            <p:grpSpPr bwMode="auto">
              <a:xfrm>
                <a:off x="788" y="384"/>
                <a:ext cx="394" cy="384"/>
                <a:chOff x="788" y="384"/>
                <a:chExt cx="394" cy="384"/>
              </a:xfrm>
            </p:grpSpPr>
            <p:sp>
              <p:nvSpPr>
                <p:cNvPr id="225337" name="Rectangle 57"/>
                <p:cNvSpPr>
                  <a:spLocks noChangeArrowheads="1"/>
                </p:cNvSpPr>
                <p:nvPr/>
              </p:nvSpPr>
              <p:spPr bwMode="auto">
                <a:xfrm>
                  <a:off x="816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338" name="Rectangle 58"/>
                <p:cNvSpPr>
                  <a:spLocks noChangeArrowheads="1"/>
                </p:cNvSpPr>
                <p:nvPr/>
              </p:nvSpPr>
              <p:spPr bwMode="auto">
                <a:xfrm>
                  <a:off x="788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339" name="Group 59"/>
              <p:cNvGrpSpPr>
                <a:grpSpLocks/>
              </p:cNvGrpSpPr>
              <p:nvPr/>
            </p:nvGrpSpPr>
            <p:grpSpPr bwMode="auto">
              <a:xfrm>
                <a:off x="1182" y="384"/>
                <a:ext cx="394" cy="384"/>
                <a:chOff x="1182" y="384"/>
                <a:chExt cx="394" cy="384"/>
              </a:xfrm>
            </p:grpSpPr>
            <p:sp>
              <p:nvSpPr>
                <p:cNvPr id="225340" name="Rectangle 60"/>
                <p:cNvSpPr>
                  <a:spLocks noChangeArrowheads="1"/>
                </p:cNvSpPr>
                <p:nvPr/>
              </p:nvSpPr>
              <p:spPr bwMode="auto">
                <a:xfrm>
                  <a:off x="1210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341" name="Rectangle 61"/>
                <p:cNvSpPr>
                  <a:spLocks noChangeArrowheads="1"/>
                </p:cNvSpPr>
                <p:nvPr/>
              </p:nvSpPr>
              <p:spPr bwMode="auto">
                <a:xfrm>
                  <a:off x="1182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342" name="Group 62"/>
              <p:cNvGrpSpPr>
                <a:grpSpLocks/>
              </p:cNvGrpSpPr>
              <p:nvPr/>
            </p:nvGrpSpPr>
            <p:grpSpPr bwMode="auto">
              <a:xfrm>
                <a:off x="1576" y="384"/>
                <a:ext cx="394" cy="384"/>
                <a:chOff x="1576" y="384"/>
                <a:chExt cx="394" cy="384"/>
              </a:xfrm>
            </p:grpSpPr>
            <p:sp>
              <p:nvSpPr>
                <p:cNvPr id="225343" name="Rectangle 63"/>
                <p:cNvSpPr>
                  <a:spLocks noChangeArrowheads="1"/>
                </p:cNvSpPr>
                <p:nvPr/>
              </p:nvSpPr>
              <p:spPr bwMode="auto">
                <a:xfrm>
                  <a:off x="1604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344" name="Rectangle 64"/>
                <p:cNvSpPr>
                  <a:spLocks noChangeArrowheads="1"/>
                </p:cNvSpPr>
                <p:nvPr/>
              </p:nvSpPr>
              <p:spPr bwMode="auto">
                <a:xfrm>
                  <a:off x="1576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345" name="Group 65"/>
              <p:cNvGrpSpPr>
                <a:grpSpLocks/>
              </p:cNvGrpSpPr>
              <p:nvPr/>
            </p:nvGrpSpPr>
            <p:grpSpPr bwMode="auto">
              <a:xfrm>
                <a:off x="1970" y="384"/>
                <a:ext cx="394" cy="384"/>
                <a:chOff x="1970" y="384"/>
                <a:chExt cx="394" cy="384"/>
              </a:xfrm>
            </p:grpSpPr>
            <p:sp>
              <p:nvSpPr>
                <p:cNvPr id="225346" name="Rectangle 66"/>
                <p:cNvSpPr>
                  <a:spLocks noChangeArrowheads="1"/>
                </p:cNvSpPr>
                <p:nvPr/>
              </p:nvSpPr>
              <p:spPr bwMode="auto">
                <a:xfrm>
                  <a:off x="1998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347" name="Rectangle 67"/>
                <p:cNvSpPr>
                  <a:spLocks noChangeArrowheads="1"/>
                </p:cNvSpPr>
                <p:nvPr/>
              </p:nvSpPr>
              <p:spPr bwMode="auto">
                <a:xfrm>
                  <a:off x="1970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348" name="Group 68"/>
              <p:cNvGrpSpPr>
                <a:grpSpLocks/>
              </p:cNvGrpSpPr>
              <p:nvPr/>
            </p:nvGrpSpPr>
            <p:grpSpPr bwMode="auto">
              <a:xfrm>
                <a:off x="2364" y="384"/>
                <a:ext cx="394" cy="384"/>
                <a:chOff x="2364" y="384"/>
                <a:chExt cx="394" cy="384"/>
              </a:xfrm>
            </p:grpSpPr>
            <p:sp>
              <p:nvSpPr>
                <p:cNvPr id="225349" name="Rectangle 69"/>
                <p:cNvSpPr>
                  <a:spLocks noChangeArrowheads="1"/>
                </p:cNvSpPr>
                <p:nvPr/>
              </p:nvSpPr>
              <p:spPr bwMode="auto">
                <a:xfrm>
                  <a:off x="2392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350" name="Rectangle 70"/>
                <p:cNvSpPr>
                  <a:spLocks noChangeArrowheads="1"/>
                </p:cNvSpPr>
                <p:nvPr/>
              </p:nvSpPr>
              <p:spPr bwMode="auto">
                <a:xfrm>
                  <a:off x="2364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351" name="Group 71"/>
              <p:cNvGrpSpPr>
                <a:grpSpLocks/>
              </p:cNvGrpSpPr>
              <p:nvPr/>
            </p:nvGrpSpPr>
            <p:grpSpPr bwMode="auto">
              <a:xfrm>
                <a:off x="2758" y="384"/>
                <a:ext cx="394" cy="384"/>
                <a:chOff x="2758" y="384"/>
                <a:chExt cx="394" cy="384"/>
              </a:xfrm>
            </p:grpSpPr>
            <p:sp>
              <p:nvSpPr>
                <p:cNvPr id="225352" name="Rectangle 72"/>
                <p:cNvSpPr>
                  <a:spLocks noChangeArrowheads="1"/>
                </p:cNvSpPr>
                <p:nvPr/>
              </p:nvSpPr>
              <p:spPr bwMode="auto">
                <a:xfrm>
                  <a:off x="2786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353" name="Rectangle 73"/>
                <p:cNvSpPr>
                  <a:spLocks noChangeArrowheads="1"/>
                </p:cNvSpPr>
                <p:nvPr/>
              </p:nvSpPr>
              <p:spPr bwMode="auto">
                <a:xfrm>
                  <a:off x="2758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354" name="Group 74"/>
              <p:cNvGrpSpPr>
                <a:grpSpLocks/>
              </p:cNvGrpSpPr>
              <p:nvPr/>
            </p:nvGrpSpPr>
            <p:grpSpPr bwMode="auto">
              <a:xfrm>
                <a:off x="3152" y="384"/>
                <a:ext cx="394" cy="384"/>
                <a:chOff x="3152" y="384"/>
                <a:chExt cx="394" cy="384"/>
              </a:xfrm>
            </p:grpSpPr>
            <p:sp>
              <p:nvSpPr>
                <p:cNvPr id="225355" name="Rectangle 75"/>
                <p:cNvSpPr>
                  <a:spLocks noChangeArrowheads="1"/>
                </p:cNvSpPr>
                <p:nvPr/>
              </p:nvSpPr>
              <p:spPr bwMode="auto">
                <a:xfrm>
                  <a:off x="3180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356" name="Rectangle 76"/>
                <p:cNvSpPr>
                  <a:spLocks noChangeArrowheads="1"/>
                </p:cNvSpPr>
                <p:nvPr/>
              </p:nvSpPr>
              <p:spPr bwMode="auto">
                <a:xfrm>
                  <a:off x="3152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357" name="Group 77"/>
              <p:cNvGrpSpPr>
                <a:grpSpLocks/>
              </p:cNvGrpSpPr>
              <p:nvPr/>
            </p:nvGrpSpPr>
            <p:grpSpPr bwMode="auto">
              <a:xfrm>
                <a:off x="3546" y="384"/>
                <a:ext cx="394" cy="384"/>
                <a:chOff x="3546" y="384"/>
                <a:chExt cx="394" cy="384"/>
              </a:xfrm>
            </p:grpSpPr>
            <p:sp>
              <p:nvSpPr>
                <p:cNvPr id="225358" name="Rectangle 78"/>
                <p:cNvSpPr>
                  <a:spLocks noChangeArrowheads="1"/>
                </p:cNvSpPr>
                <p:nvPr/>
              </p:nvSpPr>
              <p:spPr bwMode="auto">
                <a:xfrm>
                  <a:off x="3574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359" name="Rectangle 79"/>
                <p:cNvSpPr>
                  <a:spLocks noChangeArrowheads="1"/>
                </p:cNvSpPr>
                <p:nvPr/>
              </p:nvSpPr>
              <p:spPr bwMode="auto">
                <a:xfrm>
                  <a:off x="3546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360" name="Group 80"/>
              <p:cNvGrpSpPr>
                <a:grpSpLocks/>
              </p:cNvGrpSpPr>
              <p:nvPr/>
            </p:nvGrpSpPr>
            <p:grpSpPr bwMode="auto">
              <a:xfrm>
                <a:off x="0" y="768"/>
                <a:ext cx="394" cy="384"/>
                <a:chOff x="0" y="768"/>
                <a:chExt cx="394" cy="384"/>
              </a:xfrm>
            </p:grpSpPr>
            <p:sp>
              <p:nvSpPr>
                <p:cNvPr id="225361" name="Rectangle 81"/>
                <p:cNvSpPr>
                  <a:spLocks noChangeArrowheads="1"/>
                </p:cNvSpPr>
                <p:nvPr/>
              </p:nvSpPr>
              <p:spPr bwMode="auto">
                <a:xfrm>
                  <a:off x="28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362" name="Rectangle 82"/>
                <p:cNvSpPr>
                  <a:spLocks noChangeArrowheads="1"/>
                </p:cNvSpPr>
                <p:nvPr/>
              </p:nvSpPr>
              <p:spPr bwMode="auto">
                <a:xfrm>
                  <a:off x="0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363" name="Group 83"/>
              <p:cNvGrpSpPr>
                <a:grpSpLocks/>
              </p:cNvGrpSpPr>
              <p:nvPr/>
            </p:nvGrpSpPr>
            <p:grpSpPr bwMode="auto">
              <a:xfrm>
                <a:off x="394" y="768"/>
                <a:ext cx="394" cy="384"/>
                <a:chOff x="394" y="768"/>
                <a:chExt cx="394" cy="384"/>
              </a:xfrm>
            </p:grpSpPr>
            <p:sp>
              <p:nvSpPr>
                <p:cNvPr id="225364" name="Rectangle 84"/>
                <p:cNvSpPr>
                  <a:spLocks noChangeArrowheads="1"/>
                </p:cNvSpPr>
                <p:nvPr/>
              </p:nvSpPr>
              <p:spPr bwMode="auto">
                <a:xfrm>
                  <a:off x="422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365" name="Rectangle 85"/>
                <p:cNvSpPr>
                  <a:spLocks noChangeArrowheads="1"/>
                </p:cNvSpPr>
                <p:nvPr/>
              </p:nvSpPr>
              <p:spPr bwMode="auto">
                <a:xfrm>
                  <a:off x="394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366" name="Group 86"/>
              <p:cNvGrpSpPr>
                <a:grpSpLocks/>
              </p:cNvGrpSpPr>
              <p:nvPr/>
            </p:nvGrpSpPr>
            <p:grpSpPr bwMode="auto">
              <a:xfrm>
                <a:off x="788" y="768"/>
                <a:ext cx="394" cy="384"/>
                <a:chOff x="788" y="768"/>
                <a:chExt cx="394" cy="384"/>
              </a:xfrm>
            </p:grpSpPr>
            <p:sp>
              <p:nvSpPr>
                <p:cNvPr id="225367" name="Rectangle 87"/>
                <p:cNvSpPr>
                  <a:spLocks noChangeArrowheads="1"/>
                </p:cNvSpPr>
                <p:nvPr/>
              </p:nvSpPr>
              <p:spPr bwMode="auto">
                <a:xfrm>
                  <a:off x="816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368" name="Rectangle 88"/>
                <p:cNvSpPr>
                  <a:spLocks noChangeArrowheads="1"/>
                </p:cNvSpPr>
                <p:nvPr/>
              </p:nvSpPr>
              <p:spPr bwMode="auto">
                <a:xfrm>
                  <a:off x="788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369" name="Group 89"/>
              <p:cNvGrpSpPr>
                <a:grpSpLocks/>
              </p:cNvGrpSpPr>
              <p:nvPr/>
            </p:nvGrpSpPr>
            <p:grpSpPr bwMode="auto">
              <a:xfrm>
                <a:off x="1182" y="768"/>
                <a:ext cx="394" cy="384"/>
                <a:chOff x="1182" y="768"/>
                <a:chExt cx="394" cy="384"/>
              </a:xfrm>
            </p:grpSpPr>
            <p:sp>
              <p:nvSpPr>
                <p:cNvPr id="225370" name="Rectangle 90"/>
                <p:cNvSpPr>
                  <a:spLocks noChangeArrowheads="1"/>
                </p:cNvSpPr>
                <p:nvPr/>
              </p:nvSpPr>
              <p:spPr bwMode="auto">
                <a:xfrm>
                  <a:off x="1210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371" name="Rectangle 91"/>
                <p:cNvSpPr>
                  <a:spLocks noChangeArrowheads="1"/>
                </p:cNvSpPr>
                <p:nvPr/>
              </p:nvSpPr>
              <p:spPr bwMode="auto">
                <a:xfrm>
                  <a:off x="1182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372" name="Group 92"/>
              <p:cNvGrpSpPr>
                <a:grpSpLocks/>
              </p:cNvGrpSpPr>
              <p:nvPr/>
            </p:nvGrpSpPr>
            <p:grpSpPr bwMode="auto">
              <a:xfrm>
                <a:off x="1576" y="768"/>
                <a:ext cx="394" cy="384"/>
                <a:chOff x="1576" y="768"/>
                <a:chExt cx="394" cy="384"/>
              </a:xfrm>
            </p:grpSpPr>
            <p:sp>
              <p:nvSpPr>
                <p:cNvPr id="225373" name="Rectangle 93"/>
                <p:cNvSpPr>
                  <a:spLocks noChangeArrowheads="1"/>
                </p:cNvSpPr>
                <p:nvPr/>
              </p:nvSpPr>
              <p:spPr bwMode="auto">
                <a:xfrm>
                  <a:off x="1604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374" name="Rectangle 94"/>
                <p:cNvSpPr>
                  <a:spLocks noChangeArrowheads="1"/>
                </p:cNvSpPr>
                <p:nvPr/>
              </p:nvSpPr>
              <p:spPr bwMode="auto">
                <a:xfrm>
                  <a:off x="1576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375" name="Group 95"/>
              <p:cNvGrpSpPr>
                <a:grpSpLocks/>
              </p:cNvGrpSpPr>
              <p:nvPr/>
            </p:nvGrpSpPr>
            <p:grpSpPr bwMode="auto">
              <a:xfrm>
                <a:off x="1970" y="768"/>
                <a:ext cx="394" cy="384"/>
                <a:chOff x="1970" y="768"/>
                <a:chExt cx="394" cy="384"/>
              </a:xfrm>
            </p:grpSpPr>
            <p:sp>
              <p:nvSpPr>
                <p:cNvPr id="225376" name="Rectangle 96"/>
                <p:cNvSpPr>
                  <a:spLocks noChangeArrowheads="1"/>
                </p:cNvSpPr>
                <p:nvPr/>
              </p:nvSpPr>
              <p:spPr bwMode="auto">
                <a:xfrm>
                  <a:off x="1998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377" name="Rectangle 97"/>
                <p:cNvSpPr>
                  <a:spLocks noChangeArrowheads="1"/>
                </p:cNvSpPr>
                <p:nvPr/>
              </p:nvSpPr>
              <p:spPr bwMode="auto">
                <a:xfrm>
                  <a:off x="1970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378" name="Group 98"/>
              <p:cNvGrpSpPr>
                <a:grpSpLocks/>
              </p:cNvGrpSpPr>
              <p:nvPr/>
            </p:nvGrpSpPr>
            <p:grpSpPr bwMode="auto">
              <a:xfrm>
                <a:off x="2364" y="768"/>
                <a:ext cx="394" cy="384"/>
                <a:chOff x="2364" y="768"/>
                <a:chExt cx="394" cy="384"/>
              </a:xfrm>
            </p:grpSpPr>
            <p:sp>
              <p:nvSpPr>
                <p:cNvPr id="225379" name="Rectangle 99"/>
                <p:cNvSpPr>
                  <a:spLocks noChangeArrowheads="1"/>
                </p:cNvSpPr>
                <p:nvPr/>
              </p:nvSpPr>
              <p:spPr bwMode="auto">
                <a:xfrm>
                  <a:off x="2392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380" name="Rectangle 100"/>
                <p:cNvSpPr>
                  <a:spLocks noChangeArrowheads="1"/>
                </p:cNvSpPr>
                <p:nvPr/>
              </p:nvSpPr>
              <p:spPr bwMode="auto">
                <a:xfrm>
                  <a:off x="2364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381" name="Group 101"/>
              <p:cNvGrpSpPr>
                <a:grpSpLocks/>
              </p:cNvGrpSpPr>
              <p:nvPr/>
            </p:nvGrpSpPr>
            <p:grpSpPr bwMode="auto">
              <a:xfrm>
                <a:off x="2758" y="768"/>
                <a:ext cx="394" cy="384"/>
                <a:chOff x="2758" y="768"/>
                <a:chExt cx="394" cy="384"/>
              </a:xfrm>
            </p:grpSpPr>
            <p:sp>
              <p:nvSpPr>
                <p:cNvPr id="225382" name="Rectangle 102"/>
                <p:cNvSpPr>
                  <a:spLocks noChangeArrowheads="1"/>
                </p:cNvSpPr>
                <p:nvPr/>
              </p:nvSpPr>
              <p:spPr bwMode="auto">
                <a:xfrm>
                  <a:off x="2786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383" name="Rectangle 103"/>
                <p:cNvSpPr>
                  <a:spLocks noChangeArrowheads="1"/>
                </p:cNvSpPr>
                <p:nvPr/>
              </p:nvSpPr>
              <p:spPr bwMode="auto">
                <a:xfrm>
                  <a:off x="2758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384" name="Group 104"/>
              <p:cNvGrpSpPr>
                <a:grpSpLocks/>
              </p:cNvGrpSpPr>
              <p:nvPr/>
            </p:nvGrpSpPr>
            <p:grpSpPr bwMode="auto">
              <a:xfrm>
                <a:off x="3152" y="768"/>
                <a:ext cx="394" cy="384"/>
                <a:chOff x="3152" y="768"/>
                <a:chExt cx="394" cy="384"/>
              </a:xfrm>
            </p:grpSpPr>
            <p:sp>
              <p:nvSpPr>
                <p:cNvPr id="225385" name="Rectangle 105"/>
                <p:cNvSpPr>
                  <a:spLocks noChangeArrowheads="1"/>
                </p:cNvSpPr>
                <p:nvPr/>
              </p:nvSpPr>
              <p:spPr bwMode="auto">
                <a:xfrm>
                  <a:off x="3180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386" name="Rectangle 106"/>
                <p:cNvSpPr>
                  <a:spLocks noChangeArrowheads="1"/>
                </p:cNvSpPr>
                <p:nvPr/>
              </p:nvSpPr>
              <p:spPr bwMode="auto">
                <a:xfrm>
                  <a:off x="3152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387" name="Group 107"/>
              <p:cNvGrpSpPr>
                <a:grpSpLocks/>
              </p:cNvGrpSpPr>
              <p:nvPr/>
            </p:nvGrpSpPr>
            <p:grpSpPr bwMode="auto">
              <a:xfrm>
                <a:off x="3546" y="768"/>
                <a:ext cx="394" cy="384"/>
                <a:chOff x="3546" y="768"/>
                <a:chExt cx="394" cy="384"/>
              </a:xfrm>
            </p:grpSpPr>
            <p:sp>
              <p:nvSpPr>
                <p:cNvPr id="225388" name="Rectangle 108"/>
                <p:cNvSpPr>
                  <a:spLocks noChangeArrowheads="1"/>
                </p:cNvSpPr>
                <p:nvPr/>
              </p:nvSpPr>
              <p:spPr bwMode="auto">
                <a:xfrm>
                  <a:off x="3574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389" name="Rectangle 109"/>
                <p:cNvSpPr>
                  <a:spLocks noChangeArrowheads="1"/>
                </p:cNvSpPr>
                <p:nvPr/>
              </p:nvSpPr>
              <p:spPr bwMode="auto">
                <a:xfrm>
                  <a:off x="3546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390" name="Group 110"/>
              <p:cNvGrpSpPr>
                <a:grpSpLocks/>
              </p:cNvGrpSpPr>
              <p:nvPr/>
            </p:nvGrpSpPr>
            <p:grpSpPr bwMode="auto">
              <a:xfrm>
                <a:off x="0" y="1152"/>
                <a:ext cx="394" cy="384"/>
                <a:chOff x="0" y="1152"/>
                <a:chExt cx="394" cy="384"/>
              </a:xfrm>
            </p:grpSpPr>
            <p:sp>
              <p:nvSpPr>
                <p:cNvPr id="225391" name="Rectangle 111"/>
                <p:cNvSpPr>
                  <a:spLocks noChangeArrowheads="1"/>
                </p:cNvSpPr>
                <p:nvPr/>
              </p:nvSpPr>
              <p:spPr bwMode="auto">
                <a:xfrm>
                  <a:off x="28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392" name="Rectangle 112"/>
                <p:cNvSpPr>
                  <a:spLocks noChangeArrowheads="1"/>
                </p:cNvSpPr>
                <p:nvPr/>
              </p:nvSpPr>
              <p:spPr bwMode="auto">
                <a:xfrm>
                  <a:off x="0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393" name="Group 113"/>
              <p:cNvGrpSpPr>
                <a:grpSpLocks/>
              </p:cNvGrpSpPr>
              <p:nvPr/>
            </p:nvGrpSpPr>
            <p:grpSpPr bwMode="auto">
              <a:xfrm>
                <a:off x="394" y="1152"/>
                <a:ext cx="394" cy="384"/>
                <a:chOff x="394" y="1152"/>
                <a:chExt cx="394" cy="384"/>
              </a:xfrm>
            </p:grpSpPr>
            <p:sp>
              <p:nvSpPr>
                <p:cNvPr id="225394" name="Rectangle 114"/>
                <p:cNvSpPr>
                  <a:spLocks noChangeArrowheads="1"/>
                </p:cNvSpPr>
                <p:nvPr/>
              </p:nvSpPr>
              <p:spPr bwMode="auto">
                <a:xfrm>
                  <a:off x="422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395" name="Rectangle 115"/>
                <p:cNvSpPr>
                  <a:spLocks noChangeArrowheads="1"/>
                </p:cNvSpPr>
                <p:nvPr/>
              </p:nvSpPr>
              <p:spPr bwMode="auto">
                <a:xfrm>
                  <a:off x="394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396" name="Group 116"/>
              <p:cNvGrpSpPr>
                <a:grpSpLocks/>
              </p:cNvGrpSpPr>
              <p:nvPr/>
            </p:nvGrpSpPr>
            <p:grpSpPr bwMode="auto">
              <a:xfrm>
                <a:off x="788" y="1152"/>
                <a:ext cx="394" cy="384"/>
                <a:chOff x="788" y="1152"/>
                <a:chExt cx="394" cy="384"/>
              </a:xfrm>
            </p:grpSpPr>
            <p:sp>
              <p:nvSpPr>
                <p:cNvPr id="225397" name="Rectangle 117"/>
                <p:cNvSpPr>
                  <a:spLocks noChangeArrowheads="1"/>
                </p:cNvSpPr>
                <p:nvPr/>
              </p:nvSpPr>
              <p:spPr bwMode="auto">
                <a:xfrm>
                  <a:off x="816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398" name="Rectangle 118"/>
                <p:cNvSpPr>
                  <a:spLocks noChangeArrowheads="1"/>
                </p:cNvSpPr>
                <p:nvPr/>
              </p:nvSpPr>
              <p:spPr bwMode="auto">
                <a:xfrm>
                  <a:off x="788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399" name="Group 119"/>
              <p:cNvGrpSpPr>
                <a:grpSpLocks/>
              </p:cNvGrpSpPr>
              <p:nvPr/>
            </p:nvGrpSpPr>
            <p:grpSpPr bwMode="auto">
              <a:xfrm>
                <a:off x="1182" y="1152"/>
                <a:ext cx="394" cy="384"/>
                <a:chOff x="1182" y="1152"/>
                <a:chExt cx="394" cy="384"/>
              </a:xfrm>
            </p:grpSpPr>
            <p:sp>
              <p:nvSpPr>
                <p:cNvPr id="225400" name="Rectangle 120"/>
                <p:cNvSpPr>
                  <a:spLocks noChangeArrowheads="1"/>
                </p:cNvSpPr>
                <p:nvPr/>
              </p:nvSpPr>
              <p:spPr bwMode="auto">
                <a:xfrm>
                  <a:off x="1210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401" name="Rectangle 121"/>
                <p:cNvSpPr>
                  <a:spLocks noChangeArrowheads="1"/>
                </p:cNvSpPr>
                <p:nvPr/>
              </p:nvSpPr>
              <p:spPr bwMode="auto">
                <a:xfrm>
                  <a:off x="1182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402" name="Group 122"/>
              <p:cNvGrpSpPr>
                <a:grpSpLocks/>
              </p:cNvGrpSpPr>
              <p:nvPr/>
            </p:nvGrpSpPr>
            <p:grpSpPr bwMode="auto">
              <a:xfrm>
                <a:off x="1576" y="1152"/>
                <a:ext cx="394" cy="384"/>
                <a:chOff x="1576" y="1152"/>
                <a:chExt cx="394" cy="384"/>
              </a:xfrm>
            </p:grpSpPr>
            <p:sp>
              <p:nvSpPr>
                <p:cNvPr id="225403" name="Rectangle 123"/>
                <p:cNvSpPr>
                  <a:spLocks noChangeArrowheads="1"/>
                </p:cNvSpPr>
                <p:nvPr/>
              </p:nvSpPr>
              <p:spPr bwMode="auto">
                <a:xfrm>
                  <a:off x="1604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404" name="Rectangle 124"/>
                <p:cNvSpPr>
                  <a:spLocks noChangeArrowheads="1"/>
                </p:cNvSpPr>
                <p:nvPr/>
              </p:nvSpPr>
              <p:spPr bwMode="auto">
                <a:xfrm>
                  <a:off x="1576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405" name="Group 125"/>
              <p:cNvGrpSpPr>
                <a:grpSpLocks/>
              </p:cNvGrpSpPr>
              <p:nvPr/>
            </p:nvGrpSpPr>
            <p:grpSpPr bwMode="auto">
              <a:xfrm>
                <a:off x="1970" y="1152"/>
                <a:ext cx="394" cy="384"/>
                <a:chOff x="1970" y="1152"/>
                <a:chExt cx="394" cy="384"/>
              </a:xfrm>
            </p:grpSpPr>
            <p:sp>
              <p:nvSpPr>
                <p:cNvPr id="225406" name="Rectangle 126"/>
                <p:cNvSpPr>
                  <a:spLocks noChangeArrowheads="1"/>
                </p:cNvSpPr>
                <p:nvPr/>
              </p:nvSpPr>
              <p:spPr bwMode="auto">
                <a:xfrm>
                  <a:off x="1998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407" name="Rectangle 127"/>
                <p:cNvSpPr>
                  <a:spLocks noChangeArrowheads="1"/>
                </p:cNvSpPr>
                <p:nvPr/>
              </p:nvSpPr>
              <p:spPr bwMode="auto">
                <a:xfrm>
                  <a:off x="1970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408" name="Group 128"/>
              <p:cNvGrpSpPr>
                <a:grpSpLocks/>
              </p:cNvGrpSpPr>
              <p:nvPr/>
            </p:nvGrpSpPr>
            <p:grpSpPr bwMode="auto">
              <a:xfrm>
                <a:off x="2364" y="1152"/>
                <a:ext cx="394" cy="384"/>
                <a:chOff x="2364" y="1152"/>
                <a:chExt cx="394" cy="384"/>
              </a:xfrm>
            </p:grpSpPr>
            <p:sp>
              <p:nvSpPr>
                <p:cNvPr id="225409" name="Rectangle 129"/>
                <p:cNvSpPr>
                  <a:spLocks noChangeArrowheads="1"/>
                </p:cNvSpPr>
                <p:nvPr/>
              </p:nvSpPr>
              <p:spPr bwMode="auto">
                <a:xfrm>
                  <a:off x="2392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410" name="Rectangle 130"/>
                <p:cNvSpPr>
                  <a:spLocks noChangeArrowheads="1"/>
                </p:cNvSpPr>
                <p:nvPr/>
              </p:nvSpPr>
              <p:spPr bwMode="auto">
                <a:xfrm>
                  <a:off x="2364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411" name="Group 131"/>
              <p:cNvGrpSpPr>
                <a:grpSpLocks/>
              </p:cNvGrpSpPr>
              <p:nvPr/>
            </p:nvGrpSpPr>
            <p:grpSpPr bwMode="auto">
              <a:xfrm>
                <a:off x="2758" y="1152"/>
                <a:ext cx="394" cy="384"/>
                <a:chOff x="2758" y="1152"/>
                <a:chExt cx="394" cy="384"/>
              </a:xfrm>
            </p:grpSpPr>
            <p:sp>
              <p:nvSpPr>
                <p:cNvPr id="225412" name="Rectangle 132"/>
                <p:cNvSpPr>
                  <a:spLocks noChangeArrowheads="1"/>
                </p:cNvSpPr>
                <p:nvPr/>
              </p:nvSpPr>
              <p:spPr bwMode="auto">
                <a:xfrm>
                  <a:off x="2786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413" name="Rectangle 133"/>
                <p:cNvSpPr>
                  <a:spLocks noChangeArrowheads="1"/>
                </p:cNvSpPr>
                <p:nvPr/>
              </p:nvSpPr>
              <p:spPr bwMode="auto">
                <a:xfrm>
                  <a:off x="2758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414" name="Group 134"/>
              <p:cNvGrpSpPr>
                <a:grpSpLocks/>
              </p:cNvGrpSpPr>
              <p:nvPr/>
            </p:nvGrpSpPr>
            <p:grpSpPr bwMode="auto">
              <a:xfrm>
                <a:off x="3152" y="1152"/>
                <a:ext cx="394" cy="384"/>
                <a:chOff x="3152" y="1152"/>
                <a:chExt cx="394" cy="384"/>
              </a:xfrm>
            </p:grpSpPr>
            <p:sp>
              <p:nvSpPr>
                <p:cNvPr id="225415" name="Rectangle 135"/>
                <p:cNvSpPr>
                  <a:spLocks noChangeArrowheads="1"/>
                </p:cNvSpPr>
                <p:nvPr/>
              </p:nvSpPr>
              <p:spPr bwMode="auto">
                <a:xfrm>
                  <a:off x="3180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416" name="Rectangle 136"/>
                <p:cNvSpPr>
                  <a:spLocks noChangeArrowheads="1"/>
                </p:cNvSpPr>
                <p:nvPr/>
              </p:nvSpPr>
              <p:spPr bwMode="auto">
                <a:xfrm>
                  <a:off x="3152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417" name="Group 137"/>
              <p:cNvGrpSpPr>
                <a:grpSpLocks/>
              </p:cNvGrpSpPr>
              <p:nvPr/>
            </p:nvGrpSpPr>
            <p:grpSpPr bwMode="auto">
              <a:xfrm>
                <a:off x="3546" y="1152"/>
                <a:ext cx="394" cy="384"/>
                <a:chOff x="3546" y="1152"/>
                <a:chExt cx="394" cy="384"/>
              </a:xfrm>
            </p:grpSpPr>
            <p:sp>
              <p:nvSpPr>
                <p:cNvPr id="225418" name="Rectangle 138"/>
                <p:cNvSpPr>
                  <a:spLocks noChangeArrowheads="1"/>
                </p:cNvSpPr>
                <p:nvPr/>
              </p:nvSpPr>
              <p:spPr bwMode="auto">
                <a:xfrm>
                  <a:off x="3574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419" name="Rectangle 139"/>
                <p:cNvSpPr>
                  <a:spLocks noChangeArrowheads="1"/>
                </p:cNvSpPr>
                <p:nvPr/>
              </p:nvSpPr>
              <p:spPr bwMode="auto">
                <a:xfrm>
                  <a:off x="3546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420" name="Group 140"/>
              <p:cNvGrpSpPr>
                <a:grpSpLocks/>
              </p:cNvGrpSpPr>
              <p:nvPr/>
            </p:nvGrpSpPr>
            <p:grpSpPr bwMode="auto">
              <a:xfrm>
                <a:off x="0" y="1536"/>
                <a:ext cx="394" cy="384"/>
                <a:chOff x="0" y="1536"/>
                <a:chExt cx="394" cy="384"/>
              </a:xfrm>
            </p:grpSpPr>
            <p:sp>
              <p:nvSpPr>
                <p:cNvPr id="225421" name="Rectangle 141"/>
                <p:cNvSpPr>
                  <a:spLocks noChangeArrowheads="1"/>
                </p:cNvSpPr>
                <p:nvPr/>
              </p:nvSpPr>
              <p:spPr bwMode="auto">
                <a:xfrm>
                  <a:off x="28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422" name="Rectangle 142"/>
                <p:cNvSpPr>
                  <a:spLocks noChangeArrowheads="1"/>
                </p:cNvSpPr>
                <p:nvPr/>
              </p:nvSpPr>
              <p:spPr bwMode="auto">
                <a:xfrm>
                  <a:off x="0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423" name="Group 143"/>
              <p:cNvGrpSpPr>
                <a:grpSpLocks/>
              </p:cNvGrpSpPr>
              <p:nvPr/>
            </p:nvGrpSpPr>
            <p:grpSpPr bwMode="auto">
              <a:xfrm>
                <a:off x="394" y="1536"/>
                <a:ext cx="394" cy="384"/>
                <a:chOff x="394" y="1536"/>
                <a:chExt cx="394" cy="384"/>
              </a:xfrm>
            </p:grpSpPr>
            <p:sp>
              <p:nvSpPr>
                <p:cNvPr id="225424" name="Rectangle 144"/>
                <p:cNvSpPr>
                  <a:spLocks noChangeArrowheads="1"/>
                </p:cNvSpPr>
                <p:nvPr/>
              </p:nvSpPr>
              <p:spPr bwMode="auto">
                <a:xfrm>
                  <a:off x="422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425" name="Rectangle 145"/>
                <p:cNvSpPr>
                  <a:spLocks noChangeArrowheads="1"/>
                </p:cNvSpPr>
                <p:nvPr/>
              </p:nvSpPr>
              <p:spPr bwMode="auto">
                <a:xfrm>
                  <a:off x="394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426" name="Group 146"/>
              <p:cNvGrpSpPr>
                <a:grpSpLocks/>
              </p:cNvGrpSpPr>
              <p:nvPr/>
            </p:nvGrpSpPr>
            <p:grpSpPr bwMode="auto">
              <a:xfrm>
                <a:off x="788" y="1536"/>
                <a:ext cx="394" cy="384"/>
                <a:chOff x="788" y="1536"/>
                <a:chExt cx="394" cy="384"/>
              </a:xfrm>
            </p:grpSpPr>
            <p:sp>
              <p:nvSpPr>
                <p:cNvPr id="225427" name="Rectangle 147"/>
                <p:cNvSpPr>
                  <a:spLocks noChangeArrowheads="1"/>
                </p:cNvSpPr>
                <p:nvPr/>
              </p:nvSpPr>
              <p:spPr bwMode="auto">
                <a:xfrm>
                  <a:off x="816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428" name="Rectangle 148"/>
                <p:cNvSpPr>
                  <a:spLocks noChangeArrowheads="1"/>
                </p:cNvSpPr>
                <p:nvPr/>
              </p:nvSpPr>
              <p:spPr bwMode="auto">
                <a:xfrm>
                  <a:off x="788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429" name="Group 149"/>
              <p:cNvGrpSpPr>
                <a:grpSpLocks/>
              </p:cNvGrpSpPr>
              <p:nvPr/>
            </p:nvGrpSpPr>
            <p:grpSpPr bwMode="auto">
              <a:xfrm>
                <a:off x="1182" y="1536"/>
                <a:ext cx="394" cy="384"/>
                <a:chOff x="1182" y="1536"/>
                <a:chExt cx="394" cy="384"/>
              </a:xfrm>
            </p:grpSpPr>
            <p:sp>
              <p:nvSpPr>
                <p:cNvPr id="225430" name="Rectangle 150"/>
                <p:cNvSpPr>
                  <a:spLocks noChangeArrowheads="1"/>
                </p:cNvSpPr>
                <p:nvPr/>
              </p:nvSpPr>
              <p:spPr bwMode="auto">
                <a:xfrm>
                  <a:off x="1210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431" name="Rectangle 151"/>
                <p:cNvSpPr>
                  <a:spLocks noChangeArrowheads="1"/>
                </p:cNvSpPr>
                <p:nvPr/>
              </p:nvSpPr>
              <p:spPr bwMode="auto">
                <a:xfrm>
                  <a:off x="1182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432" name="Group 152"/>
              <p:cNvGrpSpPr>
                <a:grpSpLocks/>
              </p:cNvGrpSpPr>
              <p:nvPr/>
            </p:nvGrpSpPr>
            <p:grpSpPr bwMode="auto">
              <a:xfrm>
                <a:off x="1576" y="1536"/>
                <a:ext cx="394" cy="384"/>
                <a:chOff x="1576" y="1536"/>
                <a:chExt cx="394" cy="384"/>
              </a:xfrm>
            </p:grpSpPr>
            <p:sp>
              <p:nvSpPr>
                <p:cNvPr id="225433" name="Rectangle 153"/>
                <p:cNvSpPr>
                  <a:spLocks noChangeArrowheads="1"/>
                </p:cNvSpPr>
                <p:nvPr/>
              </p:nvSpPr>
              <p:spPr bwMode="auto">
                <a:xfrm>
                  <a:off x="1604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434" name="Rectangle 154"/>
                <p:cNvSpPr>
                  <a:spLocks noChangeArrowheads="1"/>
                </p:cNvSpPr>
                <p:nvPr/>
              </p:nvSpPr>
              <p:spPr bwMode="auto">
                <a:xfrm>
                  <a:off x="1576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435" name="Group 155"/>
              <p:cNvGrpSpPr>
                <a:grpSpLocks/>
              </p:cNvGrpSpPr>
              <p:nvPr/>
            </p:nvGrpSpPr>
            <p:grpSpPr bwMode="auto">
              <a:xfrm>
                <a:off x="1970" y="1536"/>
                <a:ext cx="394" cy="384"/>
                <a:chOff x="1970" y="1536"/>
                <a:chExt cx="394" cy="384"/>
              </a:xfrm>
            </p:grpSpPr>
            <p:sp>
              <p:nvSpPr>
                <p:cNvPr id="225436" name="Rectangle 156"/>
                <p:cNvSpPr>
                  <a:spLocks noChangeArrowheads="1"/>
                </p:cNvSpPr>
                <p:nvPr/>
              </p:nvSpPr>
              <p:spPr bwMode="auto">
                <a:xfrm>
                  <a:off x="1998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437" name="Rectangle 157"/>
                <p:cNvSpPr>
                  <a:spLocks noChangeArrowheads="1"/>
                </p:cNvSpPr>
                <p:nvPr/>
              </p:nvSpPr>
              <p:spPr bwMode="auto">
                <a:xfrm>
                  <a:off x="1970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438" name="Group 158"/>
              <p:cNvGrpSpPr>
                <a:grpSpLocks/>
              </p:cNvGrpSpPr>
              <p:nvPr/>
            </p:nvGrpSpPr>
            <p:grpSpPr bwMode="auto">
              <a:xfrm>
                <a:off x="2364" y="1536"/>
                <a:ext cx="394" cy="384"/>
                <a:chOff x="2364" y="1536"/>
                <a:chExt cx="394" cy="384"/>
              </a:xfrm>
            </p:grpSpPr>
            <p:sp>
              <p:nvSpPr>
                <p:cNvPr id="225439" name="Rectangle 159"/>
                <p:cNvSpPr>
                  <a:spLocks noChangeArrowheads="1"/>
                </p:cNvSpPr>
                <p:nvPr/>
              </p:nvSpPr>
              <p:spPr bwMode="auto">
                <a:xfrm>
                  <a:off x="2392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440" name="Rectangle 160"/>
                <p:cNvSpPr>
                  <a:spLocks noChangeArrowheads="1"/>
                </p:cNvSpPr>
                <p:nvPr/>
              </p:nvSpPr>
              <p:spPr bwMode="auto">
                <a:xfrm>
                  <a:off x="2364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441" name="Group 161"/>
              <p:cNvGrpSpPr>
                <a:grpSpLocks/>
              </p:cNvGrpSpPr>
              <p:nvPr/>
            </p:nvGrpSpPr>
            <p:grpSpPr bwMode="auto">
              <a:xfrm>
                <a:off x="2758" y="1536"/>
                <a:ext cx="394" cy="384"/>
                <a:chOff x="2758" y="1536"/>
                <a:chExt cx="394" cy="384"/>
              </a:xfrm>
            </p:grpSpPr>
            <p:sp>
              <p:nvSpPr>
                <p:cNvPr id="225442" name="Rectangle 162"/>
                <p:cNvSpPr>
                  <a:spLocks noChangeArrowheads="1"/>
                </p:cNvSpPr>
                <p:nvPr/>
              </p:nvSpPr>
              <p:spPr bwMode="auto">
                <a:xfrm>
                  <a:off x="2786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443" name="Rectangle 163"/>
                <p:cNvSpPr>
                  <a:spLocks noChangeArrowheads="1"/>
                </p:cNvSpPr>
                <p:nvPr/>
              </p:nvSpPr>
              <p:spPr bwMode="auto">
                <a:xfrm>
                  <a:off x="2758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444" name="Group 164"/>
              <p:cNvGrpSpPr>
                <a:grpSpLocks/>
              </p:cNvGrpSpPr>
              <p:nvPr/>
            </p:nvGrpSpPr>
            <p:grpSpPr bwMode="auto">
              <a:xfrm>
                <a:off x="3152" y="1536"/>
                <a:ext cx="394" cy="384"/>
                <a:chOff x="3152" y="1536"/>
                <a:chExt cx="394" cy="384"/>
              </a:xfrm>
            </p:grpSpPr>
            <p:sp>
              <p:nvSpPr>
                <p:cNvPr id="225445" name="Rectangle 165"/>
                <p:cNvSpPr>
                  <a:spLocks noChangeArrowheads="1"/>
                </p:cNvSpPr>
                <p:nvPr/>
              </p:nvSpPr>
              <p:spPr bwMode="auto">
                <a:xfrm>
                  <a:off x="3180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446" name="Rectangle 166"/>
                <p:cNvSpPr>
                  <a:spLocks noChangeArrowheads="1"/>
                </p:cNvSpPr>
                <p:nvPr/>
              </p:nvSpPr>
              <p:spPr bwMode="auto">
                <a:xfrm>
                  <a:off x="3152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447" name="Group 167"/>
              <p:cNvGrpSpPr>
                <a:grpSpLocks/>
              </p:cNvGrpSpPr>
              <p:nvPr/>
            </p:nvGrpSpPr>
            <p:grpSpPr bwMode="auto">
              <a:xfrm>
                <a:off x="3546" y="1536"/>
                <a:ext cx="394" cy="384"/>
                <a:chOff x="3546" y="1536"/>
                <a:chExt cx="394" cy="384"/>
              </a:xfrm>
            </p:grpSpPr>
            <p:sp>
              <p:nvSpPr>
                <p:cNvPr id="225448" name="Rectangle 168"/>
                <p:cNvSpPr>
                  <a:spLocks noChangeArrowheads="1"/>
                </p:cNvSpPr>
                <p:nvPr/>
              </p:nvSpPr>
              <p:spPr bwMode="auto">
                <a:xfrm>
                  <a:off x="3574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449" name="Rectangle 169"/>
                <p:cNvSpPr>
                  <a:spLocks noChangeArrowheads="1"/>
                </p:cNvSpPr>
                <p:nvPr/>
              </p:nvSpPr>
              <p:spPr bwMode="auto">
                <a:xfrm>
                  <a:off x="3546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225450" name="Rectangle 170"/>
            <p:cNvSpPr>
              <a:spLocks noChangeArrowheads="1"/>
            </p:cNvSpPr>
            <p:nvPr/>
          </p:nvSpPr>
          <p:spPr bwMode="auto">
            <a:xfrm>
              <a:off x="-3" y="-3"/>
              <a:ext cx="3946" cy="1926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25452" name="Rectangle 172"/>
          <p:cNvSpPr>
            <a:spLocks noChangeArrowheads="1"/>
          </p:cNvSpPr>
          <p:nvPr/>
        </p:nvSpPr>
        <p:spPr bwMode="auto">
          <a:xfrm>
            <a:off x="7924800" y="2924176"/>
            <a:ext cx="623888" cy="334963"/>
          </a:xfrm>
          <a:prstGeom prst="rect">
            <a:avLst/>
          </a:prstGeom>
          <a:solidFill>
            <a:srgbClr val="CC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25453" name="Group 173"/>
          <p:cNvGrpSpPr>
            <a:grpSpLocks/>
          </p:cNvGrpSpPr>
          <p:nvPr/>
        </p:nvGrpSpPr>
        <p:grpSpPr bwMode="auto">
          <a:xfrm>
            <a:off x="2128839" y="5297488"/>
            <a:ext cx="2192337" cy="838200"/>
            <a:chOff x="-3" y="-3"/>
            <a:chExt cx="3946" cy="1926"/>
          </a:xfrm>
        </p:grpSpPr>
        <p:grpSp>
          <p:nvGrpSpPr>
            <p:cNvPr id="225454" name="Group 174"/>
            <p:cNvGrpSpPr>
              <a:grpSpLocks/>
            </p:cNvGrpSpPr>
            <p:nvPr/>
          </p:nvGrpSpPr>
          <p:grpSpPr bwMode="auto">
            <a:xfrm>
              <a:off x="0" y="0"/>
              <a:ext cx="3940" cy="1920"/>
              <a:chOff x="0" y="0"/>
              <a:chExt cx="3940" cy="1920"/>
            </a:xfrm>
          </p:grpSpPr>
          <p:grpSp>
            <p:nvGrpSpPr>
              <p:cNvPr id="225455" name="Group 175"/>
              <p:cNvGrpSpPr>
                <a:grpSpLocks/>
              </p:cNvGrpSpPr>
              <p:nvPr/>
            </p:nvGrpSpPr>
            <p:grpSpPr bwMode="auto">
              <a:xfrm>
                <a:off x="0" y="0"/>
                <a:ext cx="394" cy="384"/>
                <a:chOff x="0" y="0"/>
                <a:chExt cx="394" cy="384"/>
              </a:xfrm>
            </p:grpSpPr>
            <p:sp>
              <p:nvSpPr>
                <p:cNvPr id="225456" name="Rectangle 176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457" name="Rectangle 17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458" name="Group 178"/>
              <p:cNvGrpSpPr>
                <a:grpSpLocks/>
              </p:cNvGrpSpPr>
              <p:nvPr/>
            </p:nvGrpSpPr>
            <p:grpSpPr bwMode="auto">
              <a:xfrm>
                <a:off x="394" y="0"/>
                <a:ext cx="394" cy="384"/>
                <a:chOff x="394" y="0"/>
                <a:chExt cx="394" cy="384"/>
              </a:xfrm>
            </p:grpSpPr>
            <p:sp>
              <p:nvSpPr>
                <p:cNvPr id="225459" name="Rectangle 179"/>
                <p:cNvSpPr>
                  <a:spLocks noChangeArrowheads="1"/>
                </p:cNvSpPr>
                <p:nvPr/>
              </p:nvSpPr>
              <p:spPr bwMode="auto">
                <a:xfrm>
                  <a:off x="422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460" name="Rectangle 180"/>
                <p:cNvSpPr>
                  <a:spLocks noChangeArrowheads="1"/>
                </p:cNvSpPr>
                <p:nvPr/>
              </p:nvSpPr>
              <p:spPr bwMode="auto">
                <a:xfrm>
                  <a:off x="394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461" name="Group 181"/>
              <p:cNvGrpSpPr>
                <a:grpSpLocks/>
              </p:cNvGrpSpPr>
              <p:nvPr/>
            </p:nvGrpSpPr>
            <p:grpSpPr bwMode="auto">
              <a:xfrm>
                <a:off x="788" y="0"/>
                <a:ext cx="394" cy="384"/>
                <a:chOff x="788" y="0"/>
                <a:chExt cx="394" cy="384"/>
              </a:xfrm>
            </p:grpSpPr>
            <p:sp>
              <p:nvSpPr>
                <p:cNvPr id="225462" name="Rectangle 182"/>
                <p:cNvSpPr>
                  <a:spLocks noChangeArrowheads="1"/>
                </p:cNvSpPr>
                <p:nvPr/>
              </p:nvSpPr>
              <p:spPr bwMode="auto">
                <a:xfrm>
                  <a:off x="816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463" name="Rectangle 183"/>
                <p:cNvSpPr>
                  <a:spLocks noChangeArrowheads="1"/>
                </p:cNvSpPr>
                <p:nvPr/>
              </p:nvSpPr>
              <p:spPr bwMode="auto">
                <a:xfrm>
                  <a:off x="788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464" name="Group 184"/>
              <p:cNvGrpSpPr>
                <a:grpSpLocks/>
              </p:cNvGrpSpPr>
              <p:nvPr/>
            </p:nvGrpSpPr>
            <p:grpSpPr bwMode="auto">
              <a:xfrm>
                <a:off x="1182" y="0"/>
                <a:ext cx="394" cy="384"/>
                <a:chOff x="1182" y="0"/>
                <a:chExt cx="394" cy="384"/>
              </a:xfrm>
            </p:grpSpPr>
            <p:sp>
              <p:nvSpPr>
                <p:cNvPr id="225465" name="Rectangle 185"/>
                <p:cNvSpPr>
                  <a:spLocks noChangeArrowheads="1"/>
                </p:cNvSpPr>
                <p:nvPr/>
              </p:nvSpPr>
              <p:spPr bwMode="auto">
                <a:xfrm>
                  <a:off x="1210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466" name="Rectangle 186"/>
                <p:cNvSpPr>
                  <a:spLocks noChangeArrowheads="1"/>
                </p:cNvSpPr>
                <p:nvPr/>
              </p:nvSpPr>
              <p:spPr bwMode="auto">
                <a:xfrm>
                  <a:off x="1182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467" name="Group 187"/>
              <p:cNvGrpSpPr>
                <a:grpSpLocks/>
              </p:cNvGrpSpPr>
              <p:nvPr/>
            </p:nvGrpSpPr>
            <p:grpSpPr bwMode="auto">
              <a:xfrm>
                <a:off x="1576" y="0"/>
                <a:ext cx="394" cy="384"/>
                <a:chOff x="1576" y="0"/>
                <a:chExt cx="394" cy="384"/>
              </a:xfrm>
            </p:grpSpPr>
            <p:sp>
              <p:nvSpPr>
                <p:cNvPr id="225468" name="Rectangle 188"/>
                <p:cNvSpPr>
                  <a:spLocks noChangeArrowheads="1"/>
                </p:cNvSpPr>
                <p:nvPr/>
              </p:nvSpPr>
              <p:spPr bwMode="auto">
                <a:xfrm>
                  <a:off x="1604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469" name="Rectangle 189"/>
                <p:cNvSpPr>
                  <a:spLocks noChangeArrowheads="1"/>
                </p:cNvSpPr>
                <p:nvPr/>
              </p:nvSpPr>
              <p:spPr bwMode="auto">
                <a:xfrm>
                  <a:off x="1576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470" name="Group 190"/>
              <p:cNvGrpSpPr>
                <a:grpSpLocks/>
              </p:cNvGrpSpPr>
              <p:nvPr/>
            </p:nvGrpSpPr>
            <p:grpSpPr bwMode="auto">
              <a:xfrm>
                <a:off x="1970" y="0"/>
                <a:ext cx="394" cy="384"/>
                <a:chOff x="1970" y="0"/>
                <a:chExt cx="394" cy="384"/>
              </a:xfrm>
            </p:grpSpPr>
            <p:sp>
              <p:nvSpPr>
                <p:cNvPr id="225471" name="Rectangle 191"/>
                <p:cNvSpPr>
                  <a:spLocks noChangeArrowheads="1"/>
                </p:cNvSpPr>
                <p:nvPr/>
              </p:nvSpPr>
              <p:spPr bwMode="auto">
                <a:xfrm>
                  <a:off x="1998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472" name="Rectangle 192"/>
                <p:cNvSpPr>
                  <a:spLocks noChangeArrowheads="1"/>
                </p:cNvSpPr>
                <p:nvPr/>
              </p:nvSpPr>
              <p:spPr bwMode="auto">
                <a:xfrm>
                  <a:off x="1970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473" name="Group 193"/>
              <p:cNvGrpSpPr>
                <a:grpSpLocks/>
              </p:cNvGrpSpPr>
              <p:nvPr/>
            </p:nvGrpSpPr>
            <p:grpSpPr bwMode="auto">
              <a:xfrm>
                <a:off x="2364" y="0"/>
                <a:ext cx="394" cy="384"/>
                <a:chOff x="2364" y="0"/>
                <a:chExt cx="394" cy="384"/>
              </a:xfrm>
            </p:grpSpPr>
            <p:sp>
              <p:nvSpPr>
                <p:cNvPr id="225474" name="Rectangle 194"/>
                <p:cNvSpPr>
                  <a:spLocks noChangeArrowheads="1"/>
                </p:cNvSpPr>
                <p:nvPr/>
              </p:nvSpPr>
              <p:spPr bwMode="auto">
                <a:xfrm>
                  <a:off x="2392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475" name="Rectangle 195"/>
                <p:cNvSpPr>
                  <a:spLocks noChangeArrowheads="1"/>
                </p:cNvSpPr>
                <p:nvPr/>
              </p:nvSpPr>
              <p:spPr bwMode="auto">
                <a:xfrm>
                  <a:off x="2364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476" name="Group 196"/>
              <p:cNvGrpSpPr>
                <a:grpSpLocks/>
              </p:cNvGrpSpPr>
              <p:nvPr/>
            </p:nvGrpSpPr>
            <p:grpSpPr bwMode="auto">
              <a:xfrm>
                <a:off x="2758" y="0"/>
                <a:ext cx="394" cy="384"/>
                <a:chOff x="2758" y="0"/>
                <a:chExt cx="394" cy="384"/>
              </a:xfrm>
            </p:grpSpPr>
            <p:sp>
              <p:nvSpPr>
                <p:cNvPr id="225477" name="Rectangle 197"/>
                <p:cNvSpPr>
                  <a:spLocks noChangeArrowheads="1"/>
                </p:cNvSpPr>
                <p:nvPr/>
              </p:nvSpPr>
              <p:spPr bwMode="auto">
                <a:xfrm>
                  <a:off x="2786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478" name="Rectangle 198"/>
                <p:cNvSpPr>
                  <a:spLocks noChangeArrowheads="1"/>
                </p:cNvSpPr>
                <p:nvPr/>
              </p:nvSpPr>
              <p:spPr bwMode="auto">
                <a:xfrm>
                  <a:off x="2758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479" name="Group 199"/>
              <p:cNvGrpSpPr>
                <a:grpSpLocks/>
              </p:cNvGrpSpPr>
              <p:nvPr/>
            </p:nvGrpSpPr>
            <p:grpSpPr bwMode="auto">
              <a:xfrm>
                <a:off x="3152" y="0"/>
                <a:ext cx="394" cy="384"/>
                <a:chOff x="3152" y="0"/>
                <a:chExt cx="394" cy="384"/>
              </a:xfrm>
            </p:grpSpPr>
            <p:sp>
              <p:nvSpPr>
                <p:cNvPr id="225480" name="Rectangle 200"/>
                <p:cNvSpPr>
                  <a:spLocks noChangeArrowheads="1"/>
                </p:cNvSpPr>
                <p:nvPr/>
              </p:nvSpPr>
              <p:spPr bwMode="auto">
                <a:xfrm>
                  <a:off x="3180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481" name="Rectangle 201"/>
                <p:cNvSpPr>
                  <a:spLocks noChangeArrowheads="1"/>
                </p:cNvSpPr>
                <p:nvPr/>
              </p:nvSpPr>
              <p:spPr bwMode="auto">
                <a:xfrm>
                  <a:off x="3152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482" name="Group 202"/>
              <p:cNvGrpSpPr>
                <a:grpSpLocks/>
              </p:cNvGrpSpPr>
              <p:nvPr/>
            </p:nvGrpSpPr>
            <p:grpSpPr bwMode="auto">
              <a:xfrm>
                <a:off x="3546" y="0"/>
                <a:ext cx="394" cy="384"/>
                <a:chOff x="3546" y="0"/>
                <a:chExt cx="394" cy="384"/>
              </a:xfrm>
            </p:grpSpPr>
            <p:sp>
              <p:nvSpPr>
                <p:cNvPr id="225483" name="Rectangle 203"/>
                <p:cNvSpPr>
                  <a:spLocks noChangeArrowheads="1"/>
                </p:cNvSpPr>
                <p:nvPr/>
              </p:nvSpPr>
              <p:spPr bwMode="auto">
                <a:xfrm>
                  <a:off x="3574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484" name="Rectangle 204"/>
                <p:cNvSpPr>
                  <a:spLocks noChangeArrowheads="1"/>
                </p:cNvSpPr>
                <p:nvPr/>
              </p:nvSpPr>
              <p:spPr bwMode="auto">
                <a:xfrm>
                  <a:off x="3546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485" name="Group 205"/>
              <p:cNvGrpSpPr>
                <a:grpSpLocks/>
              </p:cNvGrpSpPr>
              <p:nvPr/>
            </p:nvGrpSpPr>
            <p:grpSpPr bwMode="auto">
              <a:xfrm>
                <a:off x="0" y="384"/>
                <a:ext cx="394" cy="384"/>
                <a:chOff x="0" y="384"/>
                <a:chExt cx="394" cy="384"/>
              </a:xfrm>
            </p:grpSpPr>
            <p:sp>
              <p:nvSpPr>
                <p:cNvPr id="225486" name="Rectangle 206"/>
                <p:cNvSpPr>
                  <a:spLocks noChangeArrowheads="1"/>
                </p:cNvSpPr>
                <p:nvPr/>
              </p:nvSpPr>
              <p:spPr bwMode="auto">
                <a:xfrm>
                  <a:off x="28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487" name="Rectangle 207"/>
                <p:cNvSpPr>
                  <a:spLocks noChangeArrowheads="1"/>
                </p:cNvSpPr>
                <p:nvPr/>
              </p:nvSpPr>
              <p:spPr bwMode="auto">
                <a:xfrm>
                  <a:off x="0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488" name="Group 208"/>
              <p:cNvGrpSpPr>
                <a:grpSpLocks/>
              </p:cNvGrpSpPr>
              <p:nvPr/>
            </p:nvGrpSpPr>
            <p:grpSpPr bwMode="auto">
              <a:xfrm>
                <a:off x="394" y="384"/>
                <a:ext cx="394" cy="384"/>
                <a:chOff x="394" y="384"/>
                <a:chExt cx="394" cy="384"/>
              </a:xfrm>
            </p:grpSpPr>
            <p:sp>
              <p:nvSpPr>
                <p:cNvPr id="225489" name="Rectangle 209"/>
                <p:cNvSpPr>
                  <a:spLocks noChangeArrowheads="1"/>
                </p:cNvSpPr>
                <p:nvPr/>
              </p:nvSpPr>
              <p:spPr bwMode="auto">
                <a:xfrm>
                  <a:off x="422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490" name="Rectangle 210"/>
                <p:cNvSpPr>
                  <a:spLocks noChangeArrowheads="1"/>
                </p:cNvSpPr>
                <p:nvPr/>
              </p:nvSpPr>
              <p:spPr bwMode="auto">
                <a:xfrm>
                  <a:off x="394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491" name="Group 211"/>
              <p:cNvGrpSpPr>
                <a:grpSpLocks/>
              </p:cNvGrpSpPr>
              <p:nvPr/>
            </p:nvGrpSpPr>
            <p:grpSpPr bwMode="auto">
              <a:xfrm>
                <a:off x="788" y="384"/>
                <a:ext cx="394" cy="384"/>
                <a:chOff x="788" y="384"/>
                <a:chExt cx="394" cy="384"/>
              </a:xfrm>
            </p:grpSpPr>
            <p:sp>
              <p:nvSpPr>
                <p:cNvPr id="225492" name="Rectangle 212"/>
                <p:cNvSpPr>
                  <a:spLocks noChangeArrowheads="1"/>
                </p:cNvSpPr>
                <p:nvPr/>
              </p:nvSpPr>
              <p:spPr bwMode="auto">
                <a:xfrm>
                  <a:off x="816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493" name="Rectangle 213"/>
                <p:cNvSpPr>
                  <a:spLocks noChangeArrowheads="1"/>
                </p:cNvSpPr>
                <p:nvPr/>
              </p:nvSpPr>
              <p:spPr bwMode="auto">
                <a:xfrm>
                  <a:off x="788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494" name="Group 214"/>
              <p:cNvGrpSpPr>
                <a:grpSpLocks/>
              </p:cNvGrpSpPr>
              <p:nvPr/>
            </p:nvGrpSpPr>
            <p:grpSpPr bwMode="auto">
              <a:xfrm>
                <a:off x="1182" y="384"/>
                <a:ext cx="394" cy="384"/>
                <a:chOff x="1182" y="384"/>
                <a:chExt cx="394" cy="384"/>
              </a:xfrm>
            </p:grpSpPr>
            <p:sp>
              <p:nvSpPr>
                <p:cNvPr id="225495" name="Rectangle 215"/>
                <p:cNvSpPr>
                  <a:spLocks noChangeArrowheads="1"/>
                </p:cNvSpPr>
                <p:nvPr/>
              </p:nvSpPr>
              <p:spPr bwMode="auto">
                <a:xfrm>
                  <a:off x="1210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496" name="Rectangle 216"/>
                <p:cNvSpPr>
                  <a:spLocks noChangeArrowheads="1"/>
                </p:cNvSpPr>
                <p:nvPr/>
              </p:nvSpPr>
              <p:spPr bwMode="auto">
                <a:xfrm>
                  <a:off x="1182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497" name="Group 217"/>
              <p:cNvGrpSpPr>
                <a:grpSpLocks/>
              </p:cNvGrpSpPr>
              <p:nvPr/>
            </p:nvGrpSpPr>
            <p:grpSpPr bwMode="auto">
              <a:xfrm>
                <a:off x="1576" y="384"/>
                <a:ext cx="394" cy="384"/>
                <a:chOff x="1576" y="384"/>
                <a:chExt cx="394" cy="384"/>
              </a:xfrm>
            </p:grpSpPr>
            <p:sp>
              <p:nvSpPr>
                <p:cNvPr id="225498" name="Rectangle 218"/>
                <p:cNvSpPr>
                  <a:spLocks noChangeArrowheads="1"/>
                </p:cNvSpPr>
                <p:nvPr/>
              </p:nvSpPr>
              <p:spPr bwMode="auto">
                <a:xfrm>
                  <a:off x="1604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499" name="Rectangle 219"/>
                <p:cNvSpPr>
                  <a:spLocks noChangeArrowheads="1"/>
                </p:cNvSpPr>
                <p:nvPr/>
              </p:nvSpPr>
              <p:spPr bwMode="auto">
                <a:xfrm>
                  <a:off x="1576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500" name="Group 220"/>
              <p:cNvGrpSpPr>
                <a:grpSpLocks/>
              </p:cNvGrpSpPr>
              <p:nvPr/>
            </p:nvGrpSpPr>
            <p:grpSpPr bwMode="auto">
              <a:xfrm>
                <a:off x="1970" y="384"/>
                <a:ext cx="394" cy="384"/>
                <a:chOff x="1970" y="384"/>
                <a:chExt cx="394" cy="384"/>
              </a:xfrm>
            </p:grpSpPr>
            <p:sp>
              <p:nvSpPr>
                <p:cNvPr id="225501" name="Rectangle 221"/>
                <p:cNvSpPr>
                  <a:spLocks noChangeArrowheads="1"/>
                </p:cNvSpPr>
                <p:nvPr/>
              </p:nvSpPr>
              <p:spPr bwMode="auto">
                <a:xfrm>
                  <a:off x="1998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502" name="Rectangle 222"/>
                <p:cNvSpPr>
                  <a:spLocks noChangeArrowheads="1"/>
                </p:cNvSpPr>
                <p:nvPr/>
              </p:nvSpPr>
              <p:spPr bwMode="auto">
                <a:xfrm>
                  <a:off x="1970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503" name="Group 223"/>
              <p:cNvGrpSpPr>
                <a:grpSpLocks/>
              </p:cNvGrpSpPr>
              <p:nvPr/>
            </p:nvGrpSpPr>
            <p:grpSpPr bwMode="auto">
              <a:xfrm>
                <a:off x="2364" y="384"/>
                <a:ext cx="394" cy="384"/>
                <a:chOff x="2364" y="384"/>
                <a:chExt cx="394" cy="384"/>
              </a:xfrm>
            </p:grpSpPr>
            <p:sp>
              <p:nvSpPr>
                <p:cNvPr id="225504" name="Rectangle 224"/>
                <p:cNvSpPr>
                  <a:spLocks noChangeArrowheads="1"/>
                </p:cNvSpPr>
                <p:nvPr/>
              </p:nvSpPr>
              <p:spPr bwMode="auto">
                <a:xfrm>
                  <a:off x="2392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505" name="Rectangle 225"/>
                <p:cNvSpPr>
                  <a:spLocks noChangeArrowheads="1"/>
                </p:cNvSpPr>
                <p:nvPr/>
              </p:nvSpPr>
              <p:spPr bwMode="auto">
                <a:xfrm>
                  <a:off x="2364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506" name="Group 226"/>
              <p:cNvGrpSpPr>
                <a:grpSpLocks/>
              </p:cNvGrpSpPr>
              <p:nvPr/>
            </p:nvGrpSpPr>
            <p:grpSpPr bwMode="auto">
              <a:xfrm>
                <a:off x="2758" y="384"/>
                <a:ext cx="394" cy="384"/>
                <a:chOff x="2758" y="384"/>
                <a:chExt cx="394" cy="384"/>
              </a:xfrm>
            </p:grpSpPr>
            <p:sp>
              <p:nvSpPr>
                <p:cNvPr id="225507" name="Rectangle 227"/>
                <p:cNvSpPr>
                  <a:spLocks noChangeArrowheads="1"/>
                </p:cNvSpPr>
                <p:nvPr/>
              </p:nvSpPr>
              <p:spPr bwMode="auto">
                <a:xfrm>
                  <a:off x="2786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508" name="Rectangle 228"/>
                <p:cNvSpPr>
                  <a:spLocks noChangeArrowheads="1"/>
                </p:cNvSpPr>
                <p:nvPr/>
              </p:nvSpPr>
              <p:spPr bwMode="auto">
                <a:xfrm>
                  <a:off x="2758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509" name="Group 229"/>
              <p:cNvGrpSpPr>
                <a:grpSpLocks/>
              </p:cNvGrpSpPr>
              <p:nvPr/>
            </p:nvGrpSpPr>
            <p:grpSpPr bwMode="auto">
              <a:xfrm>
                <a:off x="3152" y="384"/>
                <a:ext cx="394" cy="384"/>
                <a:chOff x="3152" y="384"/>
                <a:chExt cx="394" cy="384"/>
              </a:xfrm>
            </p:grpSpPr>
            <p:sp>
              <p:nvSpPr>
                <p:cNvPr id="225510" name="Rectangle 230"/>
                <p:cNvSpPr>
                  <a:spLocks noChangeArrowheads="1"/>
                </p:cNvSpPr>
                <p:nvPr/>
              </p:nvSpPr>
              <p:spPr bwMode="auto">
                <a:xfrm>
                  <a:off x="3180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511" name="Rectangle 231"/>
                <p:cNvSpPr>
                  <a:spLocks noChangeArrowheads="1"/>
                </p:cNvSpPr>
                <p:nvPr/>
              </p:nvSpPr>
              <p:spPr bwMode="auto">
                <a:xfrm>
                  <a:off x="3152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512" name="Group 232"/>
              <p:cNvGrpSpPr>
                <a:grpSpLocks/>
              </p:cNvGrpSpPr>
              <p:nvPr/>
            </p:nvGrpSpPr>
            <p:grpSpPr bwMode="auto">
              <a:xfrm>
                <a:off x="3546" y="384"/>
                <a:ext cx="394" cy="384"/>
                <a:chOff x="3546" y="384"/>
                <a:chExt cx="394" cy="384"/>
              </a:xfrm>
            </p:grpSpPr>
            <p:sp>
              <p:nvSpPr>
                <p:cNvPr id="225513" name="Rectangle 233"/>
                <p:cNvSpPr>
                  <a:spLocks noChangeArrowheads="1"/>
                </p:cNvSpPr>
                <p:nvPr/>
              </p:nvSpPr>
              <p:spPr bwMode="auto">
                <a:xfrm>
                  <a:off x="3574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514" name="Rectangle 234"/>
                <p:cNvSpPr>
                  <a:spLocks noChangeArrowheads="1"/>
                </p:cNvSpPr>
                <p:nvPr/>
              </p:nvSpPr>
              <p:spPr bwMode="auto">
                <a:xfrm>
                  <a:off x="3546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515" name="Group 235"/>
              <p:cNvGrpSpPr>
                <a:grpSpLocks/>
              </p:cNvGrpSpPr>
              <p:nvPr/>
            </p:nvGrpSpPr>
            <p:grpSpPr bwMode="auto">
              <a:xfrm>
                <a:off x="0" y="768"/>
                <a:ext cx="394" cy="384"/>
                <a:chOff x="0" y="768"/>
                <a:chExt cx="394" cy="384"/>
              </a:xfrm>
            </p:grpSpPr>
            <p:sp>
              <p:nvSpPr>
                <p:cNvPr id="225516" name="Rectangle 236"/>
                <p:cNvSpPr>
                  <a:spLocks noChangeArrowheads="1"/>
                </p:cNvSpPr>
                <p:nvPr/>
              </p:nvSpPr>
              <p:spPr bwMode="auto">
                <a:xfrm>
                  <a:off x="28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517" name="Rectangle 237"/>
                <p:cNvSpPr>
                  <a:spLocks noChangeArrowheads="1"/>
                </p:cNvSpPr>
                <p:nvPr/>
              </p:nvSpPr>
              <p:spPr bwMode="auto">
                <a:xfrm>
                  <a:off x="0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518" name="Group 238"/>
              <p:cNvGrpSpPr>
                <a:grpSpLocks/>
              </p:cNvGrpSpPr>
              <p:nvPr/>
            </p:nvGrpSpPr>
            <p:grpSpPr bwMode="auto">
              <a:xfrm>
                <a:off x="394" y="768"/>
                <a:ext cx="394" cy="384"/>
                <a:chOff x="394" y="768"/>
                <a:chExt cx="394" cy="384"/>
              </a:xfrm>
            </p:grpSpPr>
            <p:sp>
              <p:nvSpPr>
                <p:cNvPr id="225519" name="Rectangle 239"/>
                <p:cNvSpPr>
                  <a:spLocks noChangeArrowheads="1"/>
                </p:cNvSpPr>
                <p:nvPr/>
              </p:nvSpPr>
              <p:spPr bwMode="auto">
                <a:xfrm>
                  <a:off x="422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520" name="Rectangle 240"/>
                <p:cNvSpPr>
                  <a:spLocks noChangeArrowheads="1"/>
                </p:cNvSpPr>
                <p:nvPr/>
              </p:nvSpPr>
              <p:spPr bwMode="auto">
                <a:xfrm>
                  <a:off x="394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521" name="Group 241"/>
              <p:cNvGrpSpPr>
                <a:grpSpLocks/>
              </p:cNvGrpSpPr>
              <p:nvPr/>
            </p:nvGrpSpPr>
            <p:grpSpPr bwMode="auto">
              <a:xfrm>
                <a:off x="788" y="768"/>
                <a:ext cx="394" cy="384"/>
                <a:chOff x="788" y="768"/>
                <a:chExt cx="394" cy="384"/>
              </a:xfrm>
            </p:grpSpPr>
            <p:sp>
              <p:nvSpPr>
                <p:cNvPr id="225522" name="Rectangle 242"/>
                <p:cNvSpPr>
                  <a:spLocks noChangeArrowheads="1"/>
                </p:cNvSpPr>
                <p:nvPr/>
              </p:nvSpPr>
              <p:spPr bwMode="auto">
                <a:xfrm>
                  <a:off x="816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523" name="Rectangle 243"/>
                <p:cNvSpPr>
                  <a:spLocks noChangeArrowheads="1"/>
                </p:cNvSpPr>
                <p:nvPr/>
              </p:nvSpPr>
              <p:spPr bwMode="auto">
                <a:xfrm>
                  <a:off x="788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524" name="Group 244"/>
              <p:cNvGrpSpPr>
                <a:grpSpLocks/>
              </p:cNvGrpSpPr>
              <p:nvPr/>
            </p:nvGrpSpPr>
            <p:grpSpPr bwMode="auto">
              <a:xfrm>
                <a:off x="1182" y="768"/>
                <a:ext cx="394" cy="384"/>
                <a:chOff x="1182" y="768"/>
                <a:chExt cx="394" cy="384"/>
              </a:xfrm>
            </p:grpSpPr>
            <p:sp>
              <p:nvSpPr>
                <p:cNvPr id="225525" name="Rectangle 245"/>
                <p:cNvSpPr>
                  <a:spLocks noChangeArrowheads="1"/>
                </p:cNvSpPr>
                <p:nvPr/>
              </p:nvSpPr>
              <p:spPr bwMode="auto">
                <a:xfrm>
                  <a:off x="1210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526" name="Rectangle 246"/>
                <p:cNvSpPr>
                  <a:spLocks noChangeArrowheads="1"/>
                </p:cNvSpPr>
                <p:nvPr/>
              </p:nvSpPr>
              <p:spPr bwMode="auto">
                <a:xfrm>
                  <a:off x="1182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527" name="Group 247"/>
              <p:cNvGrpSpPr>
                <a:grpSpLocks/>
              </p:cNvGrpSpPr>
              <p:nvPr/>
            </p:nvGrpSpPr>
            <p:grpSpPr bwMode="auto">
              <a:xfrm>
                <a:off x="1576" y="768"/>
                <a:ext cx="394" cy="384"/>
                <a:chOff x="1576" y="768"/>
                <a:chExt cx="394" cy="384"/>
              </a:xfrm>
            </p:grpSpPr>
            <p:sp>
              <p:nvSpPr>
                <p:cNvPr id="225528" name="Rectangle 248"/>
                <p:cNvSpPr>
                  <a:spLocks noChangeArrowheads="1"/>
                </p:cNvSpPr>
                <p:nvPr/>
              </p:nvSpPr>
              <p:spPr bwMode="auto">
                <a:xfrm>
                  <a:off x="1604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529" name="Rectangle 249"/>
                <p:cNvSpPr>
                  <a:spLocks noChangeArrowheads="1"/>
                </p:cNvSpPr>
                <p:nvPr/>
              </p:nvSpPr>
              <p:spPr bwMode="auto">
                <a:xfrm>
                  <a:off x="1576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530" name="Group 250"/>
              <p:cNvGrpSpPr>
                <a:grpSpLocks/>
              </p:cNvGrpSpPr>
              <p:nvPr/>
            </p:nvGrpSpPr>
            <p:grpSpPr bwMode="auto">
              <a:xfrm>
                <a:off x="1970" y="768"/>
                <a:ext cx="394" cy="384"/>
                <a:chOff x="1970" y="768"/>
                <a:chExt cx="394" cy="384"/>
              </a:xfrm>
            </p:grpSpPr>
            <p:sp>
              <p:nvSpPr>
                <p:cNvPr id="225531" name="Rectangle 251"/>
                <p:cNvSpPr>
                  <a:spLocks noChangeArrowheads="1"/>
                </p:cNvSpPr>
                <p:nvPr/>
              </p:nvSpPr>
              <p:spPr bwMode="auto">
                <a:xfrm>
                  <a:off x="1998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532" name="Rectangle 252"/>
                <p:cNvSpPr>
                  <a:spLocks noChangeArrowheads="1"/>
                </p:cNvSpPr>
                <p:nvPr/>
              </p:nvSpPr>
              <p:spPr bwMode="auto">
                <a:xfrm>
                  <a:off x="1970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533" name="Group 253"/>
              <p:cNvGrpSpPr>
                <a:grpSpLocks/>
              </p:cNvGrpSpPr>
              <p:nvPr/>
            </p:nvGrpSpPr>
            <p:grpSpPr bwMode="auto">
              <a:xfrm>
                <a:off x="2364" y="768"/>
                <a:ext cx="394" cy="384"/>
                <a:chOff x="2364" y="768"/>
                <a:chExt cx="394" cy="384"/>
              </a:xfrm>
            </p:grpSpPr>
            <p:sp>
              <p:nvSpPr>
                <p:cNvPr id="225534" name="Rectangle 254"/>
                <p:cNvSpPr>
                  <a:spLocks noChangeArrowheads="1"/>
                </p:cNvSpPr>
                <p:nvPr/>
              </p:nvSpPr>
              <p:spPr bwMode="auto">
                <a:xfrm>
                  <a:off x="2392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535" name="Rectangle 255"/>
                <p:cNvSpPr>
                  <a:spLocks noChangeArrowheads="1"/>
                </p:cNvSpPr>
                <p:nvPr/>
              </p:nvSpPr>
              <p:spPr bwMode="auto">
                <a:xfrm>
                  <a:off x="2364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536" name="Group 256"/>
              <p:cNvGrpSpPr>
                <a:grpSpLocks/>
              </p:cNvGrpSpPr>
              <p:nvPr/>
            </p:nvGrpSpPr>
            <p:grpSpPr bwMode="auto">
              <a:xfrm>
                <a:off x="2758" y="768"/>
                <a:ext cx="394" cy="384"/>
                <a:chOff x="2758" y="768"/>
                <a:chExt cx="394" cy="384"/>
              </a:xfrm>
            </p:grpSpPr>
            <p:sp>
              <p:nvSpPr>
                <p:cNvPr id="225537" name="Rectangle 257"/>
                <p:cNvSpPr>
                  <a:spLocks noChangeArrowheads="1"/>
                </p:cNvSpPr>
                <p:nvPr/>
              </p:nvSpPr>
              <p:spPr bwMode="auto">
                <a:xfrm>
                  <a:off x="2786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538" name="Rectangle 258"/>
                <p:cNvSpPr>
                  <a:spLocks noChangeArrowheads="1"/>
                </p:cNvSpPr>
                <p:nvPr/>
              </p:nvSpPr>
              <p:spPr bwMode="auto">
                <a:xfrm>
                  <a:off x="2758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539" name="Group 259"/>
              <p:cNvGrpSpPr>
                <a:grpSpLocks/>
              </p:cNvGrpSpPr>
              <p:nvPr/>
            </p:nvGrpSpPr>
            <p:grpSpPr bwMode="auto">
              <a:xfrm>
                <a:off x="3152" y="768"/>
                <a:ext cx="394" cy="384"/>
                <a:chOff x="3152" y="768"/>
                <a:chExt cx="394" cy="384"/>
              </a:xfrm>
            </p:grpSpPr>
            <p:sp>
              <p:nvSpPr>
                <p:cNvPr id="225540" name="Rectangle 260"/>
                <p:cNvSpPr>
                  <a:spLocks noChangeArrowheads="1"/>
                </p:cNvSpPr>
                <p:nvPr/>
              </p:nvSpPr>
              <p:spPr bwMode="auto">
                <a:xfrm>
                  <a:off x="3180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541" name="Rectangle 261"/>
                <p:cNvSpPr>
                  <a:spLocks noChangeArrowheads="1"/>
                </p:cNvSpPr>
                <p:nvPr/>
              </p:nvSpPr>
              <p:spPr bwMode="auto">
                <a:xfrm>
                  <a:off x="3152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542" name="Group 262"/>
              <p:cNvGrpSpPr>
                <a:grpSpLocks/>
              </p:cNvGrpSpPr>
              <p:nvPr/>
            </p:nvGrpSpPr>
            <p:grpSpPr bwMode="auto">
              <a:xfrm>
                <a:off x="3546" y="768"/>
                <a:ext cx="394" cy="384"/>
                <a:chOff x="3546" y="768"/>
                <a:chExt cx="394" cy="384"/>
              </a:xfrm>
            </p:grpSpPr>
            <p:sp>
              <p:nvSpPr>
                <p:cNvPr id="225543" name="Rectangle 263"/>
                <p:cNvSpPr>
                  <a:spLocks noChangeArrowheads="1"/>
                </p:cNvSpPr>
                <p:nvPr/>
              </p:nvSpPr>
              <p:spPr bwMode="auto">
                <a:xfrm>
                  <a:off x="3574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544" name="Rectangle 264"/>
                <p:cNvSpPr>
                  <a:spLocks noChangeArrowheads="1"/>
                </p:cNvSpPr>
                <p:nvPr/>
              </p:nvSpPr>
              <p:spPr bwMode="auto">
                <a:xfrm>
                  <a:off x="3546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545" name="Group 265"/>
              <p:cNvGrpSpPr>
                <a:grpSpLocks/>
              </p:cNvGrpSpPr>
              <p:nvPr/>
            </p:nvGrpSpPr>
            <p:grpSpPr bwMode="auto">
              <a:xfrm>
                <a:off x="0" y="1152"/>
                <a:ext cx="394" cy="384"/>
                <a:chOff x="0" y="1152"/>
                <a:chExt cx="394" cy="384"/>
              </a:xfrm>
            </p:grpSpPr>
            <p:sp>
              <p:nvSpPr>
                <p:cNvPr id="225546" name="Rectangle 266"/>
                <p:cNvSpPr>
                  <a:spLocks noChangeArrowheads="1"/>
                </p:cNvSpPr>
                <p:nvPr/>
              </p:nvSpPr>
              <p:spPr bwMode="auto">
                <a:xfrm>
                  <a:off x="28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547" name="Rectangle 267"/>
                <p:cNvSpPr>
                  <a:spLocks noChangeArrowheads="1"/>
                </p:cNvSpPr>
                <p:nvPr/>
              </p:nvSpPr>
              <p:spPr bwMode="auto">
                <a:xfrm>
                  <a:off x="0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548" name="Group 268"/>
              <p:cNvGrpSpPr>
                <a:grpSpLocks/>
              </p:cNvGrpSpPr>
              <p:nvPr/>
            </p:nvGrpSpPr>
            <p:grpSpPr bwMode="auto">
              <a:xfrm>
                <a:off x="394" y="1152"/>
                <a:ext cx="394" cy="384"/>
                <a:chOff x="394" y="1152"/>
                <a:chExt cx="394" cy="384"/>
              </a:xfrm>
            </p:grpSpPr>
            <p:sp>
              <p:nvSpPr>
                <p:cNvPr id="225549" name="Rectangle 269"/>
                <p:cNvSpPr>
                  <a:spLocks noChangeArrowheads="1"/>
                </p:cNvSpPr>
                <p:nvPr/>
              </p:nvSpPr>
              <p:spPr bwMode="auto">
                <a:xfrm>
                  <a:off x="422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550" name="Rectangle 270"/>
                <p:cNvSpPr>
                  <a:spLocks noChangeArrowheads="1"/>
                </p:cNvSpPr>
                <p:nvPr/>
              </p:nvSpPr>
              <p:spPr bwMode="auto">
                <a:xfrm>
                  <a:off x="394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551" name="Group 271"/>
              <p:cNvGrpSpPr>
                <a:grpSpLocks/>
              </p:cNvGrpSpPr>
              <p:nvPr/>
            </p:nvGrpSpPr>
            <p:grpSpPr bwMode="auto">
              <a:xfrm>
                <a:off x="788" y="1152"/>
                <a:ext cx="394" cy="384"/>
                <a:chOff x="788" y="1152"/>
                <a:chExt cx="394" cy="384"/>
              </a:xfrm>
            </p:grpSpPr>
            <p:sp>
              <p:nvSpPr>
                <p:cNvPr id="225552" name="Rectangle 272"/>
                <p:cNvSpPr>
                  <a:spLocks noChangeArrowheads="1"/>
                </p:cNvSpPr>
                <p:nvPr/>
              </p:nvSpPr>
              <p:spPr bwMode="auto">
                <a:xfrm>
                  <a:off x="816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553" name="Rectangle 273"/>
                <p:cNvSpPr>
                  <a:spLocks noChangeArrowheads="1"/>
                </p:cNvSpPr>
                <p:nvPr/>
              </p:nvSpPr>
              <p:spPr bwMode="auto">
                <a:xfrm>
                  <a:off x="788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554" name="Group 274"/>
              <p:cNvGrpSpPr>
                <a:grpSpLocks/>
              </p:cNvGrpSpPr>
              <p:nvPr/>
            </p:nvGrpSpPr>
            <p:grpSpPr bwMode="auto">
              <a:xfrm>
                <a:off x="1182" y="1152"/>
                <a:ext cx="394" cy="384"/>
                <a:chOff x="1182" y="1152"/>
                <a:chExt cx="394" cy="384"/>
              </a:xfrm>
            </p:grpSpPr>
            <p:sp>
              <p:nvSpPr>
                <p:cNvPr id="225555" name="Rectangle 275"/>
                <p:cNvSpPr>
                  <a:spLocks noChangeArrowheads="1"/>
                </p:cNvSpPr>
                <p:nvPr/>
              </p:nvSpPr>
              <p:spPr bwMode="auto">
                <a:xfrm>
                  <a:off x="1210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556" name="Rectangle 276"/>
                <p:cNvSpPr>
                  <a:spLocks noChangeArrowheads="1"/>
                </p:cNvSpPr>
                <p:nvPr/>
              </p:nvSpPr>
              <p:spPr bwMode="auto">
                <a:xfrm>
                  <a:off x="1182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557" name="Group 277"/>
              <p:cNvGrpSpPr>
                <a:grpSpLocks/>
              </p:cNvGrpSpPr>
              <p:nvPr/>
            </p:nvGrpSpPr>
            <p:grpSpPr bwMode="auto">
              <a:xfrm>
                <a:off x="1576" y="1152"/>
                <a:ext cx="394" cy="384"/>
                <a:chOff x="1576" y="1152"/>
                <a:chExt cx="394" cy="384"/>
              </a:xfrm>
            </p:grpSpPr>
            <p:sp>
              <p:nvSpPr>
                <p:cNvPr id="225558" name="Rectangle 278"/>
                <p:cNvSpPr>
                  <a:spLocks noChangeArrowheads="1"/>
                </p:cNvSpPr>
                <p:nvPr/>
              </p:nvSpPr>
              <p:spPr bwMode="auto">
                <a:xfrm>
                  <a:off x="1604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559" name="Rectangle 279"/>
                <p:cNvSpPr>
                  <a:spLocks noChangeArrowheads="1"/>
                </p:cNvSpPr>
                <p:nvPr/>
              </p:nvSpPr>
              <p:spPr bwMode="auto">
                <a:xfrm>
                  <a:off x="1576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560" name="Group 280"/>
              <p:cNvGrpSpPr>
                <a:grpSpLocks/>
              </p:cNvGrpSpPr>
              <p:nvPr/>
            </p:nvGrpSpPr>
            <p:grpSpPr bwMode="auto">
              <a:xfrm>
                <a:off x="1970" y="1152"/>
                <a:ext cx="394" cy="384"/>
                <a:chOff x="1970" y="1152"/>
                <a:chExt cx="394" cy="384"/>
              </a:xfrm>
            </p:grpSpPr>
            <p:sp>
              <p:nvSpPr>
                <p:cNvPr id="225561" name="Rectangle 281"/>
                <p:cNvSpPr>
                  <a:spLocks noChangeArrowheads="1"/>
                </p:cNvSpPr>
                <p:nvPr/>
              </p:nvSpPr>
              <p:spPr bwMode="auto">
                <a:xfrm>
                  <a:off x="1998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562" name="Rectangle 282"/>
                <p:cNvSpPr>
                  <a:spLocks noChangeArrowheads="1"/>
                </p:cNvSpPr>
                <p:nvPr/>
              </p:nvSpPr>
              <p:spPr bwMode="auto">
                <a:xfrm>
                  <a:off x="1970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563" name="Group 283"/>
              <p:cNvGrpSpPr>
                <a:grpSpLocks/>
              </p:cNvGrpSpPr>
              <p:nvPr/>
            </p:nvGrpSpPr>
            <p:grpSpPr bwMode="auto">
              <a:xfrm>
                <a:off x="2364" y="1152"/>
                <a:ext cx="394" cy="384"/>
                <a:chOff x="2364" y="1152"/>
                <a:chExt cx="394" cy="384"/>
              </a:xfrm>
            </p:grpSpPr>
            <p:sp>
              <p:nvSpPr>
                <p:cNvPr id="225564" name="Rectangle 284"/>
                <p:cNvSpPr>
                  <a:spLocks noChangeArrowheads="1"/>
                </p:cNvSpPr>
                <p:nvPr/>
              </p:nvSpPr>
              <p:spPr bwMode="auto">
                <a:xfrm>
                  <a:off x="2392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565" name="Rectangle 285"/>
                <p:cNvSpPr>
                  <a:spLocks noChangeArrowheads="1"/>
                </p:cNvSpPr>
                <p:nvPr/>
              </p:nvSpPr>
              <p:spPr bwMode="auto">
                <a:xfrm>
                  <a:off x="2364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566" name="Group 286"/>
              <p:cNvGrpSpPr>
                <a:grpSpLocks/>
              </p:cNvGrpSpPr>
              <p:nvPr/>
            </p:nvGrpSpPr>
            <p:grpSpPr bwMode="auto">
              <a:xfrm>
                <a:off x="2758" y="1152"/>
                <a:ext cx="394" cy="384"/>
                <a:chOff x="2758" y="1152"/>
                <a:chExt cx="394" cy="384"/>
              </a:xfrm>
            </p:grpSpPr>
            <p:sp>
              <p:nvSpPr>
                <p:cNvPr id="225567" name="Rectangle 287"/>
                <p:cNvSpPr>
                  <a:spLocks noChangeArrowheads="1"/>
                </p:cNvSpPr>
                <p:nvPr/>
              </p:nvSpPr>
              <p:spPr bwMode="auto">
                <a:xfrm>
                  <a:off x="2786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568" name="Rectangle 288"/>
                <p:cNvSpPr>
                  <a:spLocks noChangeArrowheads="1"/>
                </p:cNvSpPr>
                <p:nvPr/>
              </p:nvSpPr>
              <p:spPr bwMode="auto">
                <a:xfrm>
                  <a:off x="2758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569" name="Group 289"/>
              <p:cNvGrpSpPr>
                <a:grpSpLocks/>
              </p:cNvGrpSpPr>
              <p:nvPr/>
            </p:nvGrpSpPr>
            <p:grpSpPr bwMode="auto">
              <a:xfrm>
                <a:off x="3152" y="1152"/>
                <a:ext cx="394" cy="384"/>
                <a:chOff x="3152" y="1152"/>
                <a:chExt cx="394" cy="384"/>
              </a:xfrm>
            </p:grpSpPr>
            <p:sp>
              <p:nvSpPr>
                <p:cNvPr id="225570" name="Rectangle 290"/>
                <p:cNvSpPr>
                  <a:spLocks noChangeArrowheads="1"/>
                </p:cNvSpPr>
                <p:nvPr/>
              </p:nvSpPr>
              <p:spPr bwMode="auto">
                <a:xfrm>
                  <a:off x="3180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571" name="Rectangle 291"/>
                <p:cNvSpPr>
                  <a:spLocks noChangeArrowheads="1"/>
                </p:cNvSpPr>
                <p:nvPr/>
              </p:nvSpPr>
              <p:spPr bwMode="auto">
                <a:xfrm>
                  <a:off x="3152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572" name="Group 292"/>
              <p:cNvGrpSpPr>
                <a:grpSpLocks/>
              </p:cNvGrpSpPr>
              <p:nvPr/>
            </p:nvGrpSpPr>
            <p:grpSpPr bwMode="auto">
              <a:xfrm>
                <a:off x="3546" y="1152"/>
                <a:ext cx="394" cy="384"/>
                <a:chOff x="3546" y="1152"/>
                <a:chExt cx="394" cy="384"/>
              </a:xfrm>
            </p:grpSpPr>
            <p:sp>
              <p:nvSpPr>
                <p:cNvPr id="225573" name="Rectangle 293"/>
                <p:cNvSpPr>
                  <a:spLocks noChangeArrowheads="1"/>
                </p:cNvSpPr>
                <p:nvPr/>
              </p:nvSpPr>
              <p:spPr bwMode="auto">
                <a:xfrm>
                  <a:off x="3574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574" name="Rectangle 294"/>
                <p:cNvSpPr>
                  <a:spLocks noChangeArrowheads="1"/>
                </p:cNvSpPr>
                <p:nvPr/>
              </p:nvSpPr>
              <p:spPr bwMode="auto">
                <a:xfrm>
                  <a:off x="3546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575" name="Group 295"/>
              <p:cNvGrpSpPr>
                <a:grpSpLocks/>
              </p:cNvGrpSpPr>
              <p:nvPr/>
            </p:nvGrpSpPr>
            <p:grpSpPr bwMode="auto">
              <a:xfrm>
                <a:off x="0" y="1536"/>
                <a:ext cx="394" cy="384"/>
                <a:chOff x="0" y="1536"/>
                <a:chExt cx="394" cy="384"/>
              </a:xfrm>
            </p:grpSpPr>
            <p:sp>
              <p:nvSpPr>
                <p:cNvPr id="225576" name="Rectangle 296"/>
                <p:cNvSpPr>
                  <a:spLocks noChangeArrowheads="1"/>
                </p:cNvSpPr>
                <p:nvPr/>
              </p:nvSpPr>
              <p:spPr bwMode="auto">
                <a:xfrm>
                  <a:off x="28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577" name="Rectangle 297"/>
                <p:cNvSpPr>
                  <a:spLocks noChangeArrowheads="1"/>
                </p:cNvSpPr>
                <p:nvPr/>
              </p:nvSpPr>
              <p:spPr bwMode="auto">
                <a:xfrm>
                  <a:off x="0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578" name="Group 298"/>
              <p:cNvGrpSpPr>
                <a:grpSpLocks/>
              </p:cNvGrpSpPr>
              <p:nvPr/>
            </p:nvGrpSpPr>
            <p:grpSpPr bwMode="auto">
              <a:xfrm>
                <a:off x="394" y="1536"/>
                <a:ext cx="394" cy="384"/>
                <a:chOff x="394" y="1536"/>
                <a:chExt cx="394" cy="384"/>
              </a:xfrm>
            </p:grpSpPr>
            <p:sp>
              <p:nvSpPr>
                <p:cNvPr id="225579" name="Rectangle 299"/>
                <p:cNvSpPr>
                  <a:spLocks noChangeArrowheads="1"/>
                </p:cNvSpPr>
                <p:nvPr/>
              </p:nvSpPr>
              <p:spPr bwMode="auto">
                <a:xfrm>
                  <a:off x="422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580" name="Rectangle 300"/>
                <p:cNvSpPr>
                  <a:spLocks noChangeArrowheads="1"/>
                </p:cNvSpPr>
                <p:nvPr/>
              </p:nvSpPr>
              <p:spPr bwMode="auto">
                <a:xfrm>
                  <a:off x="394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581" name="Group 301"/>
              <p:cNvGrpSpPr>
                <a:grpSpLocks/>
              </p:cNvGrpSpPr>
              <p:nvPr/>
            </p:nvGrpSpPr>
            <p:grpSpPr bwMode="auto">
              <a:xfrm>
                <a:off x="788" y="1536"/>
                <a:ext cx="394" cy="384"/>
                <a:chOff x="788" y="1536"/>
                <a:chExt cx="394" cy="384"/>
              </a:xfrm>
            </p:grpSpPr>
            <p:sp>
              <p:nvSpPr>
                <p:cNvPr id="225582" name="Rectangle 302"/>
                <p:cNvSpPr>
                  <a:spLocks noChangeArrowheads="1"/>
                </p:cNvSpPr>
                <p:nvPr/>
              </p:nvSpPr>
              <p:spPr bwMode="auto">
                <a:xfrm>
                  <a:off x="816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583" name="Rectangle 303"/>
                <p:cNvSpPr>
                  <a:spLocks noChangeArrowheads="1"/>
                </p:cNvSpPr>
                <p:nvPr/>
              </p:nvSpPr>
              <p:spPr bwMode="auto">
                <a:xfrm>
                  <a:off x="788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584" name="Group 304"/>
              <p:cNvGrpSpPr>
                <a:grpSpLocks/>
              </p:cNvGrpSpPr>
              <p:nvPr/>
            </p:nvGrpSpPr>
            <p:grpSpPr bwMode="auto">
              <a:xfrm>
                <a:off x="1182" y="1536"/>
                <a:ext cx="394" cy="384"/>
                <a:chOff x="1182" y="1536"/>
                <a:chExt cx="394" cy="384"/>
              </a:xfrm>
            </p:grpSpPr>
            <p:sp>
              <p:nvSpPr>
                <p:cNvPr id="225585" name="Rectangle 305"/>
                <p:cNvSpPr>
                  <a:spLocks noChangeArrowheads="1"/>
                </p:cNvSpPr>
                <p:nvPr/>
              </p:nvSpPr>
              <p:spPr bwMode="auto">
                <a:xfrm>
                  <a:off x="1210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586" name="Rectangle 306"/>
                <p:cNvSpPr>
                  <a:spLocks noChangeArrowheads="1"/>
                </p:cNvSpPr>
                <p:nvPr/>
              </p:nvSpPr>
              <p:spPr bwMode="auto">
                <a:xfrm>
                  <a:off x="1182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587" name="Group 307"/>
              <p:cNvGrpSpPr>
                <a:grpSpLocks/>
              </p:cNvGrpSpPr>
              <p:nvPr/>
            </p:nvGrpSpPr>
            <p:grpSpPr bwMode="auto">
              <a:xfrm>
                <a:off x="1576" y="1536"/>
                <a:ext cx="394" cy="384"/>
                <a:chOff x="1576" y="1536"/>
                <a:chExt cx="394" cy="384"/>
              </a:xfrm>
            </p:grpSpPr>
            <p:sp>
              <p:nvSpPr>
                <p:cNvPr id="225588" name="Rectangle 308"/>
                <p:cNvSpPr>
                  <a:spLocks noChangeArrowheads="1"/>
                </p:cNvSpPr>
                <p:nvPr/>
              </p:nvSpPr>
              <p:spPr bwMode="auto">
                <a:xfrm>
                  <a:off x="1604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589" name="Rectangle 309"/>
                <p:cNvSpPr>
                  <a:spLocks noChangeArrowheads="1"/>
                </p:cNvSpPr>
                <p:nvPr/>
              </p:nvSpPr>
              <p:spPr bwMode="auto">
                <a:xfrm>
                  <a:off x="1576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590" name="Group 310"/>
              <p:cNvGrpSpPr>
                <a:grpSpLocks/>
              </p:cNvGrpSpPr>
              <p:nvPr/>
            </p:nvGrpSpPr>
            <p:grpSpPr bwMode="auto">
              <a:xfrm>
                <a:off x="1970" y="1536"/>
                <a:ext cx="394" cy="384"/>
                <a:chOff x="1970" y="1536"/>
                <a:chExt cx="394" cy="384"/>
              </a:xfrm>
            </p:grpSpPr>
            <p:sp>
              <p:nvSpPr>
                <p:cNvPr id="225591" name="Rectangle 311"/>
                <p:cNvSpPr>
                  <a:spLocks noChangeArrowheads="1"/>
                </p:cNvSpPr>
                <p:nvPr/>
              </p:nvSpPr>
              <p:spPr bwMode="auto">
                <a:xfrm>
                  <a:off x="1998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592" name="Rectangle 312"/>
                <p:cNvSpPr>
                  <a:spLocks noChangeArrowheads="1"/>
                </p:cNvSpPr>
                <p:nvPr/>
              </p:nvSpPr>
              <p:spPr bwMode="auto">
                <a:xfrm>
                  <a:off x="1970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593" name="Group 313"/>
              <p:cNvGrpSpPr>
                <a:grpSpLocks/>
              </p:cNvGrpSpPr>
              <p:nvPr/>
            </p:nvGrpSpPr>
            <p:grpSpPr bwMode="auto">
              <a:xfrm>
                <a:off x="2364" y="1536"/>
                <a:ext cx="394" cy="384"/>
                <a:chOff x="2364" y="1536"/>
                <a:chExt cx="394" cy="384"/>
              </a:xfrm>
            </p:grpSpPr>
            <p:sp>
              <p:nvSpPr>
                <p:cNvPr id="225594" name="Rectangle 314"/>
                <p:cNvSpPr>
                  <a:spLocks noChangeArrowheads="1"/>
                </p:cNvSpPr>
                <p:nvPr/>
              </p:nvSpPr>
              <p:spPr bwMode="auto">
                <a:xfrm>
                  <a:off x="2392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595" name="Rectangle 315"/>
                <p:cNvSpPr>
                  <a:spLocks noChangeArrowheads="1"/>
                </p:cNvSpPr>
                <p:nvPr/>
              </p:nvSpPr>
              <p:spPr bwMode="auto">
                <a:xfrm>
                  <a:off x="2364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596" name="Group 316"/>
              <p:cNvGrpSpPr>
                <a:grpSpLocks/>
              </p:cNvGrpSpPr>
              <p:nvPr/>
            </p:nvGrpSpPr>
            <p:grpSpPr bwMode="auto">
              <a:xfrm>
                <a:off x="2758" y="1536"/>
                <a:ext cx="394" cy="384"/>
                <a:chOff x="2758" y="1536"/>
                <a:chExt cx="394" cy="384"/>
              </a:xfrm>
            </p:grpSpPr>
            <p:sp>
              <p:nvSpPr>
                <p:cNvPr id="225597" name="Rectangle 317"/>
                <p:cNvSpPr>
                  <a:spLocks noChangeArrowheads="1"/>
                </p:cNvSpPr>
                <p:nvPr/>
              </p:nvSpPr>
              <p:spPr bwMode="auto">
                <a:xfrm>
                  <a:off x="2786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598" name="Rectangle 318"/>
                <p:cNvSpPr>
                  <a:spLocks noChangeArrowheads="1"/>
                </p:cNvSpPr>
                <p:nvPr/>
              </p:nvSpPr>
              <p:spPr bwMode="auto">
                <a:xfrm>
                  <a:off x="2758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599" name="Group 319"/>
              <p:cNvGrpSpPr>
                <a:grpSpLocks/>
              </p:cNvGrpSpPr>
              <p:nvPr/>
            </p:nvGrpSpPr>
            <p:grpSpPr bwMode="auto">
              <a:xfrm>
                <a:off x="3152" y="1536"/>
                <a:ext cx="394" cy="384"/>
                <a:chOff x="3152" y="1536"/>
                <a:chExt cx="394" cy="384"/>
              </a:xfrm>
            </p:grpSpPr>
            <p:sp>
              <p:nvSpPr>
                <p:cNvPr id="225600" name="Rectangle 320"/>
                <p:cNvSpPr>
                  <a:spLocks noChangeArrowheads="1"/>
                </p:cNvSpPr>
                <p:nvPr/>
              </p:nvSpPr>
              <p:spPr bwMode="auto">
                <a:xfrm>
                  <a:off x="3180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601" name="Rectangle 321"/>
                <p:cNvSpPr>
                  <a:spLocks noChangeArrowheads="1"/>
                </p:cNvSpPr>
                <p:nvPr/>
              </p:nvSpPr>
              <p:spPr bwMode="auto">
                <a:xfrm>
                  <a:off x="3152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602" name="Group 322"/>
              <p:cNvGrpSpPr>
                <a:grpSpLocks/>
              </p:cNvGrpSpPr>
              <p:nvPr/>
            </p:nvGrpSpPr>
            <p:grpSpPr bwMode="auto">
              <a:xfrm>
                <a:off x="3546" y="1536"/>
                <a:ext cx="394" cy="384"/>
                <a:chOff x="3546" y="1536"/>
                <a:chExt cx="394" cy="384"/>
              </a:xfrm>
            </p:grpSpPr>
            <p:sp>
              <p:nvSpPr>
                <p:cNvPr id="225603" name="Rectangle 323"/>
                <p:cNvSpPr>
                  <a:spLocks noChangeArrowheads="1"/>
                </p:cNvSpPr>
                <p:nvPr/>
              </p:nvSpPr>
              <p:spPr bwMode="auto">
                <a:xfrm>
                  <a:off x="3574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604" name="Rectangle 324"/>
                <p:cNvSpPr>
                  <a:spLocks noChangeArrowheads="1"/>
                </p:cNvSpPr>
                <p:nvPr/>
              </p:nvSpPr>
              <p:spPr bwMode="auto">
                <a:xfrm>
                  <a:off x="3546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225605" name="Rectangle 325"/>
            <p:cNvSpPr>
              <a:spLocks noChangeArrowheads="1"/>
            </p:cNvSpPr>
            <p:nvPr/>
          </p:nvSpPr>
          <p:spPr bwMode="auto">
            <a:xfrm>
              <a:off x="-3" y="-3"/>
              <a:ext cx="3946" cy="1926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25606" name="Group 326"/>
          <p:cNvGrpSpPr>
            <a:grpSpLocks/>
          </p:cNvGrpSpPr>
          <p:nvPr/>
        </p:nvGrpSpPr>
        <p:grpSpPr bwMode="auto">
          <a:xfrm>
            <a:off x="5022850" y="5295900"/>
            <a:ext cx="2192338" cy="838200"/>
            <a:chOff x="-3" y="-3"/>
            <a:chExt cx="3946" cy="1926"/>
          </a:xfrm>
        </p:grpSpPr>
        <p:grpSp>
          <p:nvGrpSpPr>
            <p:cNvPr id="225607" name="Group 327"/>
            <p:cNvGrpSpPr>
              <a:grpSpLocks/>
            </p:cNvGrpSpPr>
            <p:nvPr/>
          </p:nvGrpSpPr>
          <p:grpSpPr bwMode="auto">
            <a:xfrm>
              <a:off x="0" y="0"/>
              <a:ext cx="3940" cy="1920"/>
              <a:chOff x="0" y="0"/>
              <a:chExt cx="3940" cy="1920"/>
            </a:xfrm>
          </p:grpSpPr>
          <p:grpSp>
            <p:nvGrpSpPr>
              <p:cNvPr id="225608" name="Group 328"/>
              <p:cNvGrpSpPr>
                <a:grpSpLocks/>
              </p:cNvGrpSpPr>
              <p:nvPr/>
            </p:nvGrpSpPr>
            <p:grpSpPr bwMode="auto">
              <a:xfrm>
                <a:off x="0" y="0"/>
                <a:ext cx="394" cy="384"/>
                <a:chOff x="0" y="0"/>
                <a:chExt cx="394" cy="384"/>
              </a:xfrm>
            </p:grpSpPr>
            <p:sp>
              <p:nvSpPr>
                <p:cNvPr id="225609" name="Rectangle 329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610" name="Rectangle 33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611" name="Group 331"/>
              <p:cNvGrpSpPr>
                <a:grpSpLocks/>
              </p:cNvGrpSpPr>
              <p:nvPr/>
            </p:nvGrpSpPr>
            <p:grpSpPr bwMode="auto">
              <a:xfrm>
                <a:off x="394" y="0"/>
                <a:ext cx="394" cy="384"/>
                <a:chOff x="394" y="0"/>
                <a:chExt cx="394" cy="384"/>
              </a:xfrm>
            </p:grpSpPr>
            <p:sp>
              <p:nvSpPr>
                <p:cNvPr id="225612" name="Rectangle 332"/>
                <p:cNvSpPr>
                  <a:spLocks noChangeArrowheads="1"/>
                </p:cNvSpPr>
                <p:nvPr/>
              </p:nvSpPr>
              <p:spPr bwMode="auto">
                <a:xfrm>
                  <a:off x="422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613" name="Rectangle 333"/>
                <p:cNvSpPr>
                  <a:spLocks noChangeArrowheads="1"/>
                </p:cNvSpPr>
                <p:nvPr/>
              </p:nvSpPr>
              <p:spPr bwMode="auto">
                <a:xfrm>
                  <a:off x="394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614" name="Group 334"/>
              <p:cNvGrpSpPr>
                <a:grpSpLocks/>
              </p:cNvGrpSpPr>
              <p:nvPr/>
            </p:nvGrpSpPr>
            <p:grpSpPr bwMode="auto">
              <a:xfrm>
                <a:off x="788" y="0"/>
                <a:ext cx="394" cy="384"/>
                <a:chOff x="788" y="0"/>
                <a:chExt cx="394" cy="384"/>
              </a:xfrm>
            </p:grpSpPr>
            <p:sp>
              <p:nvSpPr>
                <p:cNvPr id="225615" name="Rectangle 335"/>
                <p:cNvSpPr>
                  <a:spLocks noChangeArrowheads="1"/>
                </p:cNvSpPr>
                <p:nvPr/>
              </p:nvSpPr>
              <p:spPr bwMode="auto">
                <a:xfrm>
                  <a:off x="816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616" name="Rectangle 336"/>
                <p:cNvSpPr>
                  <a:spLocks noChangeArrowheads="1"/>
                </p:cNvSpPr>
                <p:nvPr/>
              </p:nvSpPr>
              <p:spPr bwMode="auto">
                <a:xfrm>
                  <a:off x="788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617" name="Group 337"/>
              <p:cNvGrpSpPr>
                <a:grpSpLocks/>
              </p:cNvGrpSpPr>
              <p:nvPr/>
            </p:nvGrpSpPr>
            <p:grpSpPr bwMode="auto">
              <a:xfrm>
                <a:off x="1182" y="0"/>
                <a:ext cx="394" cy="384"/>
                <a:chOff x="1182" y="0"/>
                <a:chExt cx="394" cy="384"/>
              </a:xfrm>
            </p:grpSpPr>
            <p:sp>
              <p:nvSpPr>
                <p:cNvPr id="225618" name="Rectangle 338"/>
                <p:cNvSpPr>
                  <a:spLocks noChangeArrowheads="1"/>
                </p:cNvSpPr>
                <p:nvPr/>
              </p:nvSpPr>
              <p:spPr bwMode="auto">
                <a:xfrm>
                  <a:off x="1210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619" name="Rectangle 339"/>
                <p:cNvSpPr>
                  <a:spLocks noChangeArrowheads="1"/>
                </p:cNvSpPr>
                <p:nvPr/>
              </p:nvSpPr>
              <p:spPr bwMode="auto">
                <a:xfrm>
                  <a:off x="1182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620" name="Group 340"/>
              <p:cNvGrpSpPr>
                <a:grpSpLocks/>
              </p:cNvGrpSpPr>
              <p:nvPr/>
            </p:nvGrpSpPr>
            <p:grpSpPr bwMode="auto">
              <a:xfrm>
                <a:off x="1576" y="0"/>
                <a:ext cx="394" cy="384"/>
                <a:chOff x="1576" y="0"/>
                <a:chExt cx="394" cy="384"/>
              </a:xfrm>
            </p:grpSpPr>
            <p:sp>
              <p:nvSpPr>
                <p:cNvPr id="225621" name="Rectangle 341"/>
                <p:cNvSpPr>
                  <a:spLocks noChangeArrowheads="1"/>
                </p:cNvSpPr>
                <p:nvPr/>
              </p:nvSpPr>
              <p:spPr bwMode="auto">
                <a:xfrm>
                  <a:off x="1604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622" name="Rectangle 342"/>
                <p:cNvSpPr>
                  <a:spLocks noChangeArrowheads="1"/>
                </p:cNvSpPr>
                <p:nvPr/>
              </p:nvSpPr>
              <p:spPr bwMode="auto">
                <a:xfrm>
                  <a:off x="1576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623" name="Group 343"/>
              <p:cNvGrpSpPr>
                <a:grpSpLocks/>
              </p:cNvGrpSpPr>
              <p:nvPr/>
            </p:nvGrpSpPr>
            <p:grpSpPr bwMode="auto">
              <a:xfrm>
                <a:off x="1970" y="0"/>
                <a:ext cx="394" cy="384"/>
                <a:chOff x="1970" y="0"/>
                <a:chExt cx="394" cy="384"/>
              </a:xfrm>
            </p:grpSpPr>
            <p:sp>
              <p:nvSpPr>
                <p:cNvPr id="225624" name="Rectangle 344"/>
                <p:cNvSpPr>
                  <a:spLocks noChangeArrowheads="1"/>
                </p:cNvSpPr>
                <p:nvPr/>
              </p:nvSpPr>
              <p:spPr bwMode="auto">
                <a:xfrm>
                  <a:off x="1998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625" name="Rectangle 345"/>
                <p:cNvSpPr>
                  <a:spLocks noChangeArrowheads="1"/>
                </p:cNvSpPr>
                <p:nvPr/>
              </p:nvSpPr>
              <p:spPr bwMode="auto">
                <a:xfrm>
                  <a:off x="1970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626" name="Group 346"/>
              <p:cNvGrpSpPr>
                <a:grpSpLocks/>
              </p:cNvGrpSpPr>
              <p:nvPr/>
            </p:nvGrpSpPr>
            <p:grpSpPr bwMode="auto">
              <a:xfrm>
                <a:off x="2364" y="0"/>
                <a:ext cx="394" cy="384"/>
                <a:chOff x="2364" y="0"/>
                <a:chExt cx="394" cy="384"/>
              </a:xfrm>
            </p:grpSpPr>
            <p:sp>
              <p:nvSpPr>
                <p:cNvPr id="225627" name="Rectangle 347"/>
                <p:cNvSpPr>
                  <a:spLocks noChangeArrowheads="1"/>
                </p:cNvSpPr>
                <p:nvPr/>
              </p:nvSpPr>
              <p:spPr bwMode="auto">
                <a:xfrm>
                  <a:off x="2392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628" name="Rectangle 348"/>
                <p:cNvSpPr>
                  <a:spLocks noChangeArrowheads="1"/>
                </p:cNvSpPr>
                <p:nvPr/>
              </p:nvSpPr>
              <p:spPr bwMode="auto">
                <a:xfrm>
                  <a:off x="2364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629" name="Group 349"/>
              <p:cNvGrpSpPr>
                <a:grpSpLocks/>
              </p:cNvGrpSpPr>
              <p:nvPr/>
            </p:nvGrpSpPr>
            <p:grpSpPr bwMode="auto">
              <a:xfrm>
                <a:off x="2758" y="0"/>
                <a:ext cx="394" cy="384"/>
                <a:chOff x="2758" y="0"/>
                <a:chExt cx="394" cy="384"/>
              </a:xfrm>
            </p:grpSpPr>
            <p:sp>
              <p:nvSpPr>
                <p:cNvPr id="225630" name="Rectangle 350"/>
                <p:cNvSpPr>
                  <a:spLocks noChangeArrowheads="1"/>
                </p:cNvSpPr>
                <p:nvPr/>
              </p:nvSpPr>
              <p:spPr bwMode="auto">
                <a:xfrm>
                  <a:off x="2786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631" name="Rectangle 351"/>
                <p:cNvSpPr>
                  <a:spLocks noChangeArrowheads="1"/>
                </p:cNvSpPr>
                <p:nvPr/>
              </p:nvSpPr>
              <p:spPr bwMode="auto">
                <a:xfrm>
                  <a:off x="2758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632" name="Group 352"/>
              <p:cNvGrpSpPr>
                <a:grpSpLocks/>
              </p:cNvGrpSpPr>
              <p:nvPr/>
            </p:nvGrpSpPr>
            <p:grpSpPr bwMode="auto">
              <a:xfrm>
                <a:off x="3152" y="0"/>
                <a:ext cx="394" cy="384"/>
                <a:chOff x="3152" y="0"/>
                <a:chExt cx="394" cy="384"/>
              </a:xfrm>
            </p:grpSpPr>
            <p:sp>
              <p:nvSpPr>
                <p:cNvPr id="225633" name="Rectangle 353"/>
                <p:cNvSpPr>
                  <a:spLocks noChangeArrowheads="1"/>
                </p:cNvSpPr>
                <p:nvPr/>
              </p:nvSpPr>
              <p:spPr bwMode="auto">
                <a:xfrm>
                  <a:off x="3180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634" name="Rectangle 354"/>
                <p:cNvSpPr>
                  <a:spLocks noChangeArrowheads="1"/>
                </p:cNvSpPr>
                <p:nvPr/>
              </p:nvSpPr>
              <p:spPr bwMode="auto">
                <a:xfrm>
                  <a:off x="3152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635" name="Group 355"/>
              <p:cNvGrpSpPr>
                <a:grpSpLocks/>
              </p:cNvGrpSpPr>
              <p:nvPr/>
            </p:nvGrpSpPr>
            <p:grpSpPr bwMode="auto">
              <a:xfrm>
                <a:off x="3546" y="0"/>
                <a:ext cx="394" cy="384"/>
                <a:chOff x="3546" y="0"/>
                <a:chExt cx="394" cy="384"/>
              </a:xfrm>
            </p:grpSpPr>
            <p:sp>
              <p:nvSpPr>
                <p:cNvPr id="225636" name="Rectangle 356"/>
                <p:cNvSpPr>
                  <a:spLocks noChangeArrowheads="1"/>
                </p:cNvSpPr>
                <p:nvPr/>
              </p:nvSpPr>
              <p:spPr bwMode="auto">
                <a:xfrm>
                  <a:off x="3574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637" name="Rectangle 357"/>
                <p:cNvSpPr>
                  <a:spLocks noChangeArrowheads="1"/>
                </p:cNvSpPr>
                <p:nvPr/>
              </p:nvSpPr>
              <p:spPr bwMode="auto">
                <a:xfrm>
                  <a:off x="3546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638" name="Group 358"/>
              <p:cNvGrpSpPr>
                <a:grpSpLocks/>
              </p:cNvGrpSpPr>
              <p:nvPr/>
            </p:nvGrpSpPr>
            <p:grpSpPr bwMode="auto">
              <a:xfrm>
                <a:off x="0" y="384"/>
                <a:ext cx="394" cy="384"/>
                <a:chOff x="0" y="384"/>
                <a:chExt cx="394" cy="384"/>
              </a:xfrm>
            </p:grpSpPr>
            <p:sp>
              <p:nvSpPr>
                <p:cNvPr id="225639" name="Rectangle 359"/>
                <p:cNvSpPr>
                  <a:spLocks noChangeArrowheads="1"/>
                </p:cNvSpPr>
                <p:nvPr/>
              </p:nvSpPr>
              <p:spPr bwMode="auto">
                <a:xfrm>
                  <a:off x="28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640" name="Rectangle 360"/>
                <p:cNvSpPr>
                  <a:spLocks noChangeArrowheads="1"/>
                </p:cNvSpPr>
                <p:nvPr/>
              </p:nvSpPr>
              <p:spPr bwMode="auto">
                <a:xfrm>
                  <a:off x="0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641" name="Group 361"/>
              <p:cNvGrpSpPr>
                <a:grpSpLocks/>
              </p:cNvGrpSpPr>
              <p:nvPr/>
            </p:nvGrpSpPr>
            <p:grpSpPr bwMode="auto">
              <a:xfrm>
                <a:off x="394" y="384"/>
                <a:ext cx="394" cy="384"/>
                <a:chOff x="394" y="384"/>
                <a:chExt cx="394" cy="384"/>
              </a:xfrm>
            </p:grpSpPr>
            <p:sp>
              <p:nvSpPr>
                <p:cNvPr id="225642" name="Rectangle 362"/>
                <p:cNvSpPr>
                  <a:spLocks noChangeArrowheads="1"/>
                </p:cNvSpPr>
                <p:nvPr/>
              </p:nvSpPr>
              <p:spPr bwMode="auto">
                <a:xfrm>
                  <a:off x="422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643" name="Rectangle 363"/>
                <p:cNvSpPr>
                  <a:spLocks noChangeArrowheads="1"/>
                </p:cNvSpPr>
                <p:nvPr/>
              </p:nvSpPr>
              <p:spPr bwMode="auto">
                <a:xfrm>
                  <a:off x="394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644" name="Group 364"/>
              <p:cNvGrpSpPr>
                <a:grpSpLocks/>
              </p:cNvGrpSpPr>
              <p:nvPr/>
            </p:nvGrpSpPr>
            <p:grpSpPr bwMode="auto">
              <a:xfrm>
                <a:off x="788" y="384"/>
                <a:ext cx="394" cy="384"/>
                <a:chOff x="788" y="384"/>
                <a:chExt cx="394" cy="384"/>
              </a:xfrm>
            </p:grpSpPr>
            <p:sp>
              <p:nvSpPr>
                <p:cNvPr id="225645" name="Rectangle 365"/>
                <p:cNvSpPr>
                  <a:spLocks noChangeArrowheads="1"/>
                </p:cNvSpPr>
                <p:nvPr/>
              </p:nvSpPr>
              <p:spPr bwMode="auto">
                <a:xfrm>
                  <a:off x="816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646" name="Rectangle 366"/>
                <p:cNvSpPr>
                  <a:spLocks noChangeArrowheads="1"/>
                </p:cNvSpPr>
                <p:nvPr/>
              </p:nvSpPr>
              <p:spPr bwMode="auto">
                <a:xfrm>
                  <a:off x="788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647" name="Group 367"/>
              <p:cNvGrpSpPr>
                <a:grpSpLocks/>
              </p:cNvGrpSpPr>
              <p:nvPr/>
            </p:nvGrpSpPr>
            <p:grpSpPr bwMode="auto">
              <a:xfrm>
                <a:off x="1182" y="384"/>
                <a:ext cx="394" cy="384"/>
                <a:chOff x="1182" y="384"/>
                <a:chExt cx="394" cy="384"/>
              </a:xfrm>
            </p:grpSpPr>
            <p:sp>
              <p:nvSpPr>
                <p:cNvPr id="225648" name="Rectangle 368"/>
                <p:cNvSpPr>
                  <a:spLocks noChangeArrowheads="1"/>
                </p:cNvSpPr>
                <p:nvPr/>
              </p:nvSpPr>
              <p:spPr bwMode="auto">
                <a:xfrm>
                  <a:off x="1210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649" name="Rectangle 369"/>
                <p:cNvSpPr>
                  <a:spLocks noChangeArrowheads="1"/>
                </p:cNvSpPr>
                <p:nvPr/>
              </p:nvSpPr>
              <p:spPr bwMode="auto">
                <a:xfrm>
                  <a:off x="1182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650" name="Group 370"/>
              <p:cNvGrpSpPr>
                <a:grpSpLocks/>
              </p:cNvGrpSpPr>
              <p:nvPr/>
            </p:nvGrpSpPr>
            <p:grpSpPr bwMode="auto">
              <a:xfrm>
                <a:off x="1576" y="384"/>
                <a:ext cx="394" cy="384"/>
                <a:chOff x="1576" y="384"/>
                <a:chExt cx="394" cy="384"/>
              </a:xfrm>
            </p:grpSpPr>
            <p:sp>
              <p:nvSpPr>
                <p:cNvPr id="225651" name="Rectangle 371"/>
                <p:cNvSpPr>
                  <a:spLocks noChangeArrowheads="1"/>
                </p:cNvSpPr>
                <p:nvPr/>
              </p:nvSpPr>
              <p:spPr bwMode="auto">
                <a:xfrm>
                  <a:off x="1604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652" name="Rectangle 372"/>
                <p:cNvSpPr>
                  <a:spLocks noChangeArrowheads="1"/>
                </p:cNvSpPr>
                <p:nvPr/>
              </p:nvSpPr>
              <p:spPr bwMode="auto">
                <a:xfrm>
                  <a:off x="1576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653" name="Group 373"/>
              <p:cNvGrpSpPr>
                <a:grpSpLocks/>
              </p:cNvGrpSpPr>
              <p:nvPr/>
            </p:nvGrpSpPr>
            <p:grpSpPr bwMode="auto">
              <a:xfrm>
                <a:off x="1970" y="384"/>
                <a:ext cx="394" cy="384"/>
                <a:chOff x="1970" y="384"/>
                <a:chExt cx="394" cy="384"/>
              </a:xfrm>
            </p:grpSpPr>
            <p:sp>
              <p:nvSpPr>
                <p:cNvPr id="225654" name="Rectangle 374"/>
                <p:cNvSpPr>
                  <a:spLocks noChangeArrowheads="1"/>
                </p:cNvSpPr>
                <p:nvPr/>
              </p:nvSpPr>
              <p:spPr bwMode="auto">
                <a:xfrm>
                  <a:off x="1998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655" name="Rectangle 375"/>
                <p:cNvSpPr>
                  <a:spLocks noChangeArrowheads="1"/>
                </p:cNvSpPr>
                <p:nvPr/>
              </p:nvSpPr>
              <p:spPr bwMode="auto">
                <a:xfrm>
                  <a:off x="1970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656" name="Group 376"/>
              <p:cNvGrpSpPr>
                <a:grpSpLocks/>
              </p:cNvGrpSpPr>
              <p:nvPr/>
            </p:nvGrpSpPr>
            <p:grpSpPr bwMode="auto">
              <a:xfrm>
                <a:off x="2364" y="384"/>
                <a:ext cx="394" cy="384"/>
                <a:chOff x="2364" y="384"/>
                <a:chExt cx="394" cy="384"/>
              </a:xfrm>
            </p:grpSpPr>
            <p:sp>
              <p:nvSpPr>
                <p:cNvPr id="225657" name="Rectangle 377"/>
                <p:cNvSpPr>
                  <a:spLocks noChangeArrowheads="1"/>
                </p:cNvSpPr>
                <p:nvPr/>
              </p:nvSpPr>
              <p:spPr bwMode="auto">
                <a:xfrm>
                  <a:off x="2392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658" name="Rectangle 378"/>
                <p:cNvSpPr>
                  <a:spLocks noChangeArrowheads="1"/>
                </p:cNvSpPr>
                <p:nvPr/>
              </p:nvSpPr>
              <p:spPr bwMode="auto">
                <a:xfrm>
                  <a:off x="2364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659" name="Group 379"/>
              <p:cNvGrpSpPr>
                <a:grpSpLocks/>
              </p:cNvGrpSpPr>
              <p:nvPr/>
            </p:nvGrpSpPr>
            <p:grpSpPr bwMode="auto">
              <a:xfrm>
                <a:off x="2758" y="384"/>
                <a:ext cx="394" cy="384"/>
                <a:chOff x="2758" y="384"/>
                <a:chExt cx="394" cy="384"/>
              </a:xfrm>
            </p:grpSpPr>
            <p:sp>
              <p:nvSpPr>
                <p:cNvPr id="225660" name="Rectangle 380"/>
                <p:cNvSpPr>
                  <a:spLocks noChangeArrowheads="1"/>
                </p:cNvSpPr>
                <p:nvPr/>
              </p:nvSpPr>
              <p:spPr bwMode="auto">
                <a:xfrm>
                  <a:off x="2786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661" name="Rectangle 381"/>
                <p:cNvSpPr>
                  <a:spLocks noChangeArrowheads="1"/>
                </p:cNvSpPr>
                <p:nvPr/>
              </p:nvSpPr>
              <p:spPr bwMode="auto">
                <a:xfrm>
                  <a:off x="2758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662" name="Group 382"/>
              <p:cNvGrpSpPr>
                <a:grpSpLocks/>
              </p:cNvGrpSpPr>
              <p:nvPr/>
            </p:nvGrpSpPr>
            <p:grpSpPr bwMode="auto">
              <a:xfrm>
                <a:off x="3152" y="384"/>
                <a:ext cx="394" cy="384"/>
                <a:chOff x="3152" y="384"/>
                <a:chExt cx="394" cy="384"/>
              </a:xfrm>
            </p:grpSpPr>
            <p:sp>
              <p:nvSpPr>
                <p:cNvPr id="225663" name="Rectangle 383"/>
                <p:cNvSpPr>
                  <a:spLocks noChangeArrowheads="1"/>
                </p:cNvSpPr>
                <p:nvPr/>
              </p:nvSpPr>
              <p:spPr bwMode="auto">
                <a:xfrm>
                  <a:off x="3180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664" name="Rectangle 384"/>
                <p:cNvSpPr>
                  <a:spLocks noChangeArrowheads="1"/>
                </p:cNvSpPr>
                <p:nvPr/>
              </p:nvSpPr>
              <p:spPr bwMode="auto">
                <a:xfrm>
                  <a:off x="3152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665" name="Group 385"/>
              <p:cNvGrpSpPr>
                <a:grpSpLocks/>
              </p:cNvGrpSpPr>
              <p:nvPr/>
            </p:nvGrpSpPr>
            <p:grpSpPr bwMode="auto">
              <a:xfrm>
                <a:off x="3546" y="384"/>
                <a:ext cx="394" cy="384"/>
                <a:chOff x="3546" y="384"/>
                <a:chExt cx="394" cy="384"/>
              </a:xfrm>
            </p:grpSpPr>
            <p:sp>
              <p:nvSpPr>
                <p:cNvPr id="225666" name="Rectangle 386"/>
                <p:cNvSpPr>
                  <a:spLocks noChangeArrowheads="1"/>
                </p:cNvSpPr>
                <p:nvPr/>
              </p:nvSpPr>
              <p:spPr bwMode="auto">
                <a:xfrm>
                  <a:off x="3574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667" name="Rectangle 387"/>
                <p:cNvSpPr>
                  <a:spLocks noChangeArrowheads="1"/>
                </p:cNvSpPr>
                <p:nvPr/>
              </p:nvSpPr>
              <p:spPr bwMode="auto">
                <a:xfrm>
                  <a:off x="3546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668" name="Group 388"/>
              <p:cNvGrpSpPr>
                <a:grpSpLocks/>
              </p:cNvGrpSpPr>
              <p:nvPr/>
            </p:nvGrpSpPr>
            <p:grpSpPr bwMode="auto">
              <a:xfrm>
                <a:off x="0" y="768"/>
                <a:ext cx="394" cy="384"/>
                <a:chOff x="0" y="768"/>
                <a:chExt cx="394" cy="384"/>
              </a:xfrm>
            </p:grpSpPr>
            <p:sp>
              <p:nvSpPr>
                <p:cNvPr id="225669" name="Rectangle 389"/>
                <p:cNvSpPr>
                  <a:spLocks noChangeArrowheads="1"/>
                </p:cNvSpPr>
                <p:nvPr/>
              </p:nvSpPr>
              <p:spPr bwMode="auto">
                <a:xfrm>
                  <a:off x="28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670" name="Rectangle 390"/>
                <p:cNvSpPr>
                  <a:spLocks noChangeArrowheads="1"/>
                </p:cNvSpPr>
                <p:nvPr/>
              </p:nvSpPr>
              <p:spPr bwMode="auto">
                <a:xfrm>
                  <a:off x="0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671" name="Group 391"/>
              <p:cNvGrpSpPr>
                <a:grpSpLocks/>
              </p:cNvGrpSpPr>
              <p:nvPr/>
            </p:nvGrpSpPr>
            <p:grpSpPr bwMode="auto">
              <a:xfrm>
                <a:off x="394" y="768"/>
                <a:ext cx="394" cy="384"/>
                <a:chOff x="394" y="768"/>
                <a:chExt cx="394" cy="384"/>
              </a:xfrm>
            </p:grpSpPr>
            <p:sp>
              <p:nvSpPr>
                <p:cNvPr id="225672" name="Rectangle 392"/>
                <p:cNvSpPr>
                  <a:spLocks noChangeArrowheads="1"/>
                </p:cNvSpPr>
                <p:nvPr/>
              </p:nvSpPr>
              <p:spPr bwMode="auto">
                <a:xfrm>
                  <a:off x="422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673" name="Rectangle 393"/>
                <p:cNvSpPr>
                  <a:spLocks noChangeArrowheads="1"/>
                </p:cNvSpPr>
                <p:nvPr/>
              </p:nvSpPr>
              <p:spPr bwMode="auto">
                <a:xfrm>
                  <a:off x="394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674" name="Group 394"/>
              <p:cNvGrpSpPr>
                <a:grpSpLocks/>
              </p:cNvGrpSpPr>
              <p:nvPr/>
            </p:nvGrpSpPr>
            <p:grpSpPr bwMode="auto">
              <a:xfrm>
                <a:off x="788" y="768"/>
                <a:ext cx="394" cy="384"/>
                <a:chOff x="788" y="768"/>
                <a:chExt cx="394" cy="384"/>
              </a:xfrm>
            </p:grpSpPr>
            <p:sp>
              <p:nvSpPr>
                <p:cNvPr id="225675" name="Rectangle 395"/>
                <p:cNvSpPr>
                  <a:spLocks noChangeArrowheads="1"/>
                </p:cNvSpPr>
                <p:nvPr/>
              </p:nvSpPr>
              <p:spPr bwMode="auto">
                <a:xfrm>
                  <a:off x="816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676" name="Rectangle 396"/>
                <p:cNvSpPr>
                  <a:spLocks noChangeArrowheads="1"/>
                </p:cNvSpPr>
                <p:nvPr/>
              </p:nvSpPr>
              <p:spPr bwMode="auto">
                <a:xfrm>
                  <a:off x="788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677" name="Group 397"/>
              <p:cNvGrpSpPr>
                <a:grpSpLocks/>
              </p:cNvGrpSpPr>
              <p:nvPr/>
            </p:nvGrpSpPr>
            <p:grpSpPr bwMode="auto">
              <a:xfrm>
                <a:off x="1182" y="768"/>
                <a:ext cx="394" cy="384"/>
                <a:chOff x="1182" y="768"/>
                <a:chExt cx="394" cy="384"/>
              </a:xfrm>
            </p:grpSpPr>
            <p:sp>
              <p:nvSpPr>
                <p:cNvPr id="225678" name="Rectangle 398"/>
                <p:cNvSpPr>
                  <a:spLocks noChangeArrowheads="1"/>
                </p:cNvSpPr>
                <p:nvPr/>
              </p:nvSpPr>
              <p:spPr bwMode="auto">
                <a:xfrm>
                  <a:off x="1210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679" name="Rectangle 399"/>
                <p:cNvSpPr>
                  <a:spLocks noChangeArrowheads="1"/>
                </p:cNvSpPr>
                <p:nvPr/>
              </p:nvSpPr>
              <p:spPr bwMode="auto">
                <a:xfrm>
                  <a:off x="1182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680" name="Group 400"/>
              <p:cNvGrpSpPr>
                <a:grpSpLocks/>
              </p:cNvGrpSpPr>
              <p:nvPr/>
            </p:nvGrpSpPr>
            <p:grpSpPr bwMode="auto">
              <a:xfrm>
                <a:off x="1576" y="768"/>
                <a:ext cx="394" cy="384"/>
                <a:chOff x="1576" y="768"/>
                <a:chExt cx="394" cy="384"/>
              </a:xfrm>
            </p:grpSpPr>
            <p:sp>
              <p:nvSpPr>
                <p:cNvPr id="225681" name="Rectangle 401"/>
                <p:cNvSpPr>
                  <a:spLocks noChangeArrowheads="1"/>
                </p:cNvSpPr>
                <p:nvPr/>
              </p:nvSpPr>
              <p:spPr bwMode="auto">
                <a:xfrm>
                  <a:off x="1604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682" name="Rectangle 402"/>
                <p:cNvSpPr>
                  <a:spLocks noChangeArrowheads="1"/>
                </p:cNvSpPr>
                <p:nvPr/>
              </p:nvSpPr>
              <p:spPr bwMode="auto">
                <a:xfrm>
                  <a:off x="1576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683" name="Group 403"/>
              <p:cNvGrpSpPr>
                <a:grpSpLocks/>
              </p:cNvGrpSpPr>
              <p:nvPr/>
            </p:nvGrpSpPr>
            <p:grpSpPr bwMode="auto">
              <a:xfrm>
                <a:off x="1970" y="768"/>
                <a:ext cx="394" cy="384"/>
                <a:chOff x="1970" y="768"/>
                <a:chExt cx="394" cy="384"/>
              </a:xfrm>
            </p:grpSpPr>
            <p:sp>
              <p:nvSpPr>
                <p:cNvPr id="225684" name="Rectangle 404"/>
                <p:cNvSpPr>
                  <a:spLocks noChangeArrowheads="1"/>
                </p:cNvSpPr>
                <p:nvPr/>
              </p:nvSpPr>
              <p:spPr bwMode="auto">
                <a:xfrm>
                  <a:off x="1998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685" name="Rectangle 405"/>
                <p:cNvSpPr>
                  <a:spLocks noChangeArrowheads="1"/>
                </p:cNvSpPr>
                <p:nvPr/>
              </p:nvSpPr>
              <p:spPr bwMode="auto">
                <a:xfrm>
                  <a:off x="1970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686" name="Group 406"/>
              <p:cNvGrpSpPr>
                <a:grpSpLocks/>
              </p:cNvGrpSpPr>
              <p:nvPr/>
            </p:nvGrpSpPr>
            <p:grpSpPr bwMode="auto">
              <a:xfrm>
                <a:off x="2364" y="768"/>
                <a:ext cx="394" cy="384"/>
                <a:chOff x="2364" y="768"/>
                <a:chExt cx="394" cy="384"/>
              </a:xfrm>
            </p:grpSpPr>
            <p:sp>
              <p:nvSpPr>
                <p:cNvPr id="225687" name="Rectangle 407"/>
                <p:cNvSpPr>
                  <a:spLocks noChangeArrowheads="1"/>
                </p:cNvSpPr>
                <p:nvPr/>
              </p:nvSpPr>
              <p:spPr bwMode="auto">
                <a:xfrm>
                  <a:off x="2392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688" name="Rectangle 408"/>
                <p:cNvSpPr>
                  <a:spLocks noChangeArrowheads="1"/>
                </p:cNvSpPr>
                <p:nvPr/>
              </p:nvSpPr>
              <p:spPr bwMode="auto">
                <a:xfrm>
                  <a:off x="2364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689" name="Group 409"/>
              <p:cNvGrpSpPr>
                <a:grpSpLocks/>
              </p:cNvGrpSpPr>
              <p:nvPr/>
            </p:nvGrpSpPr>
            <p:grpSpPr bwMode="auto">
              <a:xfrm>
                <a:off x="2758" y="768"/>
                <a:ext cx="394" cy="384"/>
                <a:chOff x="2758" y="768"/>
                <a:chExt cx="394" cy="384"/>
              </a:xfrm>
            </p:grpSpPr>
            <p:sp>
              <p:nvSpPr>
                <p:cNvPr id="225690" name="Rectangle 410"/>
                <p:cNvSpPr>
                  <a:spLocks noChangeArrowheads="1"/>
                </p:cNvSpPr>
                <p:nvPr/>
              </p:nvSpPr>
              <p:spPr bwMode="auto">
                <a:xfrm>
                  <a:off x="2786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691" name="Rectangle 411"/>
                <p:cNvSpPr>
                  <a:spLocks noChangeArrowheads="1"/>
                </p:cNvSpPr>
                <p:nvPr/>
              </p:nvSpPr>
              <p:spPr bwMode="auto">
                <a:xfrm>
                  <a:off x="2758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692" name="Group 412"/>
              <p:cNvGrpSpPr>
                <a:grpSpLocks/>
              </p:cNvGrpSpPr>
              <p:nvPr/>
            </p:nvGrpSpPr>
            <p:grpSpPr bwMode="auto">
              <a:xfrm>
                <a:off x="3152" y="768"/>
                <a:ext cx="394" cy="384"/>
                <a:chOff x="3152" y="768"/>
                <a:chExt cx="394" cy="384"/>
              </a:xfrm>
            </p:grpSpPr>
            <p:sp>
              <p:nvSpPr>
                <p:cNvPr id="225693" name="Rectangle 413"/>
                <p:cNvSpPr>
                  <a:spLocks noChangeArrowheads="1"/>
                </p:cNvSpPr>
                <p:nvPr/>
              </p:nvSpPr>
              <p:spPr bwMode="auto">
                <a:xfrm>
                  <a:off x="3180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694" name="Rectangle 414"/>
                <p:cNvSpPr>
                  <a:spLocks noChangeArrowheads="1"/>
                </p:cNvSpPr>
                <p:nvPr/>
              </p:nvSpPr>
              <p:spPr bwMode="auto">
                <a:xfrm>
                  <a:off x="3152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695" name="Group 415"/>
              <p:cNvGrpSpPr>
                <a:grpSpLocks/>
              </p:cNvGrpSpPr>
              <p:nvPr/>
            </p:nvGrpSpPr>
            <p:grpSpPr bwMode="auto">
              <a:xfrm>
                <a:off x="3546" y="768"/>
                <a:ext cx="394" cy="384"/>
                <a:chOff x="3546" y="768"/>
                <a:chExt cx="394" cy="384"/>
              </a:xfrm>
            </p:grpSpPr>
            <p:sp>
              <p:nvSpPr>
                <p:cNvPr id="225696" name="Rectangle 416"/>
                <p:cNvSpPr>
                  <a:spLocks noChangeArrowheads="1"/>
                </p:cNvSpPr>
                <p:nvPr/>
              </p:nvSpPr>
              <p:spPr bwMode="auto">
                <a:xfrm>
                  <a:off x="3574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697" name="Rectangle 417"/>
                <p:cNvSpPr>
                  <a:spLocks noChangeArrowheads="1"/>
                </p:cNvSpPr>
                <p:nvPr/>
              </p:nvSpPr>
              <p:spPr bwMode="auto">
                <a:xfrm>
                  <a:off x="3546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698" name="Group 418"/>
              <p:cNvGrpSpPr>
                <a:grpSpLocks/>
              </p:cNvGrpSpPr>
              <p:nvPr/>
            </p:nvGrpSpPr>
            <p:grpSpPr bwMode="auto">
              <a:xfrm>
                <a:off x="0" y="1152"/>
                <a:ext cx="394" cy="384"/>
                <a:chOff x="0" y="1152"/>
                <a:chExt cx="394" cy="384"/>
              </a:xfrm>
            </p:grpSpPr>
            <p:sp>
              <p:nvSpPr>
                <p:cNvPr id="225699" name="Rectangle 419"/>
                <p:cNvSpPr>
                  <a:spLocks noChangeArrowheads="1"/>
                </p:cNvSpPr>
                <p:nvPr/>
              </p:nvSpPr>
              <p:spPr bwMode="auto">
                <a:xfrm>
                  <a:off x="28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700" name="Rectangle 420"/>
                <p:cNvSpPr>
                  <a:spLocks noChangeArrowheads="1"/>
                </p:cNvSpPr>
                <p:nvPr/>
              </p:nvSpPr>
              <p:spPr bwMode="auto">
                <a:xfrm>
                  <a:off x="0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701" name="Group 421"/>
              <p:cNvGrpSpPr>
                <a:grpSpLocks/>
              </p:cNvGrpSpPr>
              <p:nvPr/>
            </p:nvGrpSpPr>
            <p:grpSpPr bwMode="auto">
              <a:xfrm>
                <a:off x="394" y="1152"/>
                <a:ext cx="394" cy="384"/>
                <a:chOff x="394" y="1152"/>
                <a:chExt cx="394" cy="384"/>
              </a:xfrm>
            </p:grpSpPr>
            <p:sp>
              <p:nvSpPr>
                <p:cNvPr id="225702" name="Rectangle 422"/>
                <p:cNvSpPr>
                  <a:spLocks noChangeArrowheads="1"/>
                </p:cNvSpPr>
                <p:nvPr/>
              </p:nvSpPr>
              <p:spPr bwMode="auto">
                <a:xfrm>
                  <a:off x="422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703" name="Rectangle 423"/>
                <p:cNvSpPr>
                  <a:spLocks noChangeArrowheads="1"/>
                </p:cNvSpPr>
                <p:nvPr/>
              </p:nvSpPr>
              <p:spPr bwMode="auto">
                <a:xfrm>
                  <a:off x="394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704" name="Group 424"/>
              <p:cNvGrpSpPr>
                <a:grpSpLocks/>
              </p:cNvGrpSpPr>
              <p:nvPr/>
            </p:nvGrpSpPr>
            <p:grpSpPr bwMode="auto">
              <a:xfrm>
                <a:off x="788" y="1152"/>
                <a:ext cx="394" cy="384"/>
                <a:chOff x="788" y="1152"/>
                <a:chExt cx="394" cy="384"/>
              </a:xfrm>
            </p:grpSpPr>
            <p:sp>
              <p:nvSpPr>
                <p:cNvPr id="225705" name="Rectangle 425"/>
                <p:cNvSpPr>
                  <a:spLocks noChangeArrowheads="1"/>
                </p:cNvSpPr>
                <p:nvPr/>
              </p:nvSpPr>
              <p:spPr bwMode="auto">
                <a:xfrm>
                  <a:off x="816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706" name="Rectangle 426"/>
                <p:cNvSpPr>
                  <a:spLocks noChangeArrowheads="1"/>
                </p:cNvSpPr>
                <p:nvPr/>
              </p:nvSpPr>
              <p:spPr bwMode="auto">
                <a:xfrm>
                  <a:off x="788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707" name="Group 427"/>
              <p:cNvGrpSpPr>
                <a:grpSpLocks/>
              </p:cNvGrpSpPr>
              <p:nvPr/>
            </p:nvGrpSpPr>
            <p:grpSpPr bwMode="auto">
              <a:xfrm>
                <a:off x="1182" y="1152"/>
                <a:ext cx="394" cy="384"/>
                <a:chOff x="1182" y="1152"/>
                <a:chExt cx="394" cy="384"/>
              </a:xfrm>
            </p:grpSpPr>
            <p:sp>
              <p:nvSpPr>
                <p:cNvPr id="225708" name="Rectangle 428"/>
                <p:cNvSpPr>
                  <a:spLocks noChangeArrowheads="1"/>
                </p:cNvSpPr>
                <p:nvPr/>
              </p:nvSpPr>
              <p:spPr bwMode="auto">
                <a:xfrm>
                  <a:off x="1210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709" name="Rectangle 429"/>
                <p:cNvSpPr>
                  <a:spLocks noChangeArrowheads="1"/>
                </p:cNvSpPr>
                <p:nvPr/>
              </p:nvSpPr>
              <p:spPr bwMode="auto">
                <a:xfrm>
                  <a:off x="1182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710" name="Group 430"/>
              <p:cNvGrpSpPr>
                <a:grpSpLocks/>
              </p:cNvGrpSpPr>
              <p:nvPr/>
            </p:nvGrpSpPr>
            <p:grpSpPr bwMode="auto">
              <a:xfrm>
                <a:off x="1576" y="1152"/>
                <a:ext cx="394" cy="384"/>
                <a:chOff x="1576" y="1152"/>
                <a:chExt cx="394" cy="384"/>
              </a:xfrm>
            </p:grpSpPr>
            <p:sp>
              <p:nvSpPr>
                <p:cNvPr id="225711" name="Rectangle 431"/>
                <p:cNvSpPr>
                  <a:spLocks noChangeArrowheads="1"/>
                </p:cNvSpPr>
                <p:nvPr/>
              </p:nvSpPr>
              <p:spPr bwMode="auto">
                <a:xfrm>
                  <a:off x="1604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712" name="Rectangle 432"/>
                <p:cNvSpPr>
                  <a:spLocks noChangeArrowheads="1"/>
                </p:cNvSpPr>
                <p:nvPr/>
              </p:nvSpPr>
              <p:spPr bwMode="auto">
                <a:xfrm>
                  <a:off x="1576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713" name="Group 433"/>
              <p:cNvGrpSpPr>
                <a:grpSpLocks/>
              </p:cNvGrpSpPr>
              <p:nvPr/>
            </p:nvGrpSpPr>
            <p:grpSpPr bwMode="auto">
              <a:xfrm>
                <a:off x="1970" y="1152"/>
                <a:ext cx="394" cy="384"/>
                <a:chOff x="1970" y="1152"/>
                <a:chExt cx="394" cy="384"/>
              </a:xfrm>
            </p:grpSpPr>
            <p:sp>
              <p:nvSpPr>
                <p:cNvPr id="225714" name="Rectangle 434"/>
                <p:cNvSpPr>
                  <a:spLocks noChangeArrowheads="1"/>
                </p:cNvSpPr>
                <p:nvPr/>
              </p:nvSpPr>
              <p:spPr bwMode="auto">
                <a:xfrm>
                  <a:off x="1998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715" name="Rectangle 435"/>
                <p:cNvSpPr>
                  <a:spLocks noChangeArrowheads="1"/>
                </p:cNvSpPr>
                <p:nvPr/>
              </p:nvSpPr>
              <p:spPr bwMode="auto">
                <a:xfrm>
                  <a:off x="1970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716" name="Group 436"/>
              <p:cNvGrpSpPr>
                <a:grpSpLocks/>
              </p:cNvGrpSpPr>
              <p:nvPr/>
            </p:nvGrpSpPr>
            <p:grpSpPr bwMode="auto">
              <a:xfrm>
                <a:off x="2364" y="1152"/>
                <a:ext cx="394" cy="384"/>
                <a:chOff x="2364" y="1152"/>
                <a:chExt cx="394" cy="384"/>
              </a:xfrm>
            </p:grpSpPr>
            <p:sp>
              <p:nvSpPr>
                <p:cNvPr id="225717" name="Rectangle 437"/>
                <p:cNvSpPr>
                  <a:spLocks noChangeArrowheads="1"/>
                </p:cNvSpPr>
                <p:nvPr/>
              </p:nvSpPr>
              <p:spPr bwMode="auto">
                <a:xfrm>
                  <a:off x="2392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718" name="Rectangle 438"/>
                <p:cNvSpPr>
                  <a:spLocks noChangeArrowheads="1"/>
                </p:cNvSpPr>
                <p:nvPr/>
              </p:nvSpPr>
              <p:spPr bwMode="auto">
                <a:xfrm>
                  <a:off x="2364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719" name="Group 439"/>
              <p:cNvGrpSpPr>
                <a:grpSpLocks/>
              </p:cNvGrpSpPr>
              <p:nvPr/>
            </p:nvGrpSpPr>
            <p:grpSpPr bwMode="auto">
              <a:xfrm>
                <a:off x="2758" y="1152"/>
                <a:ext cx="394" cy="384"/>
                <a:chOff x="2758" y="1152"/>
                <a:chExt cx="394" cy="384"/>
              </a:xfrm>
            </p:grpSpPr>
            <p:sp>
              <p:nvSpPr>
                <p:cNvPr id="225720" name="Rectangle 440"/>
                <p:cNvSpPr>
                  <a:spLocks noChangeArrowheads="1"/>
                </p:cNvSpPr>
                <p:nvPr/>
              </p:nvSpPr>
              <p:spPr bwMode="auto">
                <a:xfrm>
                  <a:off x="2786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721" name="Rectangle 441"/>
                <p:cNvSpPr>
                  <a:spLocks noChangeArrowheads="1"/>
                </p:cNvSpPr>
                <p:nvPr/>
              </p:nvSpPr>
              <p:spPr bwMode="auto">
                <a:xfrm>
                  <a:off x="2758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722" name="Group 442"/>
              <p:cNvGrpSpPr>
                <a:grpSpLocks/>
              </p:cNvGrpSpPr>
              <p:nvPr/>
            </p:nvGrpSpPr>
            <p:grpSpPr bwMode="auto">
              <a:xfrm>
                <a:off x="3152" y="1152"/>
                <a:ext cx="394" cy="384"/>
                <a:chOff x="3152" y="1152"/>
                <a:chExt cx="394" cy="384"/>
              </a:xfrm>
            </p:grpSpPr>
            <p:sp>
              <p:nvSpPr>
                <p:cNvPr id="225723" name="Rectangle 443"/>
                <p:cNvSpPr>
                  <a:spLocks noChangeArrowheads="1"/>
                </p:cNvSpPr>
                <p:nvPr/>
              </p:nvSpPr>
              <p:spPr bwMode="auto">
                <a:xfrm>
                  <a:off x="3180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724" name="Rectangle 444"/>
                <p:cNvSpPr>
                  <a:spLocks noChangeArrowheads="1"/>
                </p:cNvSpPr>
                <p:nvPr/>
              </p:nvSpPr>
              <p:spPr bwMode="auto">
                <a:xfrm>
                  <a:off x="3152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725" name="Group 445"/>
              <p:cNvGrpSpPr>
                <a:grpSpLocks/>
              </p:cNvGrpSpPr>
              <p:nvPr/>
            </p:nvGrpSpPr>
            <p:grpSpPr bwMode="auto">
              <a:xfrm>
                <a:off x="3546" y="1152"/>
                <a:ext cx="394" cy="384"/>
                <a:chOff x="3546" y="1152"/>
                <a:chExt cx="394" cy="384"/>
              </a:xfrm>
            </p:grpSpPr>
            <p:sp>
              <p:nvSpPr>
                <p:cNvPr id="225726" name="Rectangle 446"/>
                <p:cNvSpPr>
                  <a:spLocks noChangeArrowheads="1"/>
                </p:cNvSpPr>
                <p:nvPr/>
              </p:nvSpPr>
              <p:spPr bwMode="auto">
                <a:xfrm>
                  <a:off x="3574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727" name="Rectangle 447"/>
                <p:cNvSpPr>
                  <a:spLocks noChangeArrowheads="1"/>
                </p:cNvSpPr>
                <p:nvPr/>
              </p:nvSpPr>
              <p:spPr bwMode="auto">
                <a:xfrm>
                  <a:off x="3546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728" name="Group 448"/>
              <p:cNvGrpSpPr>
                <a:grpSpLocks/>
              </p:cNvGrpSpPr>
              <p:nvPr/>
            </p:nvGrpSpPr>
            <p:grpSpPr bwMode="auto">
              <a:xfrm>
                <a:off x="0" y="1536"/>
                <a:ext cx="394" cy="384"/>
                <a:chOff x="0" y="1536"/>
                <a:chExt cx="394" cy="384"/>
              </a:xfrm>
            </p:grpSpPr>
            <p:sp>
              <p:nvSpPr>
                <p:cNvPr id="225729" name="Rectangle 449"/>
                <p:cNvSpPr>
                  <a:spLocks noChangeArrowheads="1"/>
                </p:cNvSpPr>
                <p:nvPr/>
              </p:nvSpPr>
              <p:spPr bwMode="auto">
                <a:xfrm>
                  <a:off x="28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730" name="Rectangle 450"/>
                <p:cNvSpPr>
                  <a:spLocks noChangeArrowheads="1"/>
                </p:cNvSpPr>
                <p:nvPr/>
              </p:nvSpPr>
              <p:spPr bwMode="auto">
                <a:xfrm>
                  <a:off x="0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731" name="Group 451"/>
              <p:cNvGrpSpPr>
                <a:grpSpLocks/>
              </p:cNvGrpSpPr>
              <p:nvPr/>
            </p:nvGrpSpPr>
            <p:grpSpPr bwMode="auto">
              <a:xfrm>
                <a:off x="394" y="1536"/>
                <a:ext cx="394" cy="384"/>
                <a:chOff x="394" y="1536"/>
                <a:chExt cx="394" cy="384"/>
              </a:xfrm>
            </p:grpSpPr>
            <p:sp>
              <p:nvSpPr>
                <p:cNvPr id="225732" name="Rectangle 452"/>
                <p:cNvSpPr>
                  <a:spLocks noChangeArrowheads="1"/>
                </p:cNvSpPr>
                <p:nvPr/>
              </p:nvSpPr>
              <p:spPr bwMode="auto">
                <a:xfrm>
                  <a:off x="422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733" name="Rectangle 453"/>
                <p:cNvSpPr>
                  <a:spLocks noChangeArrowheads="1"/>
                </p:cNvSpPr>
                <p:nvPr/>
              </p:nvSpPr>
              <p:spPr bwMode="auto">
                <a:xfrm>
                  <a:off x="394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734" name="Group 454"/>
              <p:cNvGrpSpPr>
                <a:grpSpLocks/>
              </p:cNvGrpSpPr>
              <p:nvPr/>
            </p:nvGrpSpPr>
            <p:grpSpPr bwMode="auto">
              <a:xfrm>
                <a:off x="788" y="1536"/>
                <a:ext cx="394" cy="384"/>
                <a:chOff x="788" y="1536"/>
                <a:chExt cx="394" cy="384"/>
              </a:xfrm>
            </p:grpSpPr>
            <p:sp>
              <p:nvSpPr>
                <p:cNvPr id="225735" name="Rectangle 455"/>
                <p:cNvSpPr>
                  <a:spLocks noChangeArrowheads="1"/>
                </p:cNvSpPr>
                <p:nvPr/>
              </p:nvSpPr>
              <p:spPr bwMode="auto">
                <a:xfrm>
                  <a:off x="816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736" name="Rectangle 456"/>
                <p:cNvSpPr>
                  <a:spLocks noChangeArrowheads="1"/>
                </p:cNvSpPr>
                <p:nvPr/>
              </p:nvSpPr>
              <p:spPr bwMode="auto">
                <a:xfrm>
                  <a:off x="788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737" name="Group 457"/>
              <p:cNvGrpSpPr>
                <a:grpSpLocks/>
              </p:cNvGrpSpPr>
              <p:nvPr/>
            </p:nvGrpSpPr>
            <p:grpSpPr bwMode="auto">
              <a:xfrm>
                <a:off x="1182" y="1536"/>
                <a:ext cx="394" cy="384"/>
                <a:chOff x="1182" y="1536"/>
                <a:chExt cx="394" cy="384"/>
              </a:xfrm>
            </p:grpSpPr>
            <p:sp>
              <p:nvSpPr>
                <p:cNvPr id="225738" name="Rectangle 458"/>
                <p:cNvSpPr>
                  <a:spLocks noChangeArrowheads="1"/>
                </p:cNvSpPr>
                <p:nvPr/>
              </p:nvSpPr>
              <p:spPr bwMode="auto">
                <a:xfrm>
                  <a:off x="1210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739" name="Rectangle 459"/>
                <p:cNvSpPr>
                  <a:spLocks noChangeArrowheads="1"/>
                </p:cNvSpPr>
                <p:nvPr/>
              </p:nvSpPr>
              <p:spPr bwMode="auto">
                <a:xfrm>
                  <a:off x="1182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740" name="Group 460"/>
              <p:cNvGrpSpPr>
                <a:grpSpLocks/>
              </p:cNvGrpSpPr>
              <p:nvPr/>
            </p:nvGrpSpPr>
            <p:grpSpPr bwMode="auto">
              <a:xfrm>
                <a:off x="1576" y="1536"/>
                <a:ext cx="394" cy="384"/>
                <a:chOff x="1576" y="1536"/>
                <a:chExt cx="394" cy="384"/>
              </a:xfrm>
            </p:grpSpPr>
            <p:sp>
              <p:nvSpPr>
                <p:cNvPr id="225741" name="Rectangle 461"/>
                <p:cNvSpPr>
                  <a:spLocks noChangeArrowheads="1"/>
                </p:cNvSpPr>
                <p:nvPr/>
              </p:nvSpPr>
              <p:spPr bwMode="auto">
                <a:xfrm>
                  <a:off x="1604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742" name="Rectangle 462"/>
                <p:cNvSpPr>
                  <a:spLocks noChangeArrowheads="1"/>
                </p:cNvSpPr>
                <p:nvPr/>
              </p:nvSpPr>
              <p:spPr bwMode="auto">
                <a:xfrm>
                  <a:off x="1576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743" name="Group 463"/>
              <p:cNvGrpSpPr>
                <a:grpSpLocks/>
              </p:cNvGrpSpPr>
              <p:nvPr/>
            </p:nvGrpSpPr>
            <p:grpSpPr bwMode="auto">
              <a:xfrm>
                <a:off x="1970" y="1536"/>
                <a:ext cx="394" cy="384"/>
                <a:chOff x="1970" y="1536"/>
                <a:chExt cx="394" cy="384"/>
              </a:xfrm>
            </p:grpSpPr>
            <p:sp>
              <p:nvSpPr>
                <p:cNvPr id="225744" name="Rectangle 464"/>
                <p:cNvSpPr>
                  <a:spLocks noChangeArrowheads="1"/>
                </p:cNvSpPr>
                <p:nvPr/>
              </p:nvSpPr>
              <p:spPr bwMode="auto">
                <a:xfrm>
                  <a:off x="1998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745" name="Rectangle 465"/>
                <p:cNvSpPr>
                  <a:spLocks noChangeArrowheads="1"/>
                </p:cNvSpPr>
                <p:nvPr/>
              </p:nvSpPr>
              <p:spPr bwMode="auto">
                <a:xfrm>
                  <a:off x="1970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746" name="Group 466"/>
              <p:cNvGrpSpPr>
                <a:grpSpLocks/>
              </p:cNvGrpSpPr>
              <p:nvPr/>
            </p:nvGrpSpPr>
            <p:grpSpPr bwMode="auto">
              <a:xfrm>
                <a:off x="2364" y="1536"/>
                <a:ext cx="394" cy="384"/>
                <a:chOff x="2364" y="1536"/>
                <a:chExt cx="394" cy="384"/>
              </a:xfrm>
            </p:grpSpPr>
            <p:sp>
              <p:nvSpPr>
                <p:cNvPr id="225747" name="Rectangle 467"/>
                <p:cNvSpPr>
                  <a:spLocks noChangeArrowheads="1"/>
                </p:cNvSpPr>
                <p:nvPr/>
              </p:nvSpPr>
              <p:spPr bwMode="auto">
                <a:xfrm>
                  <a:off x="2392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748" name="Rectangle 468"/>
                <p:cNvSpPr>
                  <a:spLocks noChangeArrowheads="1"/>
                </p:cNvSpPr>
                <p:nvPr/>
              </p:nvSpPr>
              <p:spPr bwMode="auto">
                <a:xfrm>
                  <a:off x="2364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749" name="Group 469"/>
              <p:cNvGrpSpPr>
                <a:grpSpLocks/>
              </p:cNvGrpSpPr>
              <p:nvPr/>
            </p:nvGrpSpPr>
            <p:grpSpPr bwMode="auto">
              <a:xfrm>
                <a:off x="2758" y="1536"/>
                <a:ext cx="394" cy="384"/>
                <a:chOff x="2758" y="1536"/>
                <a:chExt cx="394" cy="384"/>
              </a:xfrm>
            </p:grpSpPr>
            <p:sp>
              <p:nvSpPr>
                <p:cNvPr id="225750" name="Rectangle 470"/>
                <p:cNvSpPr>
                  <a:spLocks noChangeArrowheads="1"/>
                </p:cNvSpPr>
                <p:nvPr/>
              </p:nvSpPr>
              <p:spPr bwMode="auto">
                <a:xfrm>
                  <a:off x="2786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751" name="Rectangle 471"/>
                <p:cNvSpPr>
                  <a:spLocks noChangeArrowheads="1"/>
                </p:cNvSpPr>
                <p:nvPr/>
              </p:nvSpPr>
              <p:spPr bwMode="auto">
                <a:xfrm>
                  <a:off x="2758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752" name="Group 472"/>
              <p:cNvGrpSpPr>
                <a:grpSpLocks/>
              </p:cNvGrpSpPr>
              <p:nvPr/>
            </p:nvGrpSpPr>
            <p:grpSpPr bwMode="auto">
              <a:xfrm>
                <a:off x="3152" y="1536"/>
                <a:ext cx="394" cy="384"/>
                <a:chOff x="3152" y="1536"/>
                <a:chExt cx="394" cy="384"/>
              </a:xfrm>
            </p:grpSpPr>
            <p:sp>
              <p:nvSpPr>
                <p:cNvPr id="225753" name="Rectangle 473"/>
                <p:cNvSpPr>
                  <a:spLocks noChangeArrowheads="1"/>
                </p:cNvSpPr>
                <p:nvPr/>
              </p:nvSpPr>
              <p:spPr bwMode="auto">
                <a:xfrm>
                  <a:off x="3180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754" name="Rectangle 474"/>
                <p:cNvSpPr>
                  <a:spLocks noChangeArrowheads="1"/>
                </p:cNvSpPr>
                <p:nvPr/>
              </p:nvSpPr>
              <p:spPr bwMode="auto">
                <a:xfrm>
                  <a:off x="3152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755" name="Group 475"/>
              <p:cNvGrpSpPr>
                <a:grpSpLocks/>
              </p:cNvGrpSpPr>
              <p:nvPr/>
            </p:nvGrpSpPr>
            <p:grpSpPr bwMode="auto">
              <a:xfrm>
                <a:off x="3546" y="1536"/>
                <a:ext cx="394" cy="384"/>
                <a:chOff x="3546" y="1536"/>
                <a:chExt cx="394" cy="384"/>
              </a:xfrm>
            </p:grpSpPr>
            <p:sp>
              <p:nvSpPr>
                <p:cNvPr id="225756" name="Rectangle 476"/>
                <p:cNvSpPr>
                  <a:spLocks noChangeArrowheads="1"/>
                </p:cNvSpPr>
                <p:nvPr/>
              </p:nvSpPr>
              <p:spPr bwMode="auto">
                <a:xfrm>
                  <a:off x="3574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757" name="Rectangle 477"/>
                <p:cNvSpPr>
                  <a:spLocks noChangeArrowheads="1"/>
                </p:cNvSpPr>
                <p:nvPr/>
              </p:nvSpPr>
              <p:spPr bwMode="auto">
                <a:xfrm>
                  <a:off x="3546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225758" name="Rectangle 478"/>
            <p:cNvSpPr>
              <a:spLocks noChangeArrowheads="1"/>
            </p:cNvSpPr>
            <p:nvPr/>
          </p:nvSpPr>
          <p:spPr bwMode="auto">
            <a:xfrm>
              <a:off x="-3" y="-3"/>
              <a:ext cx="3946" cy="1926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25759" name="Group 479"/>
          <p:cNvGrpSpPr>
            <a:grpSpLocks/>
          </p:cNvGrpSpPr>
          <p:nvPr/>
        </p:nvGrpSpPr>
        <p:grpSpPr bwMode="auto">
          <a:xfrm>
            <a:off x="7721600" y="5299075"/>
            <a:ext cx="2192338" cy="838200"/>
            <a:chOff x="-3" y="-3"/>
            <a:chExt cx="3946" cy="1926"/>
          </a:xfrm>
        </p:grpSpPr>
        <p:grpSp>
          <p:nvGrpSpPr>
            <p:cNvPr id="225760" name="Group 480"/>
            <p:cNvGrpSpPr>
              <a:grpSpLocks/>
            </p:cNvGrpSpPr>
            <p:nvPr/>
          </p:nvGrpSpPr>
          <p:grpSpPr bwMode="auto">
            <a:xfrm>
              <a:off x="0" y="0"/>
              <a:ext cx="3940" cy="1920"/>
              <a:chOff x="0" y="0"/>
              <a:chExt cx="3940" cy="1920"/>
            </a:xfrm>
          </p:grpSpPr>
          <p:grpSp>
            <p:nvGrpSpPr>
              <p:cNvPr id="225761" name="Group 481"/>
              <p:cNvGrpSpPr>
                <a:grpSpLocks/>
              </p:cNvGrpSpPr>
              <p:nvPr/>
            </p:nvGrpSpPr>
            <p:grpSpPr bwMode="auto">
              <a:xfrm>
                <a:off x="0" y="0"/>
                <a:ext cx="394" cy="384"/>
                <a:chOff x="0" y="0"/>
                <a:chExt cx="394" cy="384"/>
              </a:xfrm>
            </p:grpSpPr>
            <p:sp>
              <p:nvSpPr>
                <p:cNvPr id="225762" name="Rectangle 482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763" name="Rectangle 48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764" name="Group 484"/>
              <p:cNvGrpSpPr>
                <a:grpSpLocks/>
              </p:cNvGrpSpPr>
              <p:nvPr/>
            </p:nvGrpSpPr>
            <p:grpSpPr bwMode="auto">
              <a:xfrm>
                <a:off x="394" y="0"/>
                <a:ext cx="394" cy="384"/>
                <a:chOff x="394" y="0"/>
                <a:chExt cx="394" cy="384"/>
              </a:xfrm>
            </p:grpSpPr>
            <p:sp>
              <p:nvSpPr>
                <p:cNvPr id="225765" name="Rectangle 485"/>
                <p:cNvSpPr>
                  <a:spLocks noChangeArrowheads="1"/>
                </p:cNvSpPr>
                <p:nvPr/>
              </p:nvSpPr>
              <p:spPr bwMode="auto">
                <a:xfrm>
                  <a:off x="422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766" name="Rectangle 486"/>
                <p:cNvSpPr>
                  <a:spLocks noChangeArrowheads="1"/>
                </p:cNvSpPr>
                <p:nvPr/>
              </p:nvSpPr>
              <p:spPr bwMode="auto">
                <a:xfrm>
                  <a:off x="394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767" name="Group 487"/>
              <p:cNvGrpSpPr>
                <a:grpSpLocks/>
              </p:cNvGrpSpPr>
              <p:nvPr/>
            </p:nvGrpSpPr>
            <p:grpSpPr bwMode="auto">
              <a:xfrm>
                <a:off x="788" y="0"/>
                <a:ext cx="394" cy="384"/>
                <a:chOff x="788" y="0"/>
                <a:chExt cx="394" cy="384"/>
              </a:xfrm>
            </p:grpSpPr>
            <p:sp>
              <p:nvSpPr>
                <p:cNvPr id="225768" name="Rectangle 488"/>
                <p:cNvSpPr>
                  <a:spLocks noChangeArrowheads="1"/>
                </p:cNvSpPr>
                <p:nvPr/>
              </p:nvSpPr>
              <p:spPr bwMode="auto">
                <a:xfrm>
                  <a:off x="816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769" name="Rectangle 489"/>
                <p:cNvSpPr>
                  <a:spLocks noChangeArrowheads="1"/>
                </p:cNvSpPr>
                <p:nvPr/>
              </p:nvSpPr>
              <p:spPr bwMode="auto">
                <a:xfrm>
                  <a:off x="788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770" name="Group 490"/>
              <p:cNvGrpSpPr>
                <a:grpSpLocks/>
              </p:cNvGrpSpPr>
              <p:nvPr/>
            </p:nvGrpSpPr>
            <p:grpSpPr bwMode="auto">
              <a:xfrm>
                <a:off x="1182" y="0"/>
                <a:ext cx="394" cy="384"/>
                <a:chOff x="1182" y="0"/>
                <a:chExt cx="394" cy="384"/>
              </a:xfrm>
            </p:grpSpPr>
            <p:sp>
              <p:nvSpPr>
                <p:cNvPr id="225771" name="Rectangle 491"/>
                <p:cNvSpPr>
                  <a:spLocks noChangeArrowheads="1"/>
                </p:cNvSpPr>
                <p:nvPr/>
              </p:nvSpPr>
              <p:spPr bwMode="auto">
                <a:xfrm>
                  <a:off x="1210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772" name="Rectangle 492"/>
                <p:cNvSpPr>
                  <a:spLocks noChangeArrowheads="1"/>
                </p:cNvSpPr>
                <p:nvPr/>
              </p:nvSpPr>
              <p:spPr bwMode="auto">
                <a:xfrm>
                  <a:off x="1182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773" name="Group 493"/>
              <p:cNvGrpSpPr>
                <a:grpSpLocks/>
              </p:cNvGrpSpPr>
              <p:nvPr/>
            </p:nvGrpSpPr>
            <p:grpSpPr bwMode="auto">
              <a:xfrm>
                <a:off x="1576" y="0"/>
                <a:ext cx="394" cy="384"/>
                <a:chOff x="1576" y="0"/>
                <a:chExt cx="394" cy="384"/>
              </a:xfrm>
            </p:grpSpPr>
            <p:sp>
              <p:nvSpPr>
                <p:cNvPr id="225774" name="Rectangle 494"/>
                <p:cNvSpPr>
                  <a:spLocks noChangeArrowheads="1"/>
                </p:cNvSpPr>
                <p:nvPr/>
              </p:nvSpPr>
              <p:spPr bwMode="auto">
                <a:xfrm>
                  <a:off x="1604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775" name="Rectangle 495"/>
                <p:cNvSpPr>
                  <a:spLocks noChangeArrowheads="1"/>
                </p:cNvSpPr>
                <p:nvPr/>
              </p:nvSpPr>
              <p:spPr bwMode="auto">
                <a:xfrm>
                  <a:off x="1576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776" name="Group 496"/>
              <p:cNvGrpSpPr>
                <a:grpSpLocks/>
              </p:cNvGrpSpPr>
              <p:nvPr/>
            </p:nvGrpSpPr>
            <p:grpSpPr bwMode="auto">
              <a:xfrm>
                <a:off x="1970" y="0"/>
                <a:ext cx="394" cy="384"/>
                <a:chOff x="1970" y="0"/>
                <a:chExt cx="394" cy="384"/>
              </a:xfrm>
            </p:grpSpPr>
            <p:sp>
              <p:nvSpPr>
                <p:cNvPr id="225777" name="Rectangle 497"/>
                <p:cNvSpPr>
                  <a:spLocks noChangeArrowheads="1"/>
                </p:cNvSpPr>
                <p:nvPr/>
              </p:nvSpPr>
              <p:spPr bwMode="auto">
                <a:xfrm>
                  <a:off x="1998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778" name="Rectangle 498"/>
                <p:cNvSpPr>
                  <a:spLocks noChangeArrowheads="1"/>
                </p:cNvSpPr>
                <p:nvPr/>
              </p:nvSpPr>
              <p:spPr bwMode="auto">
                <a:xfrm>
                  <a:off x="1970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779" name="Group 499"/>
              <p:cNvGrpSpPr>
                <a:grpSpLocks/>
              </p:cNvGrpSpPr>
              <p:nvPr/>
            </p:nvGrpSpPr>
            <p:grpSpPr bwMode="auto">
              <a:xfrm>
                <a:off x="2364" y="0"/>
                <a:ext cx="394" cy="384"/>
                <a:chOff x="2364" y="0"/>
                <a:chExt cx="394" cy="384"/>
              </a:xfrm>
            </p:grpSpPr>
            <p:sp>
              <p:nvSpPr>
                <p:cNvPr id="225780" name="Rectangle 500"/>
                <p:cNvSpPr>
                  <a:spLocks noChangeArrowheads="1"/>
                </p:cNvSpPr>
                <p:nvPr/>
              </p:nvSpPr>
              <p:spPr bwMode="auto">
                <a:xfrm>
                  <a:off x="2392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781" name="Rectangle 501"/>
                <p:cNvSpPr>
                  <a:spLocks noChangeArrowheads="1"/>
                </p:cNvSpPr>
                <p:nvPr/>
              </p:nvSpPr>
              <p:spPr bwMode="auto">
                <a:xfrm>
                  <a:off x="2364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782" name="Group 502"/>
              <p:cNvGrpSpPr>
                <a:grpSpLocks/>
              </p:cNvGrpSpPr>
              <p:nvPr/>
            </p:nvGrpSpPr>
            <p:grpSpPr bwMode="auto">
              <a:xfrm>
                <a:off x="2758" y="0"/>
                <a:ext cx="394" cy="384"/>
                <a:chOff x="2758" y="0"/>
                <a:chExt cx="394" cy="384"/>
              </a:xfrm>
            </p:grpSpPr>
            <p:sp>
              <p:nvSpPr>
                <p:cNvPr id="225783" name="Rectangle 503"/>
                <p:cNvSpPr>
                  <a:spLocks noChangeArrowheads="1"/>
                </p:cNvSpPr>
                <p:nvPr/>
              </p:nvSpPr>
              <p:spPr bwMode="auto">
                <a:xfrm>
                  <a:off x="2786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784" name="Rectangle 504"/>
                <p:cNvSpPr>
                  <a:spLocks noChangeArrowheads="1"/>
                </p:cNvSpPr>
                <p:nvPr/>
              </p:nvSpPr>
              <p:spPr bwMode="auto">
                <a:xfrm>
                  <a:off x="2758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785" name="Group 505"/>
              <p:cNvGrpSpPr>
                <a:grpSpLocks/>
              </p:cNvGrpSpPr>
              <p:nvPr/>
            </p:nvGrpSpPr>
            <p:grpSpPr bwMode="auto">
              <a:xfrm>
                <a:off x="3152" y="0"/>
                <a:ext cx="394" cy="384"/>
                <a:chOff x="3152" y="0"/>
                <a:chExt cx="394" cy="384"/>
              </a:xfrm>
            </p:grpSpPr>
            <p:sp>
              <p:nvSpPr>
                <p:cNvPr id="225786" name="Rectangle 506"/>
                <p:cNvSpPr>
                  <a:spLocks noChangeArrowheads="1"/>
                </p:cNvSpPr>
                <p:nvPr/>
              </p:nvSpPr>
              <p:spPr bwMode="auto">
                <a:xfrm>
                  <a:off x="3180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787" name="Rectangle 507"/>
                <p:cNvSpPr>
                  <a:spLocks noChangeArrowheads="1"/>
                </p:cNvSpPr>
                <p:nvPr/>
              </p:nvSpPr>
              <p:spPr bwMode="auto">
                <a:xfrm>
                  <a:off x="3152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788" name="Group 508"/>
              <p:cNvGrpSpPr>
                <a:grpSpLocks/>
              </p:cNvGrpSpPr>
              <p:nvPr/>
            </p:nvGrpSpPr>
            <p:grpSpPr bwMode="auto">
              <a:xfrm>
                <a:off x="3546" y="0"/>
                <a:ext cx="394" cy="384"/>
                <a:chOff x="3546" y="0"/>
                <a:chExt cx="394" cy="384"/>
              </a:xfrm>
            </p:grpSpPr>
            <p:sp>
              <p:nvSpPr>
                <p:cNvPr id="225789" name="Rectangle 509"/>
                <p:cNvSpPr>
                  <a:spLocks noChangeArrowheads="1"/>
                </p:cNvSpPr>
                <p:nvPr/>
              </p:nvSpPr>
              <p:spPr bwMode="auto">
                <a:xfrm>
                  <a:off x="3574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790" name="Rectangle 510"/>
                <p:cNvSpPr>
                  <a:spLocks noChangeArrowheads="1"/>
                </p:cNvSpPr>
                <p:nvPr/>
              </p:nvSpPr>
              <p:spPr bwMode="auto">
                <a:xfrm>
                  <a:off x="3546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791" name="Group 511"/>
              <p:cNvGrpSpPr>
                <a:grpSpLocks/>
              </p:cNvGrpSpPr>
              <p:nvPr/>
            </p:nvGrpSpPr>
            <p:grpSpPr bwMode="auto">
              <a:xfrm>
                <a:off x="0" y="384"/>
                <a:ext cx="394" cy="384"/>
                <a:chOff x="0" y="384"/>
                <a:chExt cx="394" cy="384"/>
              </a:xfrm>
            </p:grpSpPr>
            <p:sp>
              <p:nvSpPr>
                <p:cNvPr id="225792" name="Rectangle 512"/>
                <p:cNvSpPr>
                  <a:spLocks noChangeArrowheads="1"/>
                </p:cNvSpPr>
                <p:nvPr/>
              </p:nvSpPr>
              <p:spPr bwMode="auto">
                <a:xfrm>
                  <a:off x="28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793" name="Rectangle 513"/>
                <p:cNvSpPr>
                  <a:spLocks noChangeArrowheads="1"/>
                </p:cNvSpPr>
                <p:nvPr/>
              </p:nvSpPr>
              <p:spPr bwMode="auto">
                <a:xfrm>
                  <a:off x="0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794" name="Group 514"/>
              <p:cNvGrpSpPr>
                <a:grpSpLocks/>
              </p:cNvGrpSpPr>
              <p:nvPr/>
            </p:nvGrpSpPr>
            <p:grpSpPr bwMode="auto">
              <a:xfrm>
                <a:off x="394" y="384"/>
                <a:ext cx="394" cy="384"/>
                <a:chOff x="394" y="384"/>
                <a:chExt cx="394" cy="384"/>
              </a:xfrm>
            </p:grpSpPr>
            <p:sp>
              <p:nvSpPr>
                <p:cNvPr id="225795" name="Rectangle 515"/>
                <p:cNvSpPr>
                  <a:spLocks noChangeArrowheads="1"/>
                </p:cNvSpPr>
                <p:nvPr/>
              </p:nvSpPr>
              <p:spPr bwMode="auto">
                <a:xfrm>
                  <a:off x="422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796" name="Rectangle 516"/>
                <p:cNvSpPr>
                  <a:spLocks noChangeArrowheads="1"/>
                </p:cNvSpPr>
                <p:nvPr/>
              </p:nvSpPr>
              <p:spPr bwMode="auto">
                <a:xfrm>
                  <a:off x="394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797" name="Group 517"/>
              <p:cNvGrpSpPr>
                <a:grpSpLocks/>
              </p:cNvGrpSpPr>
              <p:nvPr/>
            </p:nvGrpSpPr>
            <p:grpSpPr bwMode="auto">
              <a:xfrm>
                <a:off x="788" y="384"/>
                <a:ext cx="394" cy="384"/>
                <a:chOff x="788" y="384"/>
                <a:chExt cx="394" cy="384"/>
              </a:xfrm>
            </p:grpSpPr>
            <p:sp>
              <p:nvSpPr>
                <p:cNvPr id="225798" name="Rectangle 518"/>
                <p:cNvSpPr>
                  <a:spLocks noChangeArrowheads="1"/>
                </p:cNvSpPr>
                <p:nvPr/>
              </p:nvSpPr>
              <p:spPr bwMode="auto">
                <a:xfrm>
                  <a:off x="816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799" name="Rectangle 519"/>
                <p:cNvSpPr>
                  <a:spLocks noChangeArrowheads="1"/>
                </p:cNvSpPr>
                <p:nvPr/>
              </p:nvSpPr>
              <p:spPr bwMode="auto">
                <a:xfrm>
                  <a:off x="788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800" name="Group 520"/>
              <p:cNvGrpSpPr>
                <a:grpSpLocks/>
              </p:cNvGrpSpPr>
              <p:nvPr/>
            </p:nvGrpSpPr>
            <p:grpSpPr bwMode="auto">
              <a:xfrm>
                <a:off x="1182" y="384"/>
                <a:ext cx="394" cy="384"/>
                <a:chOff x="1182" y="384"/>
                <a:chExt cx="394" cy="384"/>
              </a:xfrm>
            </p:grpSpPr>
            <p:sp>
              <p:nvSpPr>
                <p:cNvPr id="225801" name="Rectangle 521"/>
                <p:cNvSpPr>
                  <a:spLocks noChangeArrowheads="1"/>
                </p:cNvSpPr>
                <p:nvPr/>
              </p:nvSpPr>
              <p:spPr bwMode="auto">
                <a:xfrm>
                  <a:off x="1210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802" name="Rectangle 522"/>
                <p:cNvSpPr>
                  <a:spLocks noChangeArrowheads="1"/>
                </p:cNvSpPr>
                <p:nvPr/>
              </p:nvSpPr>
              <p:spPr bwMode="auto">
                <a:xfrm>
                  <a:off x="1182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803" name="Group 523"/>
              <p:cNvGrpSpPr>
                <a:grpSpLocks/>
              </p:cNvGrpSpPr>
              <p:nvPr/>
            </p:nvGrpSpPr>
            <p:grpSpPr bwMode="auto">
              <a:xfrm>
                <a:off x="1576" y="384"/>
                <a:ext cx="394" cy="384"/>
                <a:chOff x="1576" y="384"/>
                <a:chExt cx="394" cy="384"/>
              </a:xfrm>
            </p:grpSpPr>
            <p:sp>
              <p:nvSpPr>
                <p:cNvPr id="225804" name="Rectangle 524"/>
                <p:cNvSpPr>
                  <a:spLocks noChangeArrowheads="1"/>
                </p:cNvSpPr>
                <p:nvPr/>
              </p:nvSpPr>
              <p:spPr bwMode="auto">
                <a:xfrm>
                  <a:off x="1604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805" name="Rectangle 525"/>
                <p:cNvSpPr>
                  <a:spLocks noChangeArrowheads="1"/>
                </p:cNvSpPr>
                <p:nvPr/>
              </p:nvSpPr>
              <p:spPr bwMode="auto">
                <a:xfrm>
                  <a:off x="1576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806" name="Group 526"/>
              <p:cNvGrpSpPr>
                <a:grpSpLocks/>
              </p:cNvGrpSpPr>
              <p:nvPr/>
            </p:nvGrpSpPr>
            <p:grpSpPr bwMode="auto">
              <a:xfrm>
                <a:off x="1970" y="384"/>
                <a:ext cx="394" cy="384"/>
                <a:chOff x="1970" y="384"/>
                <a:chExt cx="394" cy="384"/>
              </a:xfrm>
            </p:grpSpPr>
            <p:sp>
              <p:nvSpPr>
                <p:cNvPr id="225807" name="Rectangle 527"/>
                <p:cNvSpPr>
                  <a:spLocks noChangeArrowheads="1"/>
                </p:cNvSpPr>
                <p:nvPr/>
              </p:nvSpPr>
              <p:spPr bwMode="auto">
                <a:xfrm>
                  <a:off x="1998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808" name="Rectangle 528"/>
                <p:cNvSpPr>
                  <a:spLocks noChangeArrowheads="1"/>
                </p:cNvSpPr>
                <p:nvPr/>
              </p:nvSpPr>
              <p:spPr bwMode="auto">
                <a:xfrm>
                  <a:off x="1970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809" name="Group 529"/>
              <p:cNvGrpSpPr>
                <a:grpSpLocks/>
              </p:cNvGrpSpPr>
              <p:nvPr/>
            </p:nvGrpSpPr>
            <p:grpSpPr bwMode="auto">
              <a:xfrm>
                <a:off x="2364" y="384"/>
                <a:ext cx="394" cy="384"/>
                <a:chOff x="2364" y="384"/>
                <a:chExt cx="394" cy="384"/>
              </a:xfrm>
            </p:grpSpPr>
            <p:sp>
              <p:nvSpPr>
                <p:cNvPr id="225810" name="Rectangle 530"/>
                <p:cNvSpPr>
                  <a:spLocks noChangeArrowheads="1"/>
                </p:cNvSpPr>
                <p:nvPr/>
              </p:nvSpPr>
              <p:spPr bwMode="auto">
                <a:xfrm>
                  <a:off x="2392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811" name="Rectangle 531"/>
                <p:cNvSpPr>
                  <a:spLocks noChangeArrowheads="1"/>
                </p:cNvSpPr>
                <p:nvPr/>
              </p:nvSpPr>
              <p:spPr bwMode="auto">
                <a:xfrm>
                  <a:off x="2364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812" name="Group 532"/>
              <p:cNvGrpSpPr>
                <a:grpSpLocks/>
              </p:cNvGrpSpPr>
              <p:nvPr/>
            </p:nvGrpSpPr>
            <p:grpSpPr bwMode="auto">
              <a:xfrm>
                <a:off x="2758" y="384"/>
                <a:ext cx="394" cy="384"/>
                <a:chOff x="2758" y="384"/>
                <a:chExt cx="394" cy="384"/>
              </a:xfrm>
            </p:grpSpPr>
            <p:sp>
              <p:nvSpPr>
                <p:cNvPr id="225813" name="Rectangle 533"/>
                <p:cNvSpPr>
                  <a:spLocks noChangeArrowheads="1"/>
                </p:cNvSpPr>
                <p:nvPr/>
              </p:nvSpPr>
              <p:spPr bwMode="auto">
                <a:xfrm>
                  <a:off x="2786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814" name="Rectangle 534"/>
                <p:cNvSpPr>
                  <a:spLocks noChangeArrowheads="1"/>
                </p:cNvSpPr>
                <p:nvPr/>
              </p:nvSpPr>
              <p:spPr bwMode="auto">
                <a:xfrm>
                  <a:off x="2758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815" name="Group 535"/>
              <p:cNvGrpSpPr>
                <a:grpSpLocks/>
              </p:cNvGrpSpPr>
              <p:nvPr/>
            </p:nvGrpSpPr>
            <p:grpSpPr bwMode="auto">
              <a:xfrm>
                <a:off x="3152" y="384"/>
                <a:ext cx="394" cy="384"/>
                <a:chOff x="3152" y="384"/>
                <a:chExt cx="394" cy="384"/>
              </a:xfrm>
            </p:grpSpPr>
            <p:sp>
              <p:nvSpPr>
                <p:cNvPr id="225816" name="Rectangle 536"/>
                <p:cNvSpPr>
                  <a:spLocks noChangeArrowheads="1"/>
                </p:cNvSpPr>
                <p:nvPr/>
              </p:nvSpPr>
              <p:spPr bwMode="auto">
                <a:xfrm>
                  <a:off x="3180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817" name="Rectangle 537"/>
                <p:cNvSpPr>
                  <a:spLocks noChangeArrowheads="1"/>
                </p:cNvSpPr>
                <p:nvPr/>
              </p:nvSpPr>
              <p:spPr bwMode="auto">
                <a:xfrm>
                  <a:off x="3152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818" name="Group 538"/>
              <p:cNvGrpSpPr>
                <a:grpSpLocks/>
              </p:cNvGrpSpPr>
              <p:nvPr/>
            </p:nvGrpSpPr>
            <p:grpSpPr bwMode="auto">
              <a:xfrm>
                <a:off x="3546" y="384"/>
                <a:ext cx="394" cy="384"/>
                <a:chOff x="3546" y="384"/>
                <a:chExt cx="394" cy="384"/>
              </a:xfrm>
            </p:grpSpPr>
            <p:sp>
              <p:nvSpPr>
                <p:cNvPr id="225819" name="Rectangle 539"/>
                <p:cNvSpPr>
                  <a:spLocks noChangeArrowheads="1"/>
                </p:cNvSpPr>
                <p:nvPr/>
              </p:nvSpPr>
              <p:spPr bwMode="auto">
                <a:xfrm>
                  <a:off x="3574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820" name="Rectangle 540"/>
                <p:cNvSpPr>
                  <a:spLocks noChangeArrowheads="1"/>
                </p:cNvSpPr>
                <p:nvPr/>
              </p:nvSpPr>
              <p:spPr bwMode="auto">
                <a:xfrm>
                  <a:off x="3546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821" name="Group 541"/>
              <p:cNvGrpSpPr>
                <a:grpSpLocks/>
              </p:cNvGrpSpPr>
              <p:nvPr/>
            </p:nvGrpSpPr>
            <p:grpSpPr bwMode="auto">
              <a:xfrm>
                <a:off x="0" y="768"/>
                <a:ext cx="394" cy="384"/>
                <a:chOff x="0" y="768"/>
                <a:chExt cx="394" cy="384"/>
              </a:xfrm>
            </p:grpSpPr>
            <p:sp>
              <p:nvSpPr>
                <p:cNvPr id="225822" name="Rectangle 542"/>
                <p:cNvSpPr>
                  <a:spLocks noChangeArrowheads="1"/>
                </p:cNvSpPr>
                <p:nvPr/>
              </p:nvSpPr>
              <p:spPr bwMode="auto">
                <a:xfrm>
                  <a:off x="28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823" name="Rectangle 543"/>
                <p:cNvSpPr>
                  <a:spLocks noChangeArrowheads="1"/>
                </p:cNvSpPr>
                <p:nvPr/>
              </p:nvSpPr>
              <p:spPr bwMode="auto">
                <a:xfrm>
                  <a:off x="0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824" name="Group 544"/>
              <p:cNvGrpSpPr>
                <a:grpSpLocks/>
              </p:cNvGrpSpPr>
              <p:nvPr/>
            </p:nvGrpSpPr>
            <p:grpSpPr bwMode="auto">
              <a:xfrm>
                <a:off x="394" y="768"/>
                <a:ext cx="394" cy="384"/>
                <a:chOff x="394" y="768"/>
                <a:chExt cx="394" cy="384"/>
              </a:xfrm>
            </p:grpSpPr>
            <p:sp>
              <p:nvSpPr>
                <p:cNvPr id="225825" name="Rectangle 545"/>
                <p:cNvSpPr>
                  <a:spLocks noChangeArrowheads="1"/>
                </p:cNvSpPr>
                <p:nvPr/>
              </p:nvSpPr>
              <p:spPr bwMode="auto">
                <a:xfrm>
                  <a:off x="422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826" name="Rectangle 546"/>
                <p:cNvSpPr>
                  <a:spLocks noChangeArrowheads="1"/>
                </p:cNvSpPr>
                <p:nvPr/>
              </p:nvSpPr>
              <p:spPr bwMode="auto">
                <a:xfrm>
                  <a:off x="394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827" name="Group 547"/>
              <p:cNvGrpSpPr>
                <a:grpSpLocks/>
              </p:cNvGrpSpPr>
              <p:nvPr/>
            </p:nvGrpSpPr>
            <p:grpSpPr bwMode="auto">
              <a:xfrm>
                <a:off x="788" y="768"/>
                <a:ext cx="394" cy="384"/>
                <a:chOff x="788" y="768"/>
                <a:chExt cx="394" cy="384"/>
              </a:xfrm>
            </p:grpSpPr>
            <p:sp>
              <p:nvSpPr>
                <p:cNvPr id="225828" name="Rectangle 548"/>
                <p:cNvSpPr>
                  <a:spLocks noChangeArrowheads="1"/>
                </p:cNvSpPr>
                <p:nvPr/>
              </p:nvSpPr>
              <p:spPr bwMode="auto">
                <a:xfrm>
                  <a:off x="816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829" name="Rectangle 549"/>
                <p:cNvSpPr>
                  <a:spLocks noChangeArrowheads="1"/>
                </p:cNvSpPr>
                <p:nvPr/>
              </p:nvSpPr>
              <p:spPr bwMode="auto">
                <a:xfrm>
                  <a:off x="788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830" name="Group 550"/>
              <p:cNvGrpSpPr>
                <a:grpSpLocks/>
              </p:cNvGrpSpPr>
              <p:nvPr/>
            </p:nvGrpSpPr>
            <p:grpSpPr bwMode="auto">
              <a:xfrm>
                <a:off x="1182" y="768"/>
                <a:ext cx="394" cy="384"/>
                <a:chOff x="1182" y="768"/>
                <a:chExt cx="394" cy="384"/>
              </a:xfrm>
            </p:grpSpPr>
            <p:sp>
              <p:nvSpPr>
                <p:cNvPr id="225831" name="Rectangle 551"/>
                <p:cNvSpPr>
                  <a:spLocks noChangeArrowheads="1"/>
                </p:cNvSpPr>
                <p:nvPr/>
              </p:nvSpPr>
              <p:spPr bwMode="auto">
                <a:xfrm>
                  <a:off x="1210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832" name="Rectangle 552"/>
                <p:cNvSpPr>
                  <a:spLocks noChangeArrowheads="1"/>
                </p:cNvSpPr>
                <p:nvPr/>
              </p:nvSpPr>
              <p:spPr bwMode="auto">
                <a:xfrm>
                  <a:off x="1182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833" name="Group 553"/>
              <p:cNvGrpSpPr>
                <a:grpSpLocks/>
              </p:cNvGrpSpPr>
              <p:nvPr/>
            </p:nvGrpSpPr>
            <p:grpSpPr bwMode="auto">
              <a:xfrm>
                <a:off x="1576" y="768"/>
                <a:ext cx="394" cy="384"/>
                <a:chOff x="1576" y="768"/>
                <a:chExt cx="394" cy="384"/>
              </a:xfrm>
            </p:grpSpPr>
            <p:sp>
              <p:nvSpPr>
                <p:cNvPr id="225834" name="Rectangle 554"/>
                <p:cNvSpPr>
                  <a:spLocks noChangeArrowheads="1"/>
                </p:cNvSpPr>
                <p:nvPr/>
              </p:nvSpPr>
              <p:spPr bwMode="auto">
                <a:xfrm>
                  <a:off x="1604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835" name="Rectangle 555"/>
                <p:cNvSpPr>
                  <a:spLocks noChangeArrowheads="1"/>
                </p:cNvSpPr>
                <p:nvPr/>
              </p:nvSpPr>
              <p:spPr bwMode="auto">
                <a:xfrm>
                  <a:off x="1576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836" name="Group 556"/>
              <p:cNvGrpSpPr>
                <a:grpSpLocks/>
              </p:cNvGrpSpPr>
              <p:nvPr/>
            </p:nvGrpSpPr>
            <p:grpSpPr bwMode="auto">
              <a:xfrm>
                <a:off x="1970" y="768"/>
                <a:ext cx="394" cy="384"/>
                <a:chOff x="1970" y="768"/>
                <a:chExt cx="394" cy="384"/>
              </a:xfrm>
            </p:grpSpPr>
            <p:sp>
              <p:nvSpPr>
                <p:cNvPr id="225837" name="Rectangle 557"/>
                <p:cNvSpPr>
                  <a:spLocks noChangeArrowheads="1"/>
                </p:cNvSpPr>
                <p:nvPr/>
              </p:nvSpPr>
              <p:spPr bwMode="auto">
                <a:xfrm>
                  <a:off x="1998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838" name="Rectangle 558"/>
                <p:cNvSpPr>
                  <a:spLocks noChangeArrowheads="1"/>
                </p:cNvSpPr>
                <p:nvPr/>
              </p:nvSpPr>
              <p:spPr bwMode="auto">
                <a:xfrm>
                  <a:off x="1970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839" name="Group 559"/>
              <p:cNvGrpSpPr>
                <a:grpSpLocks/>
              </p:cNvGrpSpPr>
              <p:nvPr/>
            </p:nvGrpSpPr>
            <p:grpSpPr bwMode="auto">
              <a:xfrm>
                <a:off x="2364" y="768"/>
                <a:ext cx="394" cy="384"/>
                <a:chOff x="2364" y="768"/>
                <a:chExt cx="394" cy="384"/>
              </a:xfrm>
            </p:grpSpPr>
            <p:sp>
              <p:nvSpPr>
                <p:cNvPr id="225840" name="Rectangle 560"/>
                <p:cNvSpPr>
                  <a:spLocks noChangeArrowheads="1"/>
                </p:cNvSpPr>
                <p:nvPr/>
              </p:nvSpPr>
              <p:spPr bwMode="auto">
                <a:xfrm>
                  <a:off x="2392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841" name="Rectangle 561"/>
                <p:cNvSpPr>
                  <a:spLocks noChangeArrowheads="1"/>
                </p:cNvSpPr>
                <p:nvPr/>
              </p:nvSpPr>
              <p:spPr bwMode="auto">
                <a:xfrm>
                  <a:off x="2364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842" name="Group 562"/>
              <p:cNvGrpSpPr>
                <a:grpSpLocks/>
              </p:cNvGrpSpPr>
              <p:nvPr/>
            </p:nvGrpSpPr>
            <p:grpSpPr bwMode="auto">
              <a:xfrm>
                <a:off x="2758" y="768"/>
                <a:ext cx="394" cy="384"/>
                <a:chOff x="2758" y="768"/>
                <a:chExt cx="394" cy="384"/>
              </a:xfrm>
            </p:grpSpPr>
            <p:sp>
              <p:nvSpPr>
                <p:cNvPr id="225843" name="Rectangle 563"/>
                <p:cNvSpPr>
                  <a:spLocks noChangeArrowheads="1"/>
                </p:cNvSpPr>
                <p:nvPr/>
              </p:nvSpPr>
              <p:spPr bwMode="auto">
                <a:xfrm>
                  <a:off x="2786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844" name="Rectangle 564"/>
                <p:cNvSpPr>
                  <a:spLocks noChangeArrowheads="1"/>
                </p:cNvSpPr>
                <p:nvPr/>
              </p:nvSpPr>
              <p:spPr bwMode="auto">
                <a:xfrm>
                  <a:off x="2758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845" name="Group 565"/>
              <p:cNvGrpSpPr>
                <a:grpSpLocks/>
              </p:cNvGrpSpPr>
              <p:nvPr/>
            </p:nvGrpSpPr>
            <p:grpSpPr bwMode="auto">
              <a:xfrm>
                <a:off x="3152" y="768"/>
                <a:ext cx="394" cy="384"/>
                <a:chOff x="3152" y="768"/>
                <a:chExt cx="394" cy="384"/>
              </a:xfrm>
            </p:grpSpPr>
            <p:sp>
              <p:nvSpPr>
                <p:cNvPr id="225846" name="Rectangle 566"/>
                <p:cNvSpPr>
                  <a:spLocks noChangeArrowheads="1"/>
                </p:cNvSpPr>
                <p:nvPr/>
              </p:nvSpPr>
              <p:spPr bwMode="auto">
                <a:xfrm>
                  <a:off x="3180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847" name="Rectangle 567"/>
                <p:cNvSpPr>
                  <a:spLocks noChangeArrowheads="1"/>
                </p:cNvSpPr>
                <p:nvPr/>
              </p:nvSpPr>
              <p:spPr bwMode="auto">
                <a:xfrm>
                  <a:off x="3152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848" name="Group 568"/>
              <p:cNvGrpSpPr>
                <a:grpSpLocks/>
              </p:cNvGrpSpPr>
              <p:nvPr/>
            </p:nvGrpSpPr>
            <p:grpSpPr bwMode="auto">
              <a:xfrm>
                <a:off x="3546" y="768"/>
                <a:ext cx="394" cy="384"/>
                <a:chOff x="3546" y="768"/>
                <a:chExt cx="394" cy="384"/>
              </a:xfrm>
            </p:grpSpPr>
            <p:sp>
              <p:nvSpPr>
                <p:cNvPr id="225849" name="Rectangle 569"/>
                <p:cNvSpPr>
                  <a:spLocks noChangeArrowheads="1"/>
                </p:cNvSpPr>
                <p:nvPr/>
              </p:nvSpPr>
              <p:spPr bwMode="auto">
                <a:xfrm>
                  <a:off x="3574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850" name="Rectangle 570"/>
                <p:cNvSpPr>
                  <a:spLocks noChangeArrowheads="1"/>
                </p:cNvSpPr>
                <p:nvPr/>
              </p:nvSpPr>
              <p:spPr bwMode="auto">
                <a:xfrm>
                  <a:off x="3546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851" name="Group 571"/>
              <p:cNvGrpSpPr>
                <a:grpSpLocks/>
              </p:cNvGrpSpPr>
              <p:nvPr/>
            </p:nvGrpSpPr>
            <p:grpSpPr bwMode="auto">
              <a:xfrm>
                <a:off x="0" y="1152"/>
                <a:ext cx="394" cy="384"/>
                <a:chOff x="0" y="1152"/>
                <a:chExt cx="394" cy="384"/>
              </a:xfrm>
            </p:grpSpPr>
            <p:sp>
              <p:nvSpPr>
                <p:cNvPr id="225852" name="Rectangle 572"/>
                <p:cNvSpPr>
                  <a:spLocks noChangeArrowheads="1"/>
                </p:cNvSpPr>
                <p:nvPr/>
              </p:nvSpPr>
              <p:spPr bwMode="auto">
                <a:xfrm>
                  <a:off x="28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853" name="Rectangle 573"/>
                <p:cNvSpPr>
                  <a:spLocks noChangeArrowheads="1"/>
                </p:cNvSpPr>
                <p:nvPr/>
              </p:nvSpPr>
              <p:spPr bwMode="auto">
                <a:xfrm>
                  <a:off x="0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854" name="Group 574"/>
              <p:cNvGrpSpPr>
                <a:grpSpLocks/>
              </p:cNvGrpSpPr>
              <p:nvPr/>
            </p:nvGrpSpPr>
            <p:grpSpPr bwMode="auto">
              <a:xfrm>
                <a:off x="394" y="1152"/>
                <a:ext cx="394" cy="384"/>
                <a:chOff x="394" y="1152"/>
                <a:chExt cx="394" cy="384"/>
              </a:xfrm>
            </p:grpSpPr>
            <p:sp>
              <p:nvSpPr>
                <p:cNvPr id="225855" name="Rectangle 575"/>
                <p:cNvSpPr>
                  <a:spLocks noChangeArrowheads="1"/>
                </p:cNvSpPr>
                <p:nvPr/>
              </p:nvSpPr>
              <p:spPr bwMode="auto">
                <a:xfrm>
                  <a:off x="422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856" name="Rectangle 576"/>
                <p:cNvSpPr>
                  <a:spLocks noChangeArrowheads="1"/>
                </p:cNvSpPr>
                <p:nvPr/>
              </p:nvSpPr>
              <p:spPr bwMode="auto">
                <a:xfrm>
                  <a:off x="394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857" name="Group 577"/>
              <p:cNvGrpSpPr>
                <a:grpSpLocks/>
              </p:cNvGrpSpPr>
              <p:nvPr/>
            </p:nvGrpSpPr>
            <p:grpSpPr bwMode="auto">
              <a:xfrm>
                <a:off x="788" y="1152"/>
                <a:ext cx="394" cy="384"/>
                <a:chOff x="788" y="1152"/>
                <a:chExt cx="394" cy="384"/>
              </a:xfrm>
            </p:grpSpPr>
            <p:sp>
              <p:nvSpPr>
                <p:cNvPr id="225858" name="Rectangle 578"/>
                <p:cNvSpPr>
                  <a:spLocks noChangeArrowheads="1"/>
                </p:cNvSpPr>
                <p:nvPr/>
              </p:nvSpPr>
              <p:spPr bwMode="auto">
                <a:xfrm>
                  <a:off x="816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859" name="Rectangle 579"/>
                <p:cNvSpPr>
                  <a:spLocks noChangeArrowheads="1"/>
                </p:cNvSpPr>
                <p:nvPr/>
              </p:nvSpPr>
              <p:spPr bwMode="auto">
                <a:xfrm>
                  <a:off x="788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860" name="Group 580"/>
              <p:cNvGrpSpPr>
                <a:grpSpLocks/>
              </p:cNvGrpSpPr>
              <p:nvPr/>
            </p:nvGrpSpPr>
            <p:grpSpPr bwMode="auto">
              <a:xfrm>
                <a:off x="1182" y="1152"/>
                <a:ext cx="394" cy="384"/>
                <a:chOff x="1182" y="1152"/>
                <a:chExt cx="394" cy="384"/>
              </a:xfrm>
            </p:grpSpPr>
            <p:sp>
              <p:nvSpPr>
                <p:cNvPr id="225861" name="Rectangle 581"/>
                <p:cNvSpPr>
                  <a:spLocks noChangeArrowheads="1"/>
                </p:cNvSpPr>
                <p:nvPr/>
              </p:nvSpPr>
              <p:spPr bwMode="auto">
                <a:xfrm>
                  <a:off x="1210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862" name="Rectangle 582"/>
                <p:cNvSpPr>
                  <a:spLocks noChangeArrowheads="1"/>
                </p:cNvSpPr>
                <p:nvPr/>
              </p:nvSpPr>
              <p:spPr bwMode="auto">
                <a:xfrm>
                  <a:off x="1182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863" name="Group 583"/>
              <p:cNvGrpSpPr>
                <a:grpSpLocks/>
              </p:cNvGrpSpPr>
              <p:nvPr/>
            </p:nvGrpSpPr>
            <p:grpSpPr bwMode="auto">
              <a:xfrm>
                <a:off x="1576" y="1152"/>
                <a:ext cx="394" cy="384"/>
                <a:chOff x="1576" y="1152"/>
                <a:chExt cx="394" cy="384"/>
              </a:xfrm>
            </p:grpSpPr>
            <p:sp>
              <p:nvSpPr>
                <p:cNvPr id="225864" name="Rectangle 584"/>
                <p:cNvSpPr>
                  <a:spLocks noChangeArrowheads="1"/>
                </p:cNvSpPr>
                <p:nvPr/>
              </p:nvSpPr>
              <p:spPr bwMode="auto">
                <a:xfrm>
                  <a:off x="1604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865" name="Rectangle 585"/>
                <p:cNvSpPr>
                  <a:spLocks noChangeArrowheads="1"/>
                </p:cNvSpPr>
                <p:nvPr/>
              </p:nvSpPr>
              <p:spPr bwMode="auto">
                <a:xfrm>
                  <a:off x="1576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866" name="Group 586"/>
              <p:cNvGrpSpPr>
                <a:grpSpLocks/>
              </p:cNvGrpSpPr>
              <p:nvPr/>
            </p:nvGrpSpPr>
            <p:grpSpPr bwMode="auto">
              <a:xfrm>
                <a:off x="1970" y="1152"/>
                <a:ext cx="394" cy="384"/>
                <a:chOff x="1970" y="1152"/>
                <a:chExt cx="394" cy="384"/>
              </a:xfrm>
            </p:grpSpPr>
            <p:sp>
              <p:nvSpPr>
                <p:cNvPr id="225867" name="Rectangle 587"/>
                <p:cNvSpPr>
                  <a:spLocks noChangeArrowheads="1"/>
                </p:cNvSpPr>
                <p:nvPr/>
              </p:nvSpPr>
              <p:spPr bwMode="auto">
                <a:xfrm>
                  <a:off x="1998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868" name="Rectangle 588"/>
                <p:cNvSpPr>
                  <a:spLocks noChangeArrowheads="1"/>
                </p:cNvSpPr>
                <p:nvPr/>
              </p:nvSpPr>
              <p:spPr bwMode="auto">
                <a:xfrm>
                  <a:off x="1970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869" name="Group 589"/>
              <p:cNvGrpSpPr>
                <a:grpSpLocks/>
              </p:cNvGrpSpPr>
              <p:nvPr/>
            </p:nvGrpSpPr>
            <p:grpSpPr bwMode="auto">
              <a:xfrm>
                <a:off x="2364" y="1152"/>
                <a:ext cx="394" cy="384"/>
                <a:chOff x="2364" y="1152"/>
                <a:chExt cx="394" cy="384"/>
              </a:xfrm>
            </p:grpSpPr>
            <p:sp>
              <p:nvSpPr>
                <p:cNvPr id="225870" name="Rectangle 590"/>
                <p:cNvSpPr>
                  <a:spLocks noChangeArrowheads="1"/>
                </p:cNvSpPr>
                <p:nvPr/>
              </p:nvSpPr>
              <p:spPr bwMode="auto">
                <a:xfrm>
                  <a:off x="2392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871" name="Rectangle 591"/>
                <p:cNvSpPr>
                  <a:spLocks noChangeArrowheads="1"/>
                </p:cNvSpPr>
                <p:nvPr/>
              </p:nvSpPr>
              <p:spPr bwMode="auto">
                <a:xfrm>
                  <a:off x="2364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872" name="Group 592"/>
              <p:cNvGrpSpPr>
                <a:grpSpLocks/>
              </p:cNvGrpSpPr>
              <p:nvPr/>
            </p:nvGrpSpPr>
            <p:grpSpPr bwMode="auto">
              <a:xfrm>
                <a:off x="2758" y="1152"/>
                <a:ext cx="394" cy="384"/>
                <a:chOff x="2758" y="1152"/>
                <a:chExt cx="394" cy="384"/>
              </a:xfrm>
            </p:grpSpPr>
            <p:sp>
              <p:nvSpPr>
                <p:cNvPr id="225873" name="Rectangle 593"/>
                <p:cNvSpPr>
                  <a:spLocks noChangeArrowheads="1"/>
                </p:cNvSpPr>
                <p:nvPr/>
              </p:nvSpPr>
              <p:spPr bwMode="auto">
                <a:xfrm>
                  <a:off x="2786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874" name="Rectangle 594"/>
                <p:cNvSpPr>
                  <a:spLocks noChangeArrowheads="1"/>
                </p:cNvSpPr>
                <p:nvPr/>
              </p:nvSpPr>
              <p:spPr bwMode="auto">
                <a:xfrm>
                  <a:off x="2758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875" name="Group 595"/>
              <p:cNvGrpSpPr>
                <a:grpSpLocks/>
              </p:cNvGrpSpPr>
              <p:nvPr/>
            </p:nvGrpSpPr>
            <p:grpSpPr bwMode="auto">
              <a:xfrm>
                <a:off x="3152" y="1152"/>
                <a:ext cx="394" cy="384"/>
                <a:chOff x="3152" y="1152"/>
                <a:chExt cx="394" cy="384"/>
              </a:xfrm>
            </p:grpSpPr>
            <p:sp>
              <p:nvSpPr>
                <p:cNvPr id="225876" name="Rectangle 596"/>
                <p:cNvSpPr>
                  <a:spLocks noChangeArrowheads="1"/>
                </p:cNvSpPr>
                <p:nvPr/>
              </p:nvSpPr>
              <p:spPr bwMode="auto">
                <a:xfrm>
                  <a:off x="3180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877" name="Rectangle 597"/>
                <p:cNvSpPr>
                  <a:spLocks noChangeArrowheads="1"/>
                </p:cNvSpPr>
                <p:nvPr/>
              </p:nvSpPr>
              <p:spPr bwMode="auto">
                <a:xfrm>
                  <a:off x="3152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878" name="Group 598"/>
              <p:cNvGrpSpPr>
                <a:grpSpLocks/>
              </p:cNvGrpSpPr>
              <p:nvPr/>
            </p:nvGrpSpPr>
            <p:grpSpPr bwMode="auto">
              <a:xfrm>
                <a:off x="3546" y="1152"/>
                <a:ext cx="394" cy="384"/>
                <a:chOff x="3546" y="1152"/>
                <a:chExt cx="394" cy="384"/>
              </a:xfrm>
            </p:grpSpPr>
            <p:sp>
              <p:nvSpPr>
                <p:cNvPr id="225879" name="Rectangle 599"/>
                <p:cNvSpPr>
                  <a:spLocks noChangeArrowheads="1"/>
                </p:cNvSpPr>
                <p:nvPr/>
              </p:nvSpPr>
              <p:spPr bwMode="auto">
                <a:xfrm>
                  <a:off x="3574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880" name="Rectangle 600"/>
                <p:cNvSpPr>
                  <a:spLocks noChangeArrowheads="1"/>
                </p:cNvSpPr>
                <p:nvPr/>
              </p:nvSpPr>
              <p:spPr bwMode="auto">
                <a:xfrm>
                  <a:off x="3546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881" name="Group 601"/>
              <p:cNvGrpSpPr>
                <a:grpSpLocks/>
              </p:cNvGrpSpPr>
              <p:nvPr/>
            </p:nvGrpSpPr>
            <p:grpSpPr bwMode="auto">
              <a:xfrm>
                <a:off x="0" y="1536"/>
                <a:ext cx="394" cy="384"/>
                <a:chOff x="0" y="1536"/>
                <a:chExt cx="394" cy="384"/>
              </a:xfrm>
            </p:grpSpPr>
            <p:sp>
              <p:nvSpPr>
                <p:cNvPr id="225882" name="Rectangle 602"/>
                <p:cNvSpPr>
                  <a:spLocks noChangeArrowheads="1"/>
                </p:cNvSpPr>
                <p:nvPr/>
              </p:nvSpPr>
              <p:spPr bwMode="auto">
                <a:xfrm>
                  <a:off x="28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883" name="Rectangle 603"/>
                <p:cNvSpPr>
                  <a:spLocks noChangeArrowheads="1"/>
                </p:cNvSpPr>
                <p:nvPr/>
              </p:nvSpPr>
              <p:spPr bwMode="auto">
                <a:xfrm>
                  <a:off x="0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884" name="Group 604"/>
              <p:cNvGrpSpPr>
                <a:grpSpLocks/>
              </p:cNvGrpSpPr>
              <p:nvPr/>
            </p:nvGrpSpPr>
            <p:grpSpPr bwMode="auto">
              <a:xfrm>
                <a:off x="394" y="1536"/>
                <a:ext cx="394" cy="384"/>
                <a:chOff x="394" y="1536"/>
                <a:chExt cx="394" cy="384"/>
              </a:xfrm>
            </p:grpSpPr>
            <p:sp>
              <p:nvSpPr>
                <p:cNvPr id="225885" name="Rectangle 605"/>
                <p:cNvSpPr>
                  <a:spLocks noChangeArrowheads="1"/>
                </p:cNvSpPr>
                <p:nvPr/>
              </p:nvSpPr>
              <p:spPr bwMode="auto">
                <a:xfrm>
                  <a:off x="422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886" name="Rectangle 606"/>
                <p:cNvSpPr>
                  <a:spLocks noChangeArrowheads="1"/>
                </p:cNvSpPr>
                <p:nvPr/>
              </p:nvSpPr>
              <p:spPr bwMode="auto">
                <a:xfrm>
                  <a:off x="394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887" name="Group 607"/>
              <p:cNvGrpSpPr>
                <a:grpSpLocks/>
              </p:cNvGrpSpPr>
              <p:nvPr/>
            </p:nvGrpSpPr>
            <p:grpSpPr bwMode="auto">
              <a:xfrm>
                <a:off x="788" y="1536"/>
                <a:ext cx="394" cy="384"/>
                <a:chOff x="788" y="1536"/>
                <a:chExt cx="394" cy="384"/>
              </a:xfrm>
            </p:grpSpPr>
            <p:sp>
              <p:nvSpPr>
                <p:cNvPr id="225888" name="Rectangle 608"/>
                <p:cNvSpPr>
                  <a:spLocks noChangeArrowheads="1"/>
                </p:cNvSpPr>
                <p:nvPr/>
              </p:nvSpPr>
              <p:spPr bwMode="auto">
                <a:xfrm>
                  <a:off x="816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889" name="Rectangle 609"/>
                <p:cNvSpPr>
                  <a:spLocks noChangeArrowheads="1"/>
                </p:cNvSpPr>
                <p:nvPr/>
              </p:nvSpPr>
              <p:spPr bwMode="auto">
                <a:xfrm>
                  <a:off x="788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890" name="Group 610"/>
              <p:cNvGrpSpPr>
                <a:grpSpLocks/>
              </p:cNvGrpSpPr>
              <p:nvPr/>
            </p:nvGrpSpPr>
            <p:grpSpPr bwMode="auto">
              <a:xfrm>
                <a:off x="1182" y="1536"/>
                <a:ext cx="394" cy="384"/>
                <a:chOff x="1182" y="1536"/>
                <a:chExt cx="394" cy="384"/>
              </a:xfrm>
            </p:grpSpPr>
            <p:sp>
              <p:nvSpPr>
                <p:cNvPr id="225891" name="Rectangle 611"/>
                <p:cNvSpPr>
                  <a:spLocks noChangeArrowheads="1"/>
                </p:cNvSpPr>
                <p:nvPr/>
              </p:nvSpPr>
              <p:spPr bwMode="auto">
                <a:xfrm>
                  <a:off x="1210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892" name="Rectangle 612"/>
                <p:cNvSpPr>
                  <a:spLocks noChangeArrowheads="1"/>
                </p:cNvSpPr>
                <p:nvPr/>
              </p:nvSpPr>
              <p:spPr bwMode="auto">
                <a:xfrm>
                  <a:off x="1182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893" name="Group 613"/>
              <p:cNvGrpSpPr>
                <a:grpSpLocks/>
              </p:cNvGrpSpPr>
              <p:nvPr/>
            </p:nvGrpSpPr>
            <p:grpSpPr bwMode="auto">
              <a:xfrm>
                <a:off x="1576" y="1536"/>
                <a:ext cx="394" cy="384"/>
                <a:chOff x="1576" y="1536"/>
                <a:chExt cx="394" cy="384"/>
              </a:xfrm>
            </p:grpSpPr>
            <p:sp>
              <p:nvSpPr>
                <p:cNvPr id="225894" name="Rectangle 614"/>
                <p:cNvSpPr>
                  <a:spLocks noChangeArrowheads="1"/>
                </p:cNvSpPr>
                <p:nvPr/>
              </p:nvSpPr>
              <p:spPr bwMode="auto">
                <a:xfrm>
                  <a:off x="1604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895" name="Rectangle 615"/>
                <p:cNvSpPr>
                  <a:spLocks noChangeArrowheads="1"/>
                </p:cNvSpPr>
                <p:nvPr/>
              </p:nvSpPr>
              <p:spPr bwMode="auto">
                <a:xfrm>
                  <a:off x="1576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896" name="Group 616"/>
              <p:cNvGrpSpPr>
                <a:grpSpLocks/>
              </p:cNvGrpSpPr>
              <p:nvPr/>
            </p:nvGrpSpPr>
            <p:grpSpPr bwMode="auto">
              <a:xfrm>
                <a:off x="1970" y="1536"/>
                <a:ext cx="394" cy="384"/>
                <a:chOff x="1970" y="1536"/>
                <a:chExt cx="394" cy="384"/>
              </a:xfrm>
            </p:grpSpPr>
            <p:sp>
              <p:nvSpPr>
                <p:cNvPr id="225897" name="Rectangle 617"/>
                <p:cNvSpPr>
                  <a:spLocks noChangeArrowheads="1"/>
                </p:cNvSpPr>
                <p:nvPr/>
              </p:nvSpPr>
              <p:spPr bwMode="auto">
                <a:xfrm>
                  <a:off x="1998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898" name="Rectangle 618"/>
                <p:cNvSpPr>
                  <a:spLocks noChangeArrowheads="1"/>
                </p:cNvSpPr>
                <p:nvPr/>
              </p:nvSpPr>
              <p:spPr bwMode="auto">
                <a:xfrm>
                  <a:off x="1970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899" name="Group 619"/>
              <p:cNvGrpSpPr>
                <a:grpSpLocks/>
              </p:cNvGrpSpPr>
              <p:nvPr/>
            </p:nvGrpSpPr>
            <p:grpSpPr bwMode="auto">
              <a:xfrm>
                <a:off x="2364" y="1536"/>
                <a:ext cx="394" cy="384"/>
                <a:chOff x="2364" y="1536"/>
                <a:chExt cx="394" cy="384"/>
              </a:xfrm>
            </p:grpSpPr>
            <p:sp>
              <p:nvSpPr>
                <p:cNvPr id="225900" name="Rectangle 620"/>
                <p:cNvSpPr>
                  <a:spLocks noChangeArrowheads="1"/>
                </p:cNvSpPr>
                <p:nvPr/>
              </p:nvSpPr>
              <p:spPr bwMode="auto">
                <a:xfrm>
                  <a:off x="2392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901" name="Rectangle 621"/>
                <p:cNvSpPr>
                  <a:spLocks noChangeArrowheads="1"/>
                </p:cNvSpPr>
                <p:nvPr/>
              </p:nvSpPr>
              <p:spPr bwMode="auto">
                <a:xfrm>
                  <a:off x="2364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902" name="Group 622"/>
              <p:cNvGrpSpPr>
                <a:grpSpLocks/>
              </p:cNvGrpSpPr>
              <p:nvPr/>
            </p:nvGrpSpPr>
            <p:grpSpPr bwMode="auto">
              <a:xfrm>
                <a:off x="2758" y="1536"/>
                <a:ext cx="394" cy="384"/>
                <a:chOff x="2758" y="1536"/>
                <a:chExt cx="394" cy="384"/>
              </a:xfrm>
            </p:grpSpPr>
            <p:sp>
              <p:nvSpPr>
                <p:cNvPr id="225903" name="Rectangle 623"/>
                <p:cNvSpPr>
                  <a:spLocks noChangeArrowheads="1"/>
                </p:cNvSpPr>
                <p:nvPr/>
              </p:nvSpPr>
              <p:spPr bwMode="auto">
                <a:xfrm>
                  <a:off x="2786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904" name="Rectangle 624"/>
                <p:cNvSpPr>
                  <a:spLocks noChangeArrowheads="1"/>
                </p:cNvSpPr>
                <p:nvPr/>
              </p:nvSpPr>
              <p:spPr bwMode="auto">
                <a:xfrm>
                  <a:off x="2758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905" name="Group 625"/>
              <p:cNvGrpSpPr>
                <a:grpSpLocks/>
              </p:cNvGrpSpPr>
              <p:nvPr/>
            </p:nvGrpSpPr>
            <p:grpSpPr bwMode="auto">
              <a:xfrm>
                <a:off x="3152" y="1536"/>
                <a:ext cx="394" cy="384"/>
                <a:chOff x="3152" y="1536"/>
                <a:chExt cx="394" cy="384"/>
              </a:xfrm>
            </p:grpSpPr>
            <p:sp>
              <p:nvSpPr>
                <p:cNvPr id="225906" name="Rectangle 626"/>
                <p:cNvSpPr>
                  <a:spLocks noChangeArrowheads="1"/>
                </p:cNvSpPr>
                <p:nvPr/>
              </p:nvSpPr>
              <p:spPr bwMode="auto">
                <a:xfrm>
                  <a:off x="3180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907" name="Rectangle 627"/>
                <p:cNvSpPr>
                  <a:spLocks noChangeArrowheads="1"/>
                </p:cNvSpPr>
                <p:nvPr/>
              </p:nvSpPr>
              <p:spPr bwMode="auto">
                <a:xfrm>
                  <a:off x="3152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908" name="Group 628"/>
              <p:cNvGrpSpPr>
                <a:grpSpLocks/>
              </p:cNvGrpSpPr>
              <p:nvPr/>
            </p:nvGrpSpPr>
            <p:grpSpPr bwMode="auto">
              <a:xfrm>
                <a:off x="3546" y="1536"/>
                <a:ext cx="394" cy="384"/>
                <a:chOff x="3546" y="1536"/>
                <a:chExt cx="394" cy="384"/>
              </a:xfrm>
            </p:grpSpPr>
            <p:sp>
              <p:nvSpPr>
                <p:cNvPr id="225909" name="Rectangle 629"/>
                <p:cNvSpPr>
                  <a:spLocks noChangeArrowheads="1"/>
                </p:cNvSpPr>
                <p:nvPr/>
              </p:nvSpPr>
              <p:spPr bwMode="auto">
                <a:xfrm>
                  <a:off x="3574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5910" name="Rectangle 630"/>
                <p:cNvSpPr>
                  <a:spLocks noChangeArrowheads="1"/>
                </p:cNvSpPr>
                <p:nvPr/>
              </p:nvSpPr>
              <p:spPr bwMode="auto">
                <a:xfrm>
                  <a:off x="3546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225911" name="Rectangle 631"/>
            <p:cNvSpPr>
              <a:spLocks noChangeArrowheads="1"/>
            </p:cNvSpPr>
            <p:nvPr/>
          </p:nvSpPr>
          <p:spPr bwMode="auto">
            <a:xfrm>
              <a:off x="-3" y="-3"/>
              <a:ext cx="3946" cy="1926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25912" name="Rectangle 632"/>
          <p:cNvSpPr>
            <a:spLocks noChangeArrowheads="1"/>
          </p:cNvSpPr>
          <p:nvPr/>
        </p:nvSpPr>
        <p:spPr bwMode="auto">
          <a:xfrm>
            <a:off x="3038476" y="5634038"/>
            <a:ext cx="639763" cy="334962"/>
          </a:xfrm>
          <a:prstGeom prst="rect">
            <a:avLst/>
          </a:prstGeom>
          <a:solidFill>
            <a:srgbClr val="CC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913" name="Rectangle 633"/>
          <p:cNvSpPr>
            <a:spLocks noChangeArrowheads="1"/>
          </p:cNvSpPr>
          <p:nvPr/>
        </p:nvSpPr>
        <p:spPr bwMode="auto">
          <a:xfrm>
            <a:off x="5665789" y="5618164"/>
            <a:ext cx="454025" cy="350837"/>
          </a:xfrm>
          <a:prstGeom prst="rect">
            <a:avLst/>
          </a:prstGeom>
          <a:solidFill>
            <a:srgbClr val="CC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914" name="Rectangle 634"/>
          <p:cNvSpPr>
            <a:spLocks noChangeArrowheads="1"/>
          </p:cNvSpPr>
          <p:nvPr/>
        </p:nvSpPr>
        <p:spPr bwMode="auto">
          <a:xfrm>
            <a:off x="6321426" y="5802314"/>
            <a:ext cx="250825" cy="166687"/>
          </a:xfrm>
          <a:prstGeom prst="rect">
            <a:avLst/>
          </a:prstGeom>
          <a:solidFill>
            <a:srgbClr val="CC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915" name="Rectangle 635"/>
          <p:cNvSpPr>
            <a:spLocks noChangeArrowheads="1"/>
          </p:cNvSpPr>
          <p:nvPr/>
        </p:nvSpPr>
        <p:spPr bwMode="auto">
          <a:xfrm>
            <a:off x="6775451" y="5802314"/>
            <a:ext cx="219075" cy="166687"/>
          </a:xfrm>
          <a:prstGeom prst="rect">
            <a:avLst/>
          </a:prstGeom>
          <a:solidFill>
            <a:srgbClr val="CC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916" name="Rectangle 636"/>
          <p:cNvSpPr>
            <a:spLocks noChangeArrowheads="1"/>
          </p:cNvSpPr>
          <p:nvPr/>
        </p:nvSpPr>
        <p:spPr bwMode="auto">
          <a:xfrm>
            <a:off x="7942264" y="5802314"/>
            <a:ext cx="250825" cy="166687"/>
          </a:xfrm>
          <a:prstGeom prst="rect">
            <a:avLst/>
          </a:prstGeom>
          <a:solidFill>
            <a:srgbClr val="CC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917" name="Rectangle 637"/>
          <p:cNvSpPr>
            <a:spLocks noChangeArrowheads="1"/>
          </p:cNvSpPr>
          <p:nvPr/>
        </p:nvSpPr>
        <p:spPr bwMode="auto">
          <a:xfrm>
            <a:off x="9677401" y="5970589"/>
            <a:ext cx="250825" cy="166687"/>
          </a:xfrm>
          <a:prstGeom prst="rect">
            <a:avLst/>
          </a:prstGeom>
          <a:solidFill>
            <a:srgbClr val="CC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918" name="Rectangle 638"/>
          <p:cNvSpPr>
            <a:spLocks noChangeArrowheads="1"/>
          </p:cNvSpPr>
          <p:nvPr/>
        </p:nvSpPr>
        <p:spPr bwMode="auto">
          <a:xfrm>
            <a:off x="8802689" y="5630864"/>
            <a:ext cx="250825" cy="166687"/>
          </a:xfrm>
          <a:prstGeom prst="rect">
            <a:avLst/>
          </a:prstGeom>
          <a:solidFill>
            <a:srgbClr val="CC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919" name="Rectangle 639"/>
          <p:cNvSpPr>
            <a:spLocks noChangeArrowheads="1"/>
          </p:cNvSpPr>
          <p:nvPr/>
        </p:nvSpPr>
        <p:spPr bwMode="auto">
          <a:xfrm>
            <a:off x="9458326" y="5464175"/>
            <a:ext cx="250825" cy="166688"/>
          </a:xfrm>
          <a:prstGeom prst="rect">
            <a:avLst/>
          </a:prstGeom>
          <a:solidFill>
            <a:srgbClr val="CC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920" name="Rectangle 640"/>
          <p:cNvSpPr>
            <a:spLocks noChangeArrowheads="1"/>
          </p:cNvSpPr>
          <p:nvPr/>
        </p:nvSpPr>
        <p:spPr bwMode="auto">
          <a:xfrm>
            <a:off x="8818564" y="5970589"/>
            <a:ext cx="250825" cy="166687"/>
          </a:xfrm>
          <a:prstGeom prst="rect">
            <a:avLst/>
          </a:prstGeom>
          <a:solidFill>
            <a:srgbClr val="CC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921" name="Rectangle 641"/>
          <p:cNvSpPr>
            <a:spLocks noChangeArrowheads="1"/>
          </p:cNvSpPr>
          <p:nvPr/>
        </p:nvSpPr>
        <p:spPr bwMode="auto">
          <a:xfrm>
            <a:off x="2787650" y="4757738"/>
            <a:ext cx="108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800"/>
              <a:t>plausible</a:t>
            </a:r>
            <a:endParaRPr lang="de-DE" altLang="de-DE" sz="1800"/>
          </a:p>
        </p:txBody>
      </p:sp>
      <p:sp>
        <p:nvSpPr>
          <p:cNvPr id="225922" name="Rectangle 642"/>
          <p:cNvSpPr>
            <a:spLocks noChangeArrowheads="1"/>
          </p:cNvSpPr>
          <p:nvPr/>
        </p:nvSpPr>
        <p:spPr bwMode="auto">
          <a:xfrm>
            <a:off x="5584825" y="475773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800"/>
              <a:t>possible</a:t>
            </a:r>
            <a:endParaRPr lang="de-DE" altLang="de-DE" sz="1800"/>
          </a:p>
        </p:txBody>
      </p:sp>
      <p:sp>
        <p:nvSpPr>
          <p:cNvPr id="225923" name="Rectangle 643"/>
          <p:cNvSpPr>
            <a:spLocks noChangeArrowheads="1"/>
          </p:cNvSpPr>
          <p:nvPr/>
        </p:nvSpPr>
        <p:spPr bwMode="auto">
          <a:xfrm>
            <a:off x="8235950" y="4757738"/>
            <a:ext cx="94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800"/>
              <a:t>unlikely</a:t>
            </a:r>
            <a:endParaRPr lang="de-DE" altLang="de-DE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7006" y="150814"/>
            <a:ext cx="8273769" cy="457200"/>
          </a:xfrm>
        </p:spPr>
        <p:txBody>
          <a:bodyPr>
            <a:normAutofit fontScale="90000"/>
          </a:bodyPr>
          <a:lstStyle/>
          <a:p>
            <a:r>
              <a:rPr lang="en-US" altLang="de-DE" dirty="0"/>
              <a:t>Treasure Hunt – Uncertainties (Errors) </a:t>
            </a:r>
          </a:p>
        </p:txBody>
      </p:sp>
      <p:sp>
        <p:nvSpPr>
          <p:cNvPr id="17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294813" y="6548438"/>
            <a:ext cx="2897187" cy="309562"/>
          </a:xfrm>
        </p:spPr>
        <p:txBody>
          <a:bodyPr/>
          <a:lstStyle/>
          <a:p>
            <a:fld id="{0481AEF5-007A-4B21-9BD2-7972FAFB10D4}" type="slidenum">
              <a:rPr lang="de-DE" altLang="de-DE"/>
              <a:pPr/>
              <a:t>9</a:t>
            </a:fld>
            <a:endParaRPr lang="de-DE" altLang="de-DE"/>
          </a:p>
        </p:txBody>
      </p:sp>
      <p:graphicFrame>
        <p:nvGraphicFramePr>
          <p:cNvPr id="227331" name="Object 3"/>
          <p:cNvGraphicFramePr>
            <a:graphicFrameLocks noChangeAspect="1"/>
          </p:cNvGraphicFramePr>
          <p:nvPr/>
        </p:nvGraphicFramePr>
        <p:xfrm>
          <a:off x="8890001" y="1444625"/>
          <a:ext cx="93663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03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1" y="1444625"/>
                        <a:ext cx="93663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32" name="Freeform 4"/>
          <p:cNvSpPr>
            <a:spLocks/>
          </p:cNvSpPr>
          <p:nvPr/>
        </p:nvSpPr>
        <p:spPr bwMode="auto">
          <a:xfrm>
            <a:off x="6897688" y="1624014"/>
            <a:ext cx="2736850" cy="401637"/>
          </a:xfrm>
          <a:custGeom>
            <a:avLst/>
            <a:gdLst>
              <a:gd name="T0" fmla="*/ 198 w 4680"/>
              <a:gd name="T1" fmla="*/ 594 h 638"/>
              <a:gd name="T2" fmla="*/ 292 w 4680"/>
              <a:gd name="T3" fmla="*/ 626 h 638"/>
              <a:gd name="T4" fmla="*/ 1949 w 4680"/>
              <a:gd name="T5" fmla="*/ 523 h 638"/>
              <a:gd name="T6" fmla="*/ 2399 w 4680"/>
              <a:gd name="T7" fmla="*/ 302 h 638"/>
              <a:gd name="T8" fmla="*/ 2904 w 4680"/>
              <a:gd name="T9" fmla="*/ 223 h 638"/>
              <a:gd name="T10" fmla="*/ 3291 w 4680"/>
              <a:gd name="T11" fmla="*/ 357 h 638"/>
              <a:gd name="T12" fmla="*/ 3788 w 4680"/>
              <a:gd name="T13" fmla="*/ 405 h 638"/>
              <a:gd name="T14" fmla="*/ 4135 w 4680"/>
              <a:gd name="T15" fmla="*/ 349 h 638"/>
              <a:gd name="T16" fmla="*/ 4332 w 4680"/>
              <a:gd name="T17" fmla="*/ 215 h 638"/>
              <a:gd name="T18" fmla="*/ 4498 w 4680"/>
              <a:gd name="T19" fmla="*/ 136 h 638"/>
              <a:gd name="T20" fmla="*/ 4632 w 4680"/>
              <a:gd name="T21" fmla="*/ 18 h 638"/>
              <a:gd name="T22" fmla="*/ 4680 w 4680"/>
              <a:gd name="T23" fmla="*/ 26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80" h="638">
                <a:moveTo>
                  <a:pt x="198" y="594"/>
                </a:moveTo>
                <a:cubicBezTo>
                  <a:pt x="99" y="616"/>
                  <a:pt x="0" y="638"/>
                  <a:pt x="292" y="626"/>
                </a:cubicBezTo>
                <a:cubicBezTo>
                  <a:pt x="584" y="614"/>
                  <a:pt x="1598" y="577"/>
                  <a:pt x="1949" y="523"/>
                </a:cubicBezTo>
                <a:cubicBezTo>
                  <a:pt x="2300" y="469"/>
                  <a:pt x="2240" y="352"/>
                  <a:pt x="2399" y="302"/>
                </a:cubicBezTo>
                <a:cubicBezTo>
                  <a:pt x="2558" y="252"/>
                  <a:pt x="2755" y="214"/>
                  <a:pt x="2904" y="223"/>
                </a:cubicBezTo>
                <a:cubicBezTo>
                  <a:pt x="3053" y="232"/>
                  <a:pt x="3144" y="327"/>
                  <a:pt x="3291" y="357"/>
                </a:cubicBezTo>
                <a:cubicBezTo>
                  <a:pt x="3438" y="387"/>
                  <a:pt x="3647" y="406"/>
                  <a:pt x="3788" y="405"/>
                </a:cubicBezTo>
                <a:cubicBezTo>
                  <a:pt x="3929" y="404"/>
                  <a:pt x="4044" y="381"/>
                  <a:pt x="4135" y="349"/>
                </a:cubicBezTo>
                <a:cubicBezTo>
                  <a:pt x="4226" y="317"/>
                  <a:pt x="4271" y="251"/>
                  <a:pt x="4332" y="215"/>
                </a:cubicBezTo>
                <a:cubicBezTo>
                  <a:pt x="4393" y="179"/>
                  <a:pt x="4448" y="169"/>
                  <a:pt x="4498" y="136"/>
                </a:cubicBezTo>
                <a:cubicBezTo>
                  <a:pt x="4548" y="103"/>
                  <a:pt x="4602" y="36"/>
                  <a:pt x="4632" y="18"/>
                </a:cubicBezTo>
                <a:cubicBezTo>
                  <a:pt x="4662" y="0"/>
                  <a:pt x="4671" y="13"/>
                  <a:pt x="4680" y="2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7333" name="Freeform 5"/>
          <p:cNvSpPr>
            <a:spLocks/>
          </p:cNvSpPr>
          <p:nvPr/>
        </p:nvSpPr>
        <p:spPr bwMode="auto">
          <a:xfrm>
            <a:off x="6986588" y="2051050"/>
            <a:ext cx="2736850" cy="401638"/>
          </a:xfrm>
          <a:custGeom>
            <a:avLst/>
            <a:gdLst>
              <a:gd name="T0" fmla="*/ 198 w 4680"/>
              <a:gd name="T1" fmla="*/ 594 h 638"/>
              <a:gd name="T2" fmla="*/ 292 w 4680"/>
              <a:gd name="T3" fmla="*/ 626 h 638"/>
              <a:gd name="T4" fmla="*/ 1949 w 4680"/>
              <a:gd name="T5" fmla="*/ 523 h 638"/>
              <a:gd name="T6" fmla="*/ 2399 w 4680"/>
              <a:gd name="T7" fmla="*/ 302 h 638"/>
              <a:gd name="T8" fmla="*/ 2904 w 4680"/>
              <a:gd name="T9" fmla="*/ 223 h 638"/>
              <a:gd name="T10" fmla="*/ 3291 w 4680"/>
              <a:gd name="T11" fmla="*/ 357 h 638"/>
              <a:gd name="T12" fmla="*/ 3788 w 4680"/>
              <a:gd name="T13" fmla="*/ 405 h 638"/>
              <a:gd name="T14" fmla="*/ 4135 w 4680"/>
              <a:gd name="T15" fmla="*/ 349 h 638"/>
              <a:gd name="T16" fmla="*/ 4332 w 4680"/>
              <a:gd name="T17" fmla="*/ 215 h 638"/>
              <a:gd name="T18" fmla="*/ 4498 w 4680"/>
              <a:gd name="T19" fmla="*/ 136 h 638"/>
              <a:gd name="T20" fmla="*/ 4632 w 4680"/>
              <a:gd name="T21" fmla="*/ 18 h 638"/>
              <a:gd name="T22" fmla="*/ 4680 w 4680"/>
              <a:gd name="T23" fmla="*/ 26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80" h="638">
                <a:moveTo>
                  <a:pt x="198" y="594"/>
                </a:moveTo>
                <a:cubicBezTo>
                  <a:pt x="99" y="616"/>
                  <a:pt x="0" y="638"/>
                  <a:pt x="292" y="626"/>
                </a:cubicBezTo>
                <a:cubicBezTo>
                  <a:pt x="584" y="614"/>
                  <a:pt x="1598" y="577"/>
                  <a:pt x="1949" y="523"/>
                </a:cubicBezTo>
                <a:cubicBezTo>
                  <a:pt x="2300" y="469"/>
                  <a:pt x="2240" y="352"/>
                  <a:pt x="2399" y="302"/>
                </a:cubicBezTo>
                <a:cubicBezTo>
                  <a:pt x="2558" y="252"/>
                  <a:pt x="2755" y="214"/>
                  <a:pt x="2904" y="223"/>
                </a:cubicBezTo>
                <a:cubicBezTo>
                  <a:pt x="3053" y="232"/>
                  <a:pt x="3144" y="327"/>
                  <a:pt x="3291" y="357"/>
                </a:cubicBezTo>
                <a:cubicBezTo>
                  <a:pt x="3438" y="387"/>
                  <a:pt x="3647" y="406"/>
                  <a:pt x="3788" y="405"/>
                </a:cubicBezTo>
                <a:cubicBezTo>
                  <a:pt x="3929" y="404"/>
                  <a:pt x="4044" y="381"/>
                  <a:pt x="4135" y="349"/>
                </a:cubicBezTo>
                <a:cubicBezTo>
                  <a:pt x="4226" y="317"/>
                  <a:pt x="4271" y="251"/>
                  <a:pt x="4332" y="215"/>
                </a:cubicBezTo>
                <a:cubicBezTo>
                  <a:pt x="4393" y="179"/>
                  <a:pt x="4448" y="169"/>
                  <a:pt x="4498" y="136"/>
                </a:cubicBezTo>
                <a:cubicBezTo>
                  <a:pt x="4548" y="103"/>
                  <a:pt x="4602" y="36"/>
                  <a:pt x="4632" y="18"/>
                </a:cubicBezTo>
                <a:cubicBezTo>
                  <a:pt x="4662" y="0"/>
                  <a:pt x="4671" y="13"/>
                  <a:pt x="4680" y="2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27334" name="Picture 6" descr="NA01441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6" y="1482725"/>
            <a:ext cx="549275" cy="66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335" name="Picture 7" descr="NA01441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6" y="1285875"/>
            <a:ext cx="550863" cy="66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336" name="Picture 8" descr="NA01441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1558925"/>
            <a:ext cx="550862" cy="66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37" name="Text Box 9"/>
          <p:cNvSpPr txBox="1">
            <a:spLocks noChangeArrowheads="1"/>
          </p:cNvSpPr>
          <p:nvPr/>
        </p:nvSpPr>
        <p:spPr bwMode="auto">
          <a:xfrm>
            <a:off x="7075489" y="2106614"/>
            <a:ext cx="2682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000"/>
              <a:t>X</a:t>
            </a:r>
            <a:endParaRPr lang="de-DE" altLang="de-DE" sz="1000"/>
          </a:p>
        </p:txBody>
      </p:sp>
      <p:sp>
        <p:nvSpPr>
          <p:cNvPr id="227338" name="Text Box 10"/>
          <p:cNvSpPr txBox="1">
            <a:spLocks noChangeArrowheads="1"/>
          </p:cNvSpPr>
          <p:nvPr/>
        </p:nvSpPr>
        <p:spPr bwMode="auto">
          <a:xfrm>
            <a:off x="9358314" y="1900239"/>
            <a:ext cx="276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000"/>
              <a:t>X</a:t>
            </a:r>
            <a:endParaRPr lang="de-DE" altLang="de-DE" sz="1000"/>
          </a:p>
        </p:txBody>
      </p:sp>
      <p:sp>
        <p:nvSpPr>
          <p:cNvPr id="227339" name="Text Box 11"/>
          <p:cNvSpPr txBox="1">
            <a:spLocks noChangeArrowheads="1"/>
          </p:cNvSpPr>
          <p:nvPr/>
        </p:nvSpPr>
        <p:spPr bwMode="auto">
          <a:xfrm>
            <a:off x="8562975" y="1901826"/>
            <a:ext cx="268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000"/>
              <a:t>X</a:t>
            </a:r>
            <a:endParaRPr lang="de-DE" altLang="de-DE" sz="1000"/>
          </a:p>
        </p:txBody>
      </p:sp>
      <p:sp>
        <p:nvSpPr>
          <p:cNvPr id="227340" name="Text Box 12"/>
          <p:cNvSpPr txBox="1">
            <a:spLocks noChangeArrowheads="1"/>
          </p:cNvSpPr>
          <p:nvPr/>
        </p:nvSpPr>
        <p:spPr bwMode="auto">
          <a:xfrm>
            <a:off x="7831139" y="2055814"/>
            <a:ext cx="2682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000"/>
              <a:t>X</a:t>
            </a:r>
            <a:endParaRPr lang="de-DE" altLang="de-DE" sz="1000"/>
          </a:p>
        </p:txBody>
      </p:sp>
      <p:sp>
        <p:nvSpPr>
          <p:cNvPr id="227341" name="Line 13"/>
          <p:cNvSpPr>
            <a:spLocks noChangeShapeType="1"/>
          </p:cNvSpPr>
          <p:nvPr/>
        </p:nvSpPr>
        <p:spPr bwMode="auto">
          <a:xfrm flipV="1">
            <a:off x="7075488" y="2349501"/>
            <a:ext cx="13970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7342" name="Text Box 14"/>
          <p:cNvSpPr txBox="1">
            <a:spLocks noChangeArrowheads="1"/>
          </p:cNvSpPr>
          <p:nvPr/>
        </p:nvSpPr>
        <p:spPr bwMode="auto">
          <a:xfrm>
            <a:off x="6926263" y="2589214"/>
            <a:ext cx="8112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000"/>
              <a:t>Gravimeter</a:t>
            </a:r>
            <a:endParaRPr lang="de-DE" altLang="de-DE" sz="1000"/>
          </a:p>
        </p:txBody>
      </p:sp>
      <p:sp>
        <p:nvSpPr>
          <p:cNvPr id="227343" name="Rectangle 15"/>
          <p:cNvSpPr>
            <a:spLocks noChangeArrowheads="1"/>
          </p:cNvSpPr>
          <p:nvPr/>
        </p:nvSpPr>
        <p:spPr bwMode="auto">
          <a:xfrm>
            <a:off x="6897689" y="1089026"/>
            <a:ext cx="3019425" cy="2506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7344" name="Text Box 16"/>
          <p:cNvSpPr txBox="1">
            <a:spLocks noChangeArrowheads="1"/>
          </p:cNvSpPr>
          <p:nvPr/>
        </p:nvSpPr>
        <p:spPr bwMode="auto">
          <a:xfrm>
            <a:off x="1357312" y="1642039"/>
            <a:ext cx="714375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800" dirty="0"/>
              <a:t>Do we have errors in the data?</a:t>
            </a:r>
          </a:p>
          <a:p>
            <a:endParaRPr lang="en-US" altLang="de-DE" sz="1800" dirty="0"/>
          </a:p>
          <a:p>
            <a:pPr>
              <a:buFontTx/>
              <a:buChar char="-"/>
            </a:pPr>
            <a:r>
              <a:rPr lang="en-US" altLang="de-DE" sz="1800" dirty="0"/>
              <a:t> Did the instruments work correctly?</a:t>
            </a:r>
          </a:p>
          <a:p>
            <a:pPr>
              <a:buFontTx/>
              <a:buChar char="-"/>
            </a:pPr>
            <a:r>
              <a:rPr lang="en-US" altLang="de-DE" sz="1800" dirty="0"/>
              <a:t> Do we have to correct for anything? </a:t>
            </a:r>
          </a:p>
          <a:p>
            <a:r>
              <a:rPr lang="en-US" altLang="de-DE" sz="1800" dirty="0"/>
              <a:t>   (e.g. topography, tides, ...)</a:t>
            </a:r>
          </a:p>
          <a:p>
            <a:endParaRPr lang="en-US" altLang="de-DE" sz="1800" dirty="0"/>
          </a:p>
          <a:p>
            <a:r>
              <a:rPr lang="en-US" altLang="de-DE" sz="1800" dirty="0"/>
              <a:t>Are we using the right theory?</a:t>
            </a:r>
          </a:p>
          <a:p>
            <a:endParaRPr lang="en-US" altLang="de-DE" sz="1800" dirty="0"/>
          </a:p>
          <a:p>
            <a:pPr>
              <a:buFontTx/>
              <a:buChar char="-"/>
            </a:pPr>
            <a:r>
              <a:rPr lang="en-US" altLang="de-DE" sz="1800" dirty="0"/>
              <a:t> Do we have to use 3-D models?</a:t>
            </a:r>
          </a:p>
          <a:p>
            <a:pPr>
              <a:buFontTx/>
              <a:buChar char="-"/>
            </a:pPr>
            <a:r>
              <a:rPr lang="en-US" altLang="de-DE" sz="1800" dirty="0"/>
              <a:t> Do we need to include the topography?</a:t>
            </a:r>
          </a:p>
          <a:p>
            <a:pPr>
              <a:buFontTx/>
              <a:buChar char="-"/>
            </a:pPr>
            <a:r>
              <a:rPr lang="en-US" altLang="de-DE" sz="1800" dirty="0"/>
              <a:t> Are there other materials in the ground apart from gold and sand?</a:t>
            </a:r>
          </a:p>
          <a:p>
            <a:pPr>
              <a:buFontTx/>
              <a:buChar char="-"/>
            </a:pPr>
            <a:r>
              <a:rPr lang="en-US" altLang="de-DE" sz="1800" dirty="0"/>
              <a:t> Are there adjacent masses which could influence the observations?</a:t>
            </a:r>
          </a:p>
          <a:p>
            <a:pPr>
              <a:buFontTx/>
              <a:buChar char="-"/>
            </a:pPr>
            <a:endParaRPr lang="en-US" altLang="de-DE" sz="1800" dirty="0"/>
          </a:p>
          <a:p>
            <a:pPr>
              <a:buFontTx/>
              <a:buChar char="-"/>
            </a:pPr>
            <a:endParaRPr lang="en-US" altLang="de-DE" sz="1800" dirty="0"/>
          </a:p>
          <a:p>
            <a:pPr>
              <a:buFontTx/>
              <a:buChar char="-"/>
            </a:pPr>
            <a:endParaRPr lang="en-US" altLang="de-DE" sz="1800" dirty="0"/>
          </a:p>
          <a:p>
            <a:r>
              <a:rPr lang="en-US" altLang="de-DE" sz="1800" b="1" dirty="0">
                <a:solidFill>
                  <a:schemeClr val="hlink"/>
                </a:solidFill>
              </a:rPr>
              <a:t>How (on Earth) can we quantify these problems?</a:t>
            </a:r>
          </a:p>
        </p:txBody>
      </p:sp>
      <p:sp>
        <p:nvSpPr>
          <p:cNvPr id="227345" name="Text Box 17"/>
          <p:cNvSpPr txBox="1">
            <a:spLocks noChangeArrowheads="1"/>
          </p:cNvSpPr>
          <p:nvPr/>
        </p:nvSpPr>
        <p:spPr bwMode="auto">
          <a:xfrm>
            <a:off x="8199439" y="1963739"/>
            <a:ext cx="2682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000"/>
              <a:t>X</a:t>
            </a:r>
            <a:endParaRPr lang="de-DE" altLang="de-DE" sz="1000"/>
          </a:p>
        </p:txBody>
      </p:sp>
      <p:grpSp>
        <p:nvGrpSpPr>
          <p:cNvPr id="227346" name="Group 18"/>
          <p:cNvGrpSpPr>
            <a:grpSpLocks/>
          </p:cNvGrpSpPr>
          <p:nvPr/>
        </p:nvGrpSpPr>
        <p:grpSpPr bwMode="auto">
          <a:xfrm>
            <a:off x="7250114" y="2589213"/>
            <a:ext cx="2192337" cy="838200"/>
            <a:chOff x="-3" y="-3"/>
            <a:chExt cx="3946" cy="1926"/>
          </a:xfrm>
        </p:grpSpPr>
        <p:grpSp>
          <p:nvGrpSpPr>
            <p:cNvPr id="227347" name="Group 19"/>
            <p:cNvGrpSpPr>
              <a:grpSpLocks/>
            </p:cNvGrpSpPr>
            <p:nvPr/>
          </p:nvGrpSpPr>
          <p:grpSpPr bwMode="auto">
            <a:xfrm>
              <a:off x="0" y="0"/>
              <a:ext cx="3940" cy="1920"/>
              <a:chOff x="0" y="0"/>
              <a:chExt cx="3940" cy="1920"/>
            </a:xfrm>
          </p:grpSpPr>
          <p:grpSp>
            <p:nvGrpSpPr>
              <p:cNvPr id="227348" name="Group 20"/>
              <p:cNvGrpSpPr>
                <a:grpSpLocks/>
              </p:cNvGrpSpPr>
              <p:nvPr/>
            </p:nvGrpSpPr>
            <p:grpSpPr bwMode="auto">
              <a:xfrm>
                <a:off x="0" y="0"/>
                <a:ext cx="394" cy="384"/>
                <a:chOff x="0" y="0"/>
                <a:chExt cx="394" cy="384"/>
              </a:xfrm>
            </p:grpSpPr>
            <p:sp>
              <p:nvSpPr>
                <p:cNvPr id="227349" name="Rectangle 21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350" name="Rectangle 2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7351" name="Group 23"/>
              <p:cNvGrpSpPr>
                <a:grpSpLocks/>
              </p:cNvGrpSpPr>
              <p:nvPr/>
            </p:nvGrpSpPr>
            <p:grpSpPr bwMode="auto">
              <a:xfrm>
                <a:off x="394" y="0"/>
                <a:ext cx="394" cy="384"/>
                <a:chOff x="394" y="0"/>
                <a:chExt cx="394" cy="384"/>
              </a:xfrm>
            </p:grpSpPr>
            <p:sp>
              <p:nvSpPr>
                <p:cNvPr id="227352" name="Rectangle 24"/>
                <p:cNvSpPr>
                  <a:spLocks noChangeArrowheads="1"/>
                </p:cNvSpPr>
                <p:nvPr/>
              </p:nvSpPr>
              <p:spPr bwMode="auto">
                <a:xfrm>
                  <a:off x="422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353" name="Rectangle 25"/>
                <p:cNvSpPr>
                  <a:spLocks noChangeArrowheads="1"/>
                </p:cNvSpPr>
                <p:nvPr/>
              </p:nvSpPr>
              <p:spPr bwMode="auto">
                <a:xfrm>
                  <a:off x="394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7354" name="Group 26"/>
              <p:cNvGrpSpPr>
                <a:grpSpLocks/>
              </p:cNvGrpSpPr>
              <p:nvPr/>
            </p:nvGrpSpPr>
            <p:grpSpPr bwMode="auto">
              <a:xfrm>
                <a:off x="788" y="0"/>
                <a:ext cx="394" cy="384"/>
                <a:chOff x="788" y="0"/>
                <a:chExt cx="394" cy="384"/>
              </a:xfrm>
            </p:grpSpPr>
            <p:sp>
              <p:nvSpPr>
                <p:cNvPr id="227355" name="Rectangle 27"/>
                <p:cNvSpPr>
                  <a:spLocks noChangeArrowheads="1"/>
                </p:cNvSpPr>
                <p:nvPr/>
              </p:nvSpPr>
              <p:spPr bwMode="auto">
                <a:xfrm>
                  <a:off x="816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356" name="Rectangle 28"/>
                <p:cNvSpPr>
                  <a:spLocks noChangeArrowheads="1"/>
                </p:cNvSpPr>
                <p:nvPr/>
              </p:nvSpPr>
              <p:spPr bwMode="auto">
                <a:xfrm>
                  <a:off x="788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7357" name="Group 29"/>
              <p:cNvGrpSpPr>
                <a:grpSpLocks/>
              </p:cNvGrpSpPr>
              <p:nvPr/>
            </p:nvGrpSpPr>
            <p:grpSpPr bwMode="auto">
              <a:xfrm>
                <a:off x="1182" y="0"/>
                <a:ext cx="394" cy="384"/>
                <a:chOff x="1182" y="0"/>
                <a:chExt cx="394" cy="384"/>
              </a:xfrm>
            </p:grpSpPr>
            <p:sp>
              <p:nvSpPr>
                <p:cNvPr id="227358" name="Rectangle 30"/>
                <p:cNvSpPr>
                  <a:spLocks noChangeArrowheads="1"/>
                </p:cNvSpPr>
                <p:nvPr/>
              </p:nvSpPr>
              <p:spPr bwMode="auto">
                <a:xfrm>
                  <a:off x="1210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359" name="Rectangle 31"/>
                <p:cNvSpPr>
                  <a:spLocks noChangeArrowheads="1"/>
                </p:cNvSpPr>
                <p:nvPr/>
              </p:nvSpPr>
              <p:spPr bwMode="auto">
                <a:xfrm>
                  <a:off x="1182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7360" name="Group 32"/>
              <p:cNvGrpSpPr>
                <a:grpSpLocks/>
              </p:cNvGrpSpPr>
              <p:nvPr/>
            </p:nvGrpSpPr>
            <p:grpSpPr bwMode="auto">
              <a:xfrm>
                <a:off x="1576" y="0"/>
                <a:ext cx="394" cy="384"/>
                <a:chOff x="1576" y="0"/>
                <a:chExt cx="394" cy="384"/>
              </a:xfrm>
            </p:grpSpPr>
            <p:sp>
              <p:nvSpPr>
                <p:cNvPr id="227361" name="Rectangle 33"/>
                <p:cNvSpPr>
                  <a:spLocks noChangeArrowheads="1"/>
                </p:cNvSpPr>
                <p:nvPr/>
              </p:nvSpPr>
              <p:spPr bwMode="auto">
                <a:xfrm>
                  <a:off x="1604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362" name="Rectangle 34"/>
                <p:cNvSpPr>
                  <a:spLocks noChangeArrowheads="1"/>
                </p:cNvSpPr>
                <p:nvPr/>
              </p:nvSpPr>
              <p:spPr bwMode="auto">
                <a:xfrm>
                  <a:off x="1576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7363" name="Group 35"/>
              <p:cNvGrpSpPr>
                <a:grpSpLocks/>
              </p:cNvGrpSpPr>
              <p:nvPr/>
            </p:nvGrpSpPr>
            <p:grpSpPr bwMode="auto">
              <a:xfrm>
                <a:off x="1970" y="0"/>
                <a:ext cx="394" cy="384"/>
                <a:chOff x="1970" y="0"/>
                <a:chExt cx="394" cy="384"/>
              </a:xfrm>
            </p:grpSpPr>
            <p:sp>
              <p:nvSpPr>
                <p:cNvPr id="227364" name="Rectangle 36"/>
                <p:cNvSpPr>
                  <a:spLocks noChangeArrowheads="1"/>
                </p:cNvSpPr>
                <p:nvPr/>
              </p:nvSpPr>
              <p:spPr bwMode="auto">
                <a:xfrm>
                  <a:off x="1998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365" name="Rectangle 37"/>
                <p:cNvSpPr>
                  <a:spLocks noChangeArrowheads="1"/>
                </p:cNvSpPr>
                <p:nvPr/>
              </p:nvSpPr>
              <p:spPr bwMode="auto">
                <a:xfrm>
                  <a:off x="1970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7366" name="Group 38"/>
              <p:cNvGrpSpPr>
                <a:grpSpLocks/>
              </p:cNvGrpSpPr>
              <p:nvPr/>
            </p:nvGrpSpPr>
            <p:grpSpPr bwMode="auto">
              <a:xfrm>
                <a:off x="2364" y="0"/>
                <a:ext cx="394" cy="384"/>
                <a:chOff x="2364" y="0"/>
                <a:chExt cx="394" cy="384"/>
              </a:xfrm>
            </p:grpSpPr>
            <p:sp>
              <p:nvSpPr>
                <p:cNvPr id="227367" name="Rectangle 39"/>
                <p:cNvSpPr>
                  <a:spLocks noChangeArrowheads="1"/>
                </p:cNvSpPr>
                <p:nvPr/>
              </p:nvSpPr>
              <p:spPr bwMode="auto">
                <a:xfrm>
                  <a:off x="2392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368" name="Rectangle 40"/>
                <p:cNvSpPr>
                  <a:spLocks noChangeArrowheads="1"/>
                </p:cNvSpPr>
                <p:nvPr/>
              </p:nvSpPr>
              <p:spPr bwMode="auto">
                <a:xfrm>
                  <a:off x="2364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7369" name="Group 41"/>
              <p:cNvGrpSpPr>
                <a:grpSpLocks/>
              </p:cNvGrpSpPr>
              <p:nvPr/>
            </p:nvGrpSpPr>
            <p:grpSpPr bwMode="auto">
              <a:xfrm>
                <a:off x="2758" y="0"/>
                <a:ext cx="394" cy="384"/>
                <a:chOff x="2758" y="0"/>
                <a:chExt cx="394" cy="384"/>
              </a:xfrm>
            </p:grpSpPr>
            <p:sp>
              <p:nvSpPr>
                <p:cNvPr id="227370" name="Rectangle 42"/>
                <p:cNvSpPr>
                  <a:spLocks noChangeArrowheads="1"/>
                </p:cNvSpPr>
                <p:nvPr/>
              </p:nvSpPr>
              <p:spPr bwMode="auto">
                <a:xfrm>
                  <a:off x="2786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371" name="Rectangle 43"/>
                <p:cNvSpPr>
                  <a:spLocks noChangeArrowheads="1"/>
                </p:cNvSpPr>
                <p:nvPr/>
              </p:nvSpPr>
              <p:spPr bwMode="auto">
                <a:xfrm>
                  <a:off x="2758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7372" name="Group 44"/>
              <p:cNvGrpSpPr>
                <a:grpSpLocks/>
              </p:cNvGrpSpPr>
              <p:nvPr/>
            </p:nvGrpSpPr>
            <p:grpSpPr bwMode="auto">
              <a:xfrm>
                <a:off x="3152" y="0"/>
                <a:ext cx="394" cy="384"/>
                <a:chOff x="3152" y="0"/>
                <a:chExt cx="394" cy="384"/>
              </a:xfrm>
            </p:grpSpPr>
            <p:sp>
              <p:nvSpPr>
                <p:cNvPr id="227373" name="Rectangle 45"/>
                <p:cNvSpPr>
                  <a:spLocks noChangeArrowheads="1"/>
                </p:cNvSpPr>
                <p:nvPr/>
              </p:nvSpPr>
              <p:spPr bwMode="auto">
                <a:xfrm>
                  <a:off x="3180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374" name="Rectangle 46"/>
                <p:cNvSpPr>
                  <a:spLocks noChangeArrowheads="1"/>
                </p:cNvSpPr>
                <p:nvPr/>
              </p:nvSpPr>
              <p:spPr bwMode="auto">
                <a:xfrm>
                  <a:off x="3152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7375" name="Group 47"/>
              <p:cNvGrpSpPr>
                <a:grpSpLocks/>
              </p:cNvGrpSpPr>
              <p:nvPr/>
            </p:nvGrpSpPr>
            <p:grpSpPr bwMode="auto">
              <a:xfrm>
                <a:off x="3546" y="0"/>
                <a:ext cx="394" cy="384"/>
                <a:chOff x="3546" y="0"/>
                <a:chExt cx="394" cy="384"/>
              </a:xfrm>
            </p:grpSpPr>
            <p:sp>
              <p:nvSpPr>
                <p:cNvPr id="227376" name="Rectangle 48"/>
                <p:cNvSpPr>
                  <a:spLocks noChangeArrowheads="1"/>
                </p:cNvSpPr>
                <p:nvPr/>
              </p:nvSpPr>
              <p:spPr bwMode="auto">
                <a:xfrm>
                  <a:off x="3574" y="0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377" name="Rectangle 49"/>
                <p:cNvSpPr>
                  <a:spLocks noChangeArrowheads="1"/>
                </p:cNvSpPr>
                <p:nvPr/>
              </p:nvSpPr>
              <p:spPr bwMode="auto">
                <a:xfrm>
                  <a:off x="3546" y="0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7378" name="Group 50"/>
              <p:cNvGrpSpPr>
                <a:grpSpLocks/>
              </p:cNvGrpSpPr>
              <p:nvPr/>
            </p:nvGrpSpPr>
            <p:grpSpPr bwMode="auto">
              <a:xfrm>
                <a:off x="0" y="384"/>
                <a:ext cx="394" cy="384"/>
                <a:chOff x="0" y="384"/>
                <a:chExt cx="394" cy="384"/>
              </a:xfrm>
            </p:grpSpPr>
            <p:sp>
              <p:nvSpPr>
                <p:cNvPr id="227379" name="Rectangle 51"/>
                <p:cNvSpPr>
                  <a:spLocks noChangeArrowheads="1"/>
                </p:cNvSpPr>
                <p:nvPr/>
              </p:nvSpPr>
              <p:spPr bwMode="auto">
                <a:xfrm>
                  <a:off x="28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380" name="Rectangle 52"/>
                <p:cNvSpPr>
                  <a:spLocks noChangeArrowheads="1"/>
                </p:cNvSpPr>
                <p:nvPr/>
              </p:nvSpPr>
              <p:spPr bwMode="auto">
                <a:xfrm>
                  <a:off x="0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7381" name="Group 53"/>
              <p:cNvGrpSpPr>
                <a:grpSpLocks/>
              </p:cNvGrpSpPr>
              <p:nvPr/>
            </p:nvGrpSpPr>
            <p:grpSpPr bwMode="auto">
              <a:xfrm>
                <a:off x="394" y="384"/>
                <a:ext cx="394" cy="384"/>
                <a:chOff x="394" y="384"/>
                <a:chExt cx="394" cy="384"/>
              </a:xfrm>
            </p:grpSpPr>
            <p:sp>
              <p:nvSpPr>
                <p:cNvPr id="227382" name="Rectangle 54"/>
                <p:cNvSpPr>
                  <a:spLocks noChangeArrowheads="1"/>
                </p:cNvSpPr>
                <p:nvPr/>
              </p:nvSpPr>
              <p:spPr bwMode="auto">
                <a:xfrm>
                  <a:off x="422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383" name="Rectangle 55"/>
                <p:cNvSpPr>
                  <a:spLocks noChangeArrowheads="1"/>
                </p:cNvSpPr>
                <p:nvPr/>
              </p:nvSpPr>
              <p:spPr bwMode="auto">
                <a:xfrm>
                  <a:off x="394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7384" name="Group 56"/>
              <p:cNvGrpSpPr>
                <a:grpSpLocks/>
              </p:cNvGrpSpPr>
              <p:nvPr/>
            </p:nvGrpSpPr>
            <p:grpSpPr bwMode="auto">
              <a:xfrm>
                <a:off x="788" y="384"/>
                <a:ext cx="394" cy="384"/>
                <a:chOff x="788" y="384"/>
                <a:chExt cx="394" cy="384"/>
              </a:xfrm>
            </p:grpSpPr>
            <p:sp>
              <p:nvSpPr>
                <p:cNvPr id="227385" name="Rectangle 57"/>
                <p:cNvSpPr>
                  <a:spLocks noChangeArrowheads="1"/>
                </p:cNvSpPr>
                <p:nvPr/>
              </p:nvSpPr>
              <p:spPr bwMode="auto">
                <a:xfrm>
                  <a:off x="816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386" name="Rectangle 58"/>
                <p:cNvSpPr>
                  <a:spLocks noChangeArrowheads="1"/>
                </p:cNvSpPr>
                <p:nvPr/>
              </p:nvSpPr>
              <p:spPr bwMode="auto">
                <a:xfrm>
                  <a:off x="788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7387" name="Group 59"/>
              <p:cNvGrpSpPr>
                <a:grpSpLocks/>
              </p:cNvGrpSpPr>
              <p:nvPr/>
            </p:nvGrpSpPr>
            <p:grpSpPr bwMode="auto">
              <a:xfrm>
                <a:off x="1182" y="384"/>
                <a:ext cx="394" cy="384"/>
                <a:chOff x="1182" y="384"/>
                <a:chExt cx="394" cy="384"/>
              </a:xfrm>
            </p:grpSpPr>
            <p:sp>
              <p:nvSpPr>
                <p:cNvPr id="227388" name="Rectangle 60"/>
                <p:cNvSpPr>
                  <a:spLocks noChangeArrowheads="1"/>
                </p:cNvSpPr>
                <p:nvPr/>
              </p:nvSpPr>
              <p:spPr bwMode="auto">
                <a:xfrm>
                  <a:off x="1210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389" name="Rectangle 61"/>
                <p:cNvSpPr>
                  <a:spLocks noChangeArrowheads="1"/>
                </p:cNvSpPr>
                <p:nvPr/>
              </p:nvSpPr>
              <p:spPr bwMode="auto">
                <a:xfrm>
                  <a:off x="1182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7390" name="Group 62"/>
              <p:cNvGrpSpPr>
                <a:grpSpLocks/>
              </p:cNvGrpSpPr>
              <p:nvPr/>
            </p:nvGrpSpPr>
            <p:grpSpPr bwMode="auto">
              <a:xfrm>
                <a:off x="1576" y="384"/>
                <a:ext cx="394" cy="384"/>
                <a:chOff x="1576" y="384"/>
                <a:chExt cx="394" cy="384"/>
              </a:xfrm>
            </p:grpSpPr>
            <p:sp>
              <p:nvSpPr>
                <p:cNvPr id="227391" name="Rectangle 63"/>
                <p:cNvSpPr>
                  <a:spLocks noChangeArrowheads="1"/>
                </p:cNvSpPr>
                <p:nvPr/>
              </p:nvSpPr>
              <p:spPr bwMode="auto">
                <a:xfrm>
                  <a:off x="1604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392" name="Rectangle 64"/>
                <p:cNvSpPr>
                  <a:spLocks noChangeArrowheads="1"/>
                </p:cNvSpPr>
                <p:nvPr/>
              </p:nvSpPr>
              <p:spPr bwMode="auto">
                <a:xfrm>
                  <a:off x="1576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7393" name="Group 65"/>
              <p:cNvGrpSpPr>
                <a:grpSpLocks/>
              </p:cNvGrpSpPr>
              <p:nvPr/>
            </p:nvGrpSpPr>
            <p:grpSpPr bwMode="auto">
              <a:xfrm>
                <a:off x="1970" y="384"/>
                <a:ext cx="394" cy="384"/>
                <a:chOff x="1970" y="384"/>
                <a:chExt cx="394" cy="384"/>
              </a:xfrm>
            </p:grpSpPr>
            <p:sp>
              <p:nvSpPr>
                <p:cNvPr id="227394" name="Rectangle 66"/>
                <p:cNvSpPr>
                  <a:spLocks noChangeArrowheads="1"/>
                </p:cNvSpPr>
                <p:nvPr/>
              </p:nvSpPr>
              <p:spPr bwMode="auto">
                <a:xfrm>
                  <a:off x="1998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395" name="Rectangle 67"/>
                <p:cNvSpPr>
                  <a:spLocks noChangeArrowheads="1"/>
                </p:cNvSpPr>
                <p:nvPr/>
              </p:nvSpPr>
              <p:spPr bwMode="auto">
                <a:xfrm>
                  <a:off x="1970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7396" name="Group 68"/>
              <p:cNvGrpSpPr>
                <a:grpSpLocks/>
              </p:cNvGrpSpPr>
              <p:nvPr/>
            </p:nvGrpSpPr>
            <p:grpSpPr bwMode="auto">
              <a:xfrm>
                <a:off x="2364" y="384"/>
                <a:ext cx="394" cy="384"/>
                <a:chOff x="2364" y="384"/>
                <a:chExt cx="394" cy="384"/>
              </a:xfrm>
            </p:grpSpPr>
            <p:sp>
              <p:nvSpPr>
                <p:cNvPr id="227397" name="Rectangle 69"/>
                <p:cNvSpPr>
                  <a:spLocks noChangeArrowheads="1"/>
                </p:cNvSpPr>
                <p:nvPr/>
              </p:nvSpPr>
              <p:spPr bwMode="auto">
                <a:xfrm>
                  <a:off x="2392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398" name="Rectangle 70"/>
                <p:cNvSpPr>
                  <a:spLocks noChangeArrowheads="1"/>
                </p:cNvSpPr>
                <p:nvPr/>
              </p:nvSpPr>
              <p:spPr bwMode="auto">
                <a:xfrm>
                  <a:off x="2364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7399" name="Group 71"/>
              <p:cNvGrpSpPr>
                <a:grpSpLocks/>
              </p:cNvGrpSpPr>
              <p:nvPr/>
            </p:nvGrpSpPr>
            <p:grpSpPr bwMode="auto">
              <a:xfrm>
                <a:off x="2758" y="384"/>
                <a:ext cx="394" cy="384"/>
                <a:chOff x="2758" y="384"/>
                <a:chExt cx="394" cy="384"/>
              </a:xfrm>
            </p:grpSpPr>
            <p:sp>
              <p:nvSpPr>
                <p:cNvPr id="227400" name="Rectangle 72"/>
                <p:cNvSpPr>
                  <a:spLocks noChangeArrowheads="1"/>
                </p:cNvSpPr>
                <p:nvPr/>
              </p:nvSpPr>
              <p:spPr bwMode="auto">
                <a:xfrm>
                  <a:off x="2786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401" name="Rectangle 73"/>
                <p:cNvSpPr>
                  <a:spLocks noChangeArrowheads="1"/>
                </p:cNvSpPr>
                <p:nvPr/>
              </p:nvSpPr>
              <p:spPr bwMode="auto">
                <a:xfrm>
                  <a:off x="2758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7402" name="Group 74"/>
              <p:cNvGrpSpPr>
                <a:grpSpLocks/>
              </p:cNvGrpSpPr>
              <p:nvPr/>
            </p:nvGrpSpPr>
            <p:grpSpPr bwMode="auto">
              <a:xfrm>
                <a:off x="3152" y="384"/>
                <a:ext cx="394" cy="384"/>
                <a:chOff x="3152" y="384"/>
                <a:chExt cx="394" cy="384"/>
              </a:xfrm>
            </p:grpSpPr>
            <p:sp>
              <p:nvSpPr>
                <p:cNvPr id="227403" name="Rectangle 75"/>
                <p:cNvSpPr>
                  <a:spLocks noChangeArrowheads="1"/>
                </p:cNvSpPr>
                <p:nvPr/>
              </p:nvSpPr>
              <p:spPr bwMode="auto">
                <a:xfrm>
                  <a:off x="3180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404" name="Rectangle 76"/>
                <p:cNvSpPr>
                  <a:spLocks noChangeArrowheads="1"/>
                </p:cNvSpPr>
                <p:nvPr/>
              </p:nvSpPr>
              <p:spPr bwMode="auto">
                <a:xfrm>
                  <a:off x="3152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7405" name="Group 77"/>
              <p:cNvGrpSpPr>
                <a:grpSpLocks/>
              </p:cNvGrpSpPr>
              <p:nvPr/>
            </p:nvGrpSpPr>
            <p:grpSpPr bwMode="auto">
              <a:xfrm>
                <a:off x="3546" y="384"/>
                <a:ext cx="394" cy="384"/>
                <a:chOff x="3546" y="384"/>
                <a:chExt cx="394" cy="384"/>
              </a:xfrm>
            </p:grpSpPr>
            <p:sp>
              <p:nvSpPr>
                <p:cNvPr id="227406" name="Rectangle 78"/>
                <p:cNvSpPr>
                  <a:spLocks noChangeArrowheads="1"/>
                </p:cNvSpPr>
                <p:nvPr/>
              </p:nvSpPr>
              <p:spPr bwMode="auto">
                <a:xfrm>
                  <a:off x="3574" y="384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407" name="Rectangle 79"/>
                <p:cNvSpPr>
                  <a:spLocks noChangeArrowheads="1"/>
                </p:cNvSpPr>
                <p:nvPr/>
              </p:nvSpPr>
              <p:spPr bwMode="auto">
                <a:xfrm>
                  <a:off x="3546" y="384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7408" name="Group 80"/>
              <p:cNvGrpSpPr>
                <a:grpSpLocks/>
              </p:cNvGrpSpPr>
              <p:nvPr/>
            </p:nvGrpSpPr>
            <p:grpSpPr bwMode="auto">
              <a:xfrm>
                <a:off x="0" y="768"/>
                <a:ext cx="394" cy="384"/>
                <a:chOff x="0" y="768"/>
                <a:chExt cx="394" cy="384"/>
              </a:xfrm>
            </p:grpSpPr>
            <p:sp>
              <p:nvSpPr>
                <p:cNvPr id="227409" name="Rectangle 81"/>
                <p:cNvSpPr>
                  <a:spLocks noChangeArrowheads="1"/>
                </p:cNvSpPr>
                <p:nvPr/>
              </p:nvSpPr>
              <p:spPr bwMode="auto">
                <a:xfrm>
                  <a:off x="28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410" name="Rectangle 82"/>
                <p:cNvSpPr>
                  <a:spLocks noChangeArrowheads="1"/>
                </p:cNvSpPr>
                <p:nvPr/>
              </p:nvSpPr>
              <p:spPr bwMode="auto">
                <a:xfrm>
                  <a:off x="0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7411" name="Group 83"/>
              <p:cNvGrpSpPr>
                <a:grpSpLocks/>
              </p:cNvGrpSpPr>
              <p:nvPr/>
            </p:nvGrpSpPr>
            <p:grpSpPr bwMode="auto">
              <a:xfrm>
                <a:off x="394" y="768"/>
                <a:ext cx="394" cy="384"/>
                <a:chOff x="394" y="768"/>
                <a:chExt cx="394" cy="384"/>
              </a:xfrm>
            </p:grpSpPr>
            <p:sp>
              <p:nvSpPr>
                <p:cNvPr id="227412" name="Rectangle 84"/>
                <p:cNvSpPr>
                  <a:spLocks noChangeArrowheads="1"/>
                </p:cNvSpPr>
                <p:nvPr/>
              </p:nvSpPr>
              <p:spPr bwMode="auto">
                <a:xfrm>
                  <a:off x="422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413" name="Rectangle 85"/>
                <p:cNvSpPr>
                  <a:spLocks noChangeArrowheads="1"/>
                </p:cNvSpPr>
                <p:nvPr/>
              </p:nvSpPr>
              <p:spPr bwMode="auto">
                <a:xfrm>
                  <a:off x="394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7414" name="Group 86"/>
              <p:cNvGrpSpPr>
                <a:grpSpLocks/>
              </p:cNvGrpSpPr>
              <p:nvPr/>
            </p:nvGrpSpPr>
            <p:grpSpPr bwMode="auto">
              <a:xfrm>
                <a:off x="788" y="768"/>
                <a:ext cx="394" cy="384"/>
                <a:chOff x="788" y="768"/>
                <a:chExt cx="394" cy="384"/>
              </a:xfrm>
            </p:grpSpPr>
            <p:sp>
              <p:nvSpPr>
                <p:cNvPr id="227415" name="Rectangle 87"/>
                <p:cNvSpPr>
                  <a:spLocks noChangeArrowheads="1"/>
                </p:cNvSpPr>
                <p:nvPr/>
              </p:nvSpPr>
              <p:spPr bwMode="auto">
                <a:xfrm>
                  <a:off x="816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416" name="Rectangle 88"/>
                <p:cNvSpPr>
                  <a:spLocks noChangeArrowheads="1"/>
                </p:cNvSpPr>
                <p:nvPr/>
              </p:nvSpPr>
              <p:spPr bwMode="auto">
                <a:xfrm>
                  <a:off x="788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7417" name="Group 89"/>
              <p:cNvGrpSpPr>
                <a:grpSpLocks/>
              </p:cNvGrpSpPr>
              <p:nvPr/>
            </p:nvGrpSpPr>
            <p:grpSpPr bwMode="auto">
              <a:xfrm>
                <a:off x="1182" y="768"/>
                <a:ext cx="394" cy="384"/>
                <a:chOff x="1182" y="768"/>
                <a:chExt cx="394" cy="384"/>
              </a:xfrm>
            </p:grpSpPr>
            <p:sp>
              <p:nvSpPr>
                <p:cNvPr id="227418" name="Rectangle 90"/>
                <p:cNvSpPr>
                  <a:spLocks noChangeArrowheads="1"/>
                </p:cNvSpPr>
                <p:nvPr/>
              </p:nvSpPr>
              <p:spPr bwMode="auto">
                <a:xfrm>
                  <a:off x="1210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419" name="Rectangle 91"/>
                <p:cNvSpPr>
                  <a:spLocks noChangeArrowheads="1"/>
                </p:cNvSpPr>
                <p:nvPr/>
              </p:nvSpPr>
              <p:spPr bwMode="auto">
                <a:xfrm>
                  <a:off x="1182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7420" name="Group 92"/>
              <p:cNvGrpSpPr>
                <a:grpSpLocks/>
              </p:cNvGrpSpPr>
              <p:nvPr/>
            </p:nvGrpSpPr>
            <p:grpSpPr bwMode="auto">
              <a:xfrm>
                <a:off x="1576" y="768"/>
                <a:ext cx="394" cy="384"/>
                <a:chOff x="1576" y="768"/>
                <a:chExt cx="394" cy="384"/>
              </a:xfrm>
            </p:grpSpPr>
            <p:sp>
              <p:nvSpPr>
                <p:cNvPr id="227421" name="Rectangle 93"/>
                <p:cNvSpPr>
                  <a:spLocks noChangeArrowheads="1"/>
                </p:cNvSpPr>
                <p:nvPr/>
              </p:nvSpPr>
              <p:spPr bwMode="auto">
                <a:xfrm>
                  <a:off x="1604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422" name="Rectangle 94"/>
                <p:cNvSpPr>
                  <a:spLocks noChangeArrowheads="1"/>
                </p:cNvSpPr>
                <p:nvPr/>
              </p:nvSpPr>
              <p:spPr bwMode="auto">
                <a:xfrm>
                  <a:off x="1576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7423" name="Group 95"/>
              <p:cNvGrpSpPr>
                <a:grpSpLocks/>
              </p:cNvGrpSpPr>
              <p:nvPr/>
            </p:nvGrpSpPr>
            <p:grpSpPr bwMode="auto">
              <a:xfrm>
                <a:off x="1970" y="768"/>
                <a:ext cx="394" cy="384"/>
                <a:chOff x="1970" y="768"/>
                <a:chExt cx="394" cy="384"/>
              </a:xfrm>
            </p:grpSpPr>
            <p:sp>
              <p:nvSpPr>
                <p:cNvPr id="227424" name="Rectangle 96"/>
                <p:cNvSpPr>
                  <a:spLocks noChangeArrowheads="1"/>
                </p:cNvSpPr>
                <p:nvPr/>
              </p:nvSpPr>
              <p:spPr bwMode="auto">
                <a:xfrm>
                  <a:off x="1998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425" name="Rectangle 97"/>
                <p:cNvSpPr>
                  <a:spLocks noChangeArrowheads="1"/>
                </p:cNvSpPr>
                <p:nvPr/>
              </p:nvSpPr>
              <p:spPr bwMode="auto">
                <a:xfrm>
                  <a:off x="1970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7426" name="Group 98"/>
              <p:cNvGrpSpPr>
                <a:grpSpLocks/>
              </p:cNvGrpSpPr>
              <p:nvPr/>
            </p:nvGrpSpPr>
            <p:grpSpPr bwMode="auto">
              <a:xfrm>
                <a:off x="2364" y="768"/>
                <a:ext cx="394" cy="384"/>
                <a:chOff x="2364" y="768"/>
                <a:chExt cx="394" cy="384"/>
              </a:xfrm>
            </p:grpSpPr>
            <p:sp>
              <p:nvSpPr>
                <p:cNvPr id="227427" name="Rectangle 99"/>
                <p:cNvSpPr>
                  <a:spLocks noChangeArrowheads="1"/>
                </p:cNvSpPr>
                <p:nvPr/>
              </p:nvSpPr>
              <p:spPr bwMode="auto">
                <a:xfrm>
                  <a:off x="2392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428" name="Rectangle 100"/>
                <p:cNvSpPr>
                  <a:spLocks noChangeArrowheads="1"/>
                </p:cNvSpPr>
                <p:nvPr/>
              </p:nvSpPr>
              <p:spPr bwMode="auto">
                <a:xfrm>
                  <a:off x="2364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7429" name="Group 101"/>
              <p:cNvGrpSpPr>
                <a:grpSpLocks/>
              </p:cNvGrpSpPr>
              <p:nvPr/>
            </p:nvGrpSpPr>
            <p:grpSpPr bwMode="auto">
              <a:xfrm>
                <a:off x="2758" y="768"/>
                <a:ext cx="394" cy="384"/>
                <a:chOff x="2758" y="768"/>
                <a:chExt cx="394" cy="384"/>
              </a:xfrm>
            </p:grpSpPr>
            <p:sp>
              <p:nvSpPr>
                <p:cNvPr id="227430" name="Rectangle 102"/>
                <p:cNvSpPr>
                  <a:spLocks noChangeArrowheads="1"/>
                </p:cNvSpPr>
                <p:nvPr/>
              </p:nvSpPr>
              <p:spPr bwMode="auto">
                <a:xfrm>
                  <a:off x="2786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431" name="Rectangle 103"/>
                <p:cNvSpPr>
                  <a:spLocks noChangeArrowheads="1"/>
                </p:cNvSpPr>
                <p:nvPr/>
              </p:nvSpPr>
              <p:spPr bwMode="auto">
                <a:xfrm>
                  <a:off x="2758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7432" name="Group 104"/>
              <p:cNvGrpSpPr>
                <a:grpSpLocks/>
              </p:cNvGrpSpPr>
              <p:nvPr/>
            </p:nvGrpSpPr>
            <p:grpSpPr bwMode="auto">
              <a:xfrm>
                <a:off x="3152" y="768"/>
                <a:ext cx="394" cy="384"/>
                <a:chOff x="3152" y="768"/>
                <a:chExt cx="394" cy="384"/>
              </a:xfrm>
            </p:grpSpPr>
            <p:sp>
              <p:nvSpPr>
                <p:cNvPr id="227433" name="Rectangle 105"/>
                <p:cNvSpPr>
                  <a:spLocks noChangeArrowheads="1"/>
                </p:cNvSpPr>
                <p:nvPr/>
              </p:nvSpPr>
              <p:spPr bwMode="auto">
                <a:xfrm>
                  <a:off x="3180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434" name="Rectangle 106"/>
                <p:cNvSpPr>
                  <a:spLocks noChangeArrowheads="1"/>
                </p:cNvSpPr>
                <p:nvPr/>
              </p:nvSpPr>
              <p:spPr bwMode="auto">
                <a:xfrm>
                  <a:off x="3152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7435" name="Group 107"/>
              <p:cNvGrpSpPr>
                <a:grpSpLocks/>
              </p:cNvGrpSpPr>
              <p:nvPr/>
            </p:nvGrpSpPr>
            <p:grpSpPr bwMode="auto">
              <a:xfrm>
                <a:off x="3546" y="768"/>
                <a:ext cx="394" cy="384"/>
                <a:chOff x="3546" y="768"/>
                <a:chExt cx="394" cy="384"/>
              </a:xfrm>
            </p:grpSpPr>
            <p:sp>
              <p:nvSpPr>
                <p:cNvPr id="227436" name="Rectangle 108"/>
                <p:cNvSpPr>
                  <a:spLocks noChangeArrowheads="1"/>
                </p:cNvSpPr>
                <p:nvPr/>
              </p:nvSpPr>
              <p:spPr bwMode="auto">
                <a:xfrm>
                  <a:off x="3574" y="768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437" name="Rectangle 109"/>
                <p:cNvSpPr>
                  <a:spLocks noChangeArrowheads="1"/>
                </p:cNvSpPr>
                <p:nvPr/>
              </p:nvSpPr>
              <p:spPr bwMode="auto">
                <a:xfrm>
                  <a:off x="3546" y="768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7438" name="Group 110"/>
              <p:cNvGrpSpPr>
                <a:grpSpLocks/>
              </p:cNvGrpSpPr>
              <p:nvPr/>
            </p:nvGrpSpPr>
            <p:grpSpPr bwMode="auto">
              <a:xfrm>
                <a:off x="0" y="1152"/>
                <a:ext cx="394" cy="384"/>
                <a:chOff x="0" y="1152"/>
                <a:chExt cx="394" cy="384"/>
              </a:xfrm>
            </p:grpSpPr>
            <p:sp>
              <p:nvSpPr>
                <p:cNvPr id="227439" name="Rectangle 111"/>
                <p:cNvSpPr>
                  <a:spLocks noChangeArrowheads="1"/>
                </p:cNvSpPr>
                <p:nvPr/>
              </p:nvSpPr>
              <p:spPr bwMode="auto">
                <a:xfrm>
                  <a:off x="28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440" name="Rectangle 112"/>
                <p:cNvSpPr>
                  <a:spLocks noChangeArrowheads="1"/>
                </p:cNvSpPr>
                <p:nvPr/>
              </p:nvSpPr>
              <p:spPr bwMode="auto">
                <a:xfrm>
                  <a:off x="0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7441" name="Group 113"/>
              <p:cNvGrpSpPr>
                <a:grpSpLocks/>
              </p:cNvGrpSpPr>
              <p:nvPr/>
            </p:nvGrpSpPr>
            <p:grpSpPr bwMode="auto">
              <a:xfrm>
                <a:off x="394" y="1152"/>
                <a:ext cx="394" cy="384"/>
                <a:chOff x="394" y="1152"/>
                <a:chExt cx="394" cy="384"/>
              </a:xfrm>
            </p:grpSpPr>
            <p:sp>
              <p:nvSpPr>
                <p:cNvPr id="227442" name="Rectangle 114"/>
                <p:cNvSpPr>
                  <a:spLocks noChangeArrowheads="1"/>
                </p:cNvSpPr>
                <p:nvPr/>
              </p:nvSpPr>
              <p:spPr bwMode="auto">
                <a:xfrm>
                  <a:off x="422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443" name="Rectangle 115"/>
                <p:cNvSpPr>
                  <a:spLocks noChangeArrowheads="1"/>
                </p:cNvSpPr>
                <p:nvPr/>
              </p:nvSpPr>
              <p:spPr bwMode="auto">
                <a:xfrm>
                  <a:off x="394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7444" name="Group 116"/>
              <p:cNvGrpSpPr>
                <a:grpSpLocks/>
              </p:cNvGrpSpPr>
              <p:nvPr/>
            </p:nvGrpSpPr>
            <p:grpSpPr bwMode="auto">
              <a:xfrm>
                <a:off x="788" y="1152"/>
                <a:ext cx="394" cy="384"/>
                <a:chOff x="788" y="1152"/>
                <a:chExt cx="394" cy="384"/>
              </a:xfrm>
            </p:grpSpPr>
            <p:sp>
              <p:nvSpPr>
                <p:cNvPr id="227445" name="Rectangle 117"/>
                <p:cNvSpPr>
                  <a:spLocks noChangeArrowheads="1"/>
                </p:cNvSpPr>
                <p:nvPr/>
              </p:nvSpPr>
              <p:spPr bwMode="auto">
                <a:xfrm>
                  <a:off x="816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446" name="Rectangle 118"/>
                <p:cNvSpPr>
                  <a:spLocks noChangeArrowheads="1"/>
                </p:cNvSpPr>
                <p:nvPr/>
              </p:nvSpPr>
              <p:spPr bwMode="auto">
                <a:xfrm>
                  <a:off x="788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7447" name="Group 119"/>
              <p:cNvGrpSpPr>
                <a:grpSpLocks/>
              </p:cNvGrpSpPr>
              <p:nvPr/>
            </p:nvGrpSpPr>
            <p:grpSpPr bwMode="auto">
              <a:xfrm>
                <a:off x="1182" y="1152"/>
                <a:ext cx="394" cy="384"/>
                <a:chOff x="1182" y="1152"/>
                <a:chExt cx="394" cy="384"/>
              </a:xfrm>
            </p:grpSpPr>
            <p:sp>
              <p:nvSpPr>
                <p:cNvPr id="227448" name="Rectangle 120"/>
                <p:cNvSpPr>
                  <a:spLocks noChangeArrowheads="1"/>
                </p:cNvSpPr>
                <p:nvPr/>
              </p:nvSpPr>
              <p:spPr bwMode="auto">
                <a:xfrm>
                  <a:off x="1210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449" name="Rectangle 121"/>
                <p:cNvSpPr>
                  <a:spLocks noChangeArrowheads="1"/>
                </p:cNvSpPr>
                <p:nvPr/>
              </p:nvSpPr>
              <p:spPr bwMode="auto">
                <a:xfrm>
                  <a:off x="1182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7450" name="Group 122"/>
              <p:cNvGrpSpPr>
                <a:grpSpLocks/>
              </p:cNvGrpSpPr>
              <p:nvPr/>
            </p:nvGrpSpPr>
            <p:grpSpPr bwMode="auto">
              <a:xfrm>
                <a:off x="1576" y="1152"/>
                <a:ext cx="394" cy="384"/>
                <a:chOff x="1576" y="1152"/>
                <a:chExt cx="394" cy="384"/>
              </a:xfrm>
            </p:grpSpPr>
            <p:sp>
              <p:nvSpPr>
                <p:cNvPr id="227451" name="Rectangle 123"/>
                <p:cNvSpPr>
                  <a:spLocks noChangeArrowheads="1"/>
                </p:cNvSpPr>
                <p:nvPr/>
              </p:nvSpPr>
              <p:spPr bwMode="auto">
                <a:xfrm>
                  <a:off x="1604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452" name="Rectangle 124"/>
                <p:cNvSpPr>
                  <a:spLocks noChangeArrowheads="1"/>
                </p:cNvSpPr>
                <p:nvPr/>
              </p:nvSpPr>
              <p:spPr bwMode="auto">
                <a:xfrm>
                  <a:off x="1576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7453" name="Group 125"/>
              <p:cNvGrpSpPr>
                <a:grpSpLocks/>
              </p:cNvGrpSpPr>
              <p:nvPr/>
            </p:nvGrpSpPr>
            <p:grpSpPr bwMode="auto">
              <a:xfrm>
                <a:off x="1970" y="1152"/>
                <a:ext cx="394" cy="384"/>
                <a:chOff x="1970" y="1152"/>
                <a:chExt cx="394" cy="384"/>
              </a:xfrm>
            </p:grpSpPr>
            <p:sp>
              <p:nvSpPr>
                <p:cNvPr id="227454" name="Rectangle 126"/>
                <p:cNvSpPr>
                  <a:spLocks noChangeArrowheads="1"/>
                </p:cNvSpPr>
                <p:nvPr/>
              </p:nvSpPr>
              <p:spPr bwMode="auto">
                <a:xfrm>
                  <a:off x="1998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455" name="Rectangle 127"/>
                <p:cNvSpPr>
                  <a:spLocks noChangeArrowheads="1"/>
                </p:cNvSpPr>
                <p:nvPr/>
              </p:nvSpPr>
              <p:spPr bwMode="auto">
                <a:xfrm>
                  <a:off x="1970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7456" name="Group 128"/>
              <p:cNvGrpSpPr>
                <a:grpSpLocks/>
              </p:cNvGrpSpPr>
              <p:nvPr/>
            </p:nvGrpSpPr>
            <p:grpSpPr bwMode="auto">
              <a:xfrm>
                <a:off x="2364" y="1152"/>
                <a:ext cx="394" cy="384"/>
                <a:chOff x="2364" y="1152"/>
                <a:chExt cx="394" cy="384"/>
              </a:xfrm>
            </p:grpSpPr>
            <p:sp>
              <p:nvSpPr>
                <p:cNvPr id="227457" name="Rectangle 129"/>
                <p:cNvSpPr>
                  <a:spLocks noChangeArrowheads="1"/>
                </p:cNvSpPr>
                <p:nvPr/>
              </p:nvSpPr>
              <p:spPr bwMode="auto">
                <a:xfrm>
                  <a:off x="2392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458" name="Rectangle 130"/>
                <p:cNvSpPr>
                  <a:spLocks noChangeArrowheads="1"/>
                </p:cNvSpPr>
                <p:nvPr/>
              </p:nvSpPr>
              <p:spPr bwMode="auto">
                <a:xfrm>
                  <a:off x="2364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7459" name="Group 131"/>
              <p:cNvGrpSpPr>
                <a:grpSpLocks/>
              </p:cNvGrpSpPr>
              <p:nvPr/>
            </p:nvGrpSpPr>
            <p:grpSpPr bwMode="auto">
              <a:xfrm>
                <a:off x="2758" y="1152"/>
                <a:ext cx="394" cy="384"/>
                <a:chOff x="2758" y="1152"/>
                <a:chExt cx="394" cy="384"/>
              </a:xfrm>
            </p:grpSpPr>
            <p:sp>
              <p:nvSpPr>
                <p:cNvPr id="227460" name="Rectangle 132"/>
                <p:cNvSpPr>
                  <a:spLocks noChangeArrowheads="1"/>
                </p:cNvSpPr>
                <p:nvPr/>
              </p:nvSpPr>
              <p:spPr bwMode="auto">
                <a:xfrm>
                  <a:off x="2786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461" name="Rectangle 133"/>
                <p:cNvSpPr>
                  <a:spLocks noChangeArrowheads="1"/>
                </p:cNvSpPr>
                <p:nvPr/>
              </p:nvSpPr>
              <p:spPr bwMode="auto">
                <a:xfrm>
                  <a:off x="2758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7462" name="Group 134"/>
              <p:cNvGrpSpPr>
                <a:grpSpLocks/>
              </p:cNvGrpSpPr>
              <p:nvPr/>
            </p:nvGrpSpPr>
            <p:grpSpPr bwMode="auto">
              <a:xfrm>
                <a:off x="3152" y="1152"/>
                <a:ext cx="394" cy="384"/>
                <a:chOff x="3152" y="1152"/>
                <a:chExt cx="394" cy="384"/>
              </a:xfrm>
            </p:grpSpPr>
            <p:sp>
              <p:nvSpPr>
                <p:cNvPr id="227463" name="Rectangle 135"/>
                <p:cNvSpPr>
                  <a:spLocks noChangeArrowheads="1"/>
                </p:cNvSpPr>
                <p:nvPr/>
              </p:nvSpPr>
              <p:spPr bwMode="auto">
                <a:xfrm>
                  <a:off x="3180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464" name="Rectangle 136"/>
                <p:cNvSpPr>
                  <a:spLocks noChangeArrowheads="1"/>
                </p:cNvSpPr>
                <p:nvPr/>
              </p:nvSpPr>
              <p:spPr bwMode="auto">
                <a:xfrm>
                  <a:off x="3152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7465" name="Group 137"/>
              <p:cNvGrpSpPr>
                <a:grpSpLocks/>
              </p:cNvGrpSpPr>
              <p:nvPr/>
            </p:nvGrpSpPr>
            <p:grpSpPr bwMode="auto">
              <a:xfrm>
                <a:off x="3546" y="1152"/>
                <a:ext cx="394" cy="384"/>
                <a:chOff x="3546" y="1152"/>
                <a:chExt cx="394" cy="384"/>
              </a:xfrm>
            </p:grpSpPr>
            <p:sp>
              <p:nvSpPr>
                <p:cNvPr id="227466" name="Rectangle 138"/>
                <p:cNvSpPr>
                  <a:spLocks noChangeArrowheads="1"/>
                </p:cNvSpPr>
                <p:nvPr/>
              </p:nvSpPr>
              <p:spPr bwMode="auto">
                <a:xfrm>
                  <a:off x="3574" y="115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467" name="Rectangle 139"/>
                <p:cNvSpPr>
                  <a:spLocks noChangeArrowheads="1"/>
                </p:cNvSpPr>
                <p:nvPr/>
              </p:nvSpPr>
              <p:spPr bwMode="auto">
                <a:xfrm>
                  <a:off x="3546" y="1152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7468" name="Group 140"/>
              <p:cNvGrpSpPr>
                <a:grpSpLocks/>
              </p:cNvGrpSpPr>
              <p:nvPr/>
            </p:nvGrpSpPr>
            <p:grpSpPr bwMode="auto">
              <a:xfrm>
                <a:off x="0" y="1536"/>
                <a:ext cx="394" cy="384"/>
                <a:chOff x="0" y="1536"/>
                <a:chExt cx="394" cy="384"/>
              </a:xfrm>
            </p:grpSpPr>
            <p:sp>
              <p:nvSpPr>
                <p:cNvPr id="227469" name="Rectangle 141"/>
                <p:cNvSpPr>
                  <a:spLocks noChangeArrowheads="1"/>
                </p:cNvSpPr>
                <p:nvPr/>
              </p:nvSpPr>
              <p:spPr bwMode="auto">
                <a:xfrm>
                  <a:off x="28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470" name="Rectangle 142"/>
                <p:cNvSpPr>
                  <a:spLocks noChangeArrowheads="1"/>
                </p:cNvSpPr>
                <p:nvPr/>
              </p:nvSpPr>
              <p:spPr bwMode="auto">
                <a:xfrm>
                  <a:off x="0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7471" name="Group 143"/>
              <p:cNvGrpSpPr>
                <a:grpSpLocks/>
              </p:cNvGrpSpPr>
              <p:nvPr/>
            </p:nvGrpSpPr>
            <p:grpSpPr bwMode="auto">
              <a:xfrm>
                <a:off x="394" y="1536"/>
                <a:ext cx="394" cy="384"/>
                <a:chOff x="394" y="1536"/>
                <a:chExt cx="394" cy="384"/>
              </a:xfrm>
            </p:grpSpPr>
            <p:sp>
              <p:nvSpPr>
                <p:cNvPr id="227472" name="Rectangle 144"/>
                <p:cNvSpPr>
                  <a:spLocks noChangeArrowheads="1"/>
                </p:cNvSpPr>
                <p:nvPr/>
              </p:nvSpPr>
              <p:spPr bwMode="auto">
                <a:xfrm>
                  <a:off x="422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473" name="Rectangle 145"/>
                <p:cNvSpPr>
                  <a:spLocks noChangeArrowheads="1"/>
                </p:cNvSpPr>
                <p:nvPr/>
              </p:nvSpPr>
              <p:spPr bwMode="auto">
                <a:xfrm>
                  <a:off x="394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7474" name="Group 146"/>
              <p:cNvGrpSpPr>
                <a:grpSpLocks/>
              </p:cNvGrpSpPr>
              <p:nvPr/>
            </p:nvGrpSpPr>
            <p:grpSpPr bwMode="auto">
              <a:xfrm>
                <a:off x="788" y="1536"/>
                <a:ext cx="394" cy="384"/>
                <a:chOff x="788" y="1536"/>
                <a:chExt cx="394" cy="384"/>
              </a:xfrm>
            </p:grpSpPr>
            <p:sp>
              <p:nvSpPr>
                <p:cNvPr id="227475" name="Rectangle 147"/>
                <p:cNvSpPr>
                  <a:spLocks noChangeArrowheads="1"/>
                </p:cNvSpPr>
                <p:nvPr/>
              </p:nvSpPr>
              <p:spPr bwMode="auto">
                <a:xfrm>
                  <a:off x="816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476" name="Rectangle 148"/>
                <p:cNvSpPr>
                  <a:spLocks noChangeArrowheads="1"/>
                </p:cNvSpPr>
                <p:nvPr/>
              </p:nvSpPr>
              <p:spPr bwMode="auto">
                <a:xfrm>
                  <a:off x="788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7477" name="Group 149"/>
              <p:cNvGrpSpPr>
                <a:grpSpLocks/>
              </p:cNvGrpSpPr>
              <p:nvPr/>
            </p:nvGrpSpPr>
            <p:grpSpPr bwMode="auto">
              <a:xfrm>
                <a:off x="1182" y="1536"/>
                <a:ext cx="394" cy="384"/>
                <a:chOff x="1182" y="1536"/>
                <a:chExt cx="394" cy="384"/>
              </a:xfrm>
            </p:grpSpPr>
            <p:sp>
              <p:nvSpPr>
                <p:cNvPr id="227478" name="Rectangle 150"/>
                <p:cNvSpPr>
                  <a:spLocks noChangeArrowheads="1"/>
                </p:cNvSpPr>
                <p:nvPr/>
              </p:nvSpPr>
              <p:spPr bwMode="auto">
                <a:xfrm>
                  <a:off x="1210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479" name="Rectangle 151"/>
                <p:cNvSpPr>
                  <a:spLocks noChangeArrowheads="1"/>
                </p:cNvSpPr>
                <p:nvPr/>
              </p:nvSpPr>
              <p:spPr bwMode="auto">
                <a:xfrm>
                  <a:off x="1182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7480" name="Group 152"/>
              <p:cNvGrpSpPr>
                <a:grpSpLocks/>
              </p:cNvGrpSpPr>
              <p:nvPr/>
            </p:nvGrpSpPr>
            <p:grpSpPr bwMode="auto">
              <a:xfrm>
                <a:off x="1576" y="1536"/>
                <a:ext cx="394" cy="384"/>
                <a:chOff x="1576" y="1536"/>
                <a:chExt cx="394" cy="384"/>
              </a:xfrm>
            </p:grpSpPr>
            <p:sp>
              <p:nvSpPr>
                <p:cNvPr id="227481" name="Rectangle 153"/>
                <p:cNvSpPr>
                  <a:spLocks noChangeArrowheads="1"/>
                </p:cNvSpPr>
                <p:nvPr/>
              </p:nvSpPr>
              <p:spPr bwMode="auto">
                <a:xfrm>
                  <a:off x="1604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482" name="Rectangle 154"/>
                <p:cNvSpPr>
                  <a:spLocks noChangeArrowheads="1"/>
                </p:cNvSpPr>
                <p:nvPr/>
              </p:nvSpPr>
              <p:spPr bwMode="auto">
                <a:xfrm>
                  <a:off x="1576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7483" name="Group 155"/>
              <p:cNvGrpSpPr>
                <a:grpSpLocks/>
              </p:cNvGrpSpPr>
              <p:nvPr/>
            </p:nvGrpSpPr>
            <p:grpSpPr bwMode="auto">
              <a:xfrm>
                <a:off x="1970" y="1536"/>
                <a:ext cx="394" cy="384"/>
                <a:chOff x="1970" y="1536"/>
                <a:chExt cx="394" cy="384"/>
              </a:xfrm>
            </p:grpSpPr>
            <p:sp>
              <p:nvSpPr>
                <p:cNvPr id="227484" name="Rectangle 156"/>
                <p:cNvSpPr>
                  <a:spLocks noChangeArrowheads="1"/>
                </p:cNvSpPr>
                <p:nvPr/>
              </p:nvSpPr>
              <p:spPr bwMode="auto">
                <a:xfrm>
                  <a:off x="1998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485" name="Rectangle 157"/>
                <p:cNvSpPr>
                  <a:spLocks noChangeArrowheads="1"/>
                </p:cNvSpPr>
                <p:nvPr/>
              </p:nvSpPr>
              <p:spPr bwMode="auto">
                <a:xfrm>
                  <a:off x="1970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7486" name="Group 158"/>
              <p:cNvGrpSpPr>
                <a:grpSpLocks/>
              </p:cNvGrpSpPr>
              <p:nvPr/>
            </p:nvGrpSpPr>
            <p:grpSpPr bwMode="auto">
              <a:xfrm>
                <a:off x="2364" y="1536"/>
                <a:ext cx="394" cy="384"/>
                <a:chOff x="2364" y="1536"/>
                <a:chExt cx="394" cy="384"/>
              </a:xfrm>
            </p:grpSpPr>
            <p:sp>
              <p:nvSpPr>
                <p:cNvPr id="227487" name="Rectangle 159"/>
                <p:cNvSpPr>
                  <a:spLocks noChangeArrowheads="1"/>
                </p:cNvSpPr>
                <p:nvPr/>
              </p:nvSpPr>
              <p:spPr bwMode="auto">
                <a:xfrm>
                  <a:off x="2392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488" name="Rectangle 160"/>
                <p:cNvSpPr>
                  <a:spLocks noChangeArrowheads="1"/>
                </p:cNvSpPr>
                <p:nvPr/>
              </p:nvSpPr>
              <p:spPr bwMode="auto">
                <a:xfrm>
                  <a:off x="2364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7489" name="Group 161"/>
              <p:cNvGrpSpPr>
                <a:grpSpLocks/>
              </p:cNvGrpSpPr>
              <p:nvPr/>
            </p:nvGrpSpPr>
            <p:grpSpPr bwMode="auto">
              <a:xfrm>
                <a:off x="2758" y="1536"/>
                <a:ext cx="394" cy="384"/>
                <a:chOff x="2758" y="1536"/>
                <a:chExt cx="394" cy="384"/>
              </a:xfrm>
            </p:grpSpPr>
            <p:sp>
              <p:nvSpPr>
                <p:cNvPr id="227490" name="Rectangle 162"/>
                <p:cNvSpPr>
                  <a:spLocks noChangeArrowheads="1"/>
                </p:cNvSpPr>
                <p:nvPr/>
              </p:nvSpPr>
              <p:spPr bwMode="auto">
                <a:xfrm>
                  <a:off x="2786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491" name="Rectangle 163"/>
                <p:cNvSpPr>
                  <a:spLocks noChangeArrowheads="1"/>
                </p:cNvSpPr>
                <p:nvPr/>
              </p:nvSpPr>
              <p:spPr bwMode="auto">
                <a:xfrm>
                  <a:off x="2758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7492" name="Group 164"/>
              <p:cNvGrpSpPr>
                <a:grpSpLocks/>
              </p:cNvGrpSpPr>
              <p:nvPr/>
            </p:nvGrpSpPr>
            <p:grpSpPr bwMode="auto">
              <a:xfrm>
                <a:off x="3152" y="1536"/>
                <a:ext cx="394" cy="384"/>
                <a:chOff x="3152" y="1536"/>
                <a:chExt cx="394" cy="384"/>
              </a:xfrm>
            </p:grpSpPr>
            <p:sp>
              <p:nvSpPr>
                <p:cNvPr id="227493" name="Rectangle 165"/>
                <p:cNvSpPr>
                  <a:spLocks noChangeArrowheads="1"/>
                </p:cNvSpPr>
                <p:nvPr/>
              </p:nvSpPr>
              <p:spPr bwMode="auto">
                <a:xfrm>
                  <a:off x="3180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494" name="Rectangle 166"/>
                <p:cNvSpPr>
                  <a:spLocks noChangeArrowheads="1"/>
                </p:cNvSpPr>
                <p:nvPr/>
              </p:nvSpPr>
              <p:spPr bwMode="auto">
                <a:xfrm>
                  <a:off x="3152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7495" name="Group 167"/>
              <p:cNvGrpSpPr>
                <a:grpSpLocks/>
              </p:cNvGrpSpPr>
              <p:nvPr/>
            </p:nvGrpSpPr>
            <p:grpSpPr bwMode="auto">
              <a:xfrm>
                <a:off x="3546" y="1536"/>
                <a:ext cx="394" cy="384"/>
                <a:chOff x="3546" y="1536"/>
                <a:chExt cx="394" cy="384"/>
              </a:xfrm>
            </p:grpSpPr>
            <p:sp>
              <p:nvSpPr>
                <p:cNvPr id="227496" name="Rectangle 168"/>
                <p:cNvSpPr>
                  <a:spLocks noChangeArrowheads="1"/>
                </p:cNvSpPr>
                <p:nvPr/>
              </p:nvSpPr>
              <p:spPr bwMode="auto">
                <a:xfrm>
                  <a:off x="3574" y="1536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de-DE" sz="10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n-US" altLang="de-DE"/>
                </a:p>
              </p:txBody>
            </p:sp>
            <p:sp>
              <p:nvSpPr>
                <p:cNvPr id="227497" name="Rectangle 169"/>
                <p:cNvSpPr>
                  <a:spLocks noChangeArrowheads="1"/>
                </p:cNvSpPr>
                <p:nvPr/>
              </p:nvSpPr>
              <p:spPr bwMode="auto">
                <a:xfrm>
                  <a:off x="3546" y="1536"/>
                  <a:ext cx="39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227498" name="Rectangle 170"/>
            <p:cNvSpPr>
              <a:spLocks noChangeArrowheads="1"/>
            </p:cNvSpPr>
            <p:nvPr/>
          </p:nvSpPr>
          <p:spPr bwMode="auto">
            <a:xfrm>
              <a:off x="-3" y="-3"/>
              <a:ext cx="3946" cy="1926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27499" name="Rectangle 171"/>
          <p:cNvSpPr>
            <a:spLocks noChangeArrowheads="1"/>
          </p:cNvSpPr>
          <p:nvPr/>
        </p:nvSpPr>
        <p:spPr bwMode="auto">
          <a:xfrm>
            <a:off x="7924800" y="2924176"/>
            <a:ext cx="623888" cy="334963"/>
          </a:xfrm>
          <a:prstGeom prst="rect">
            <a:avLst/>
          </a:prstGeom>
          <a:solidFill>
            <a:srgbClr val="CC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di_intr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2694</Words>
  <Application>Microsoft Office PowerPoint</Application>
  <PresentationFormat>Widescreen</PresentationFormat>
  <Paragraphs>950</Paragraphs>
  <Slides>38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Arial</vt:lpstr>
      <vt:lpstr>Arial Unicode MS</vt:lpstr>
      <vt:lpstr>Calibri</vt:lpstr>
      <vt:lpstr>Calibri Light</vt:lpstr>
      <vt:lpstr>Cambria Math</vt:lpstr>
      <vt:lpstr>Comic Sans MS</vt:lpstr>
      <vt:lpstr>Math B</vt:lpstr>
      <vt:lpstr>Symbol</vt:lpstr>
      <vt:lpstr>Times New Roman</vt:lpstr>
      <vt:lpstr>Wingdings</vt:lpstr>
      <vt:lpstr>sedi_intro</vt:lpstr>
      <vt:lpstr>Equation</vt:lpstr>
      <vt:lpstr>Inverse Problems in Geophysics</vt:lpstr>
      <vt:lpstr>What is an inverse problem?</vt:lpstr>
      <vt:lpstr>Treasure Hunt </vt:lpstr>
      <vt:lpstr>Treasure Hunt – Forward Problem</vt:lpstr>
      <vt:lpstr>Treasure Hunt – Trial and Error</vt:lpstr>
      <vt:lpstr>Treasure Hunt – Model Space </vt:lpstr>
      <vt:lpstr>Treasure Hunt – Non-uniqueness </vt:lpstr>
      <vt:lpstr>Treasure Hunt – A priori information </vt:lpstr>
      <vt:lpstr>Treasure Hunt – Uncertainties (Errors) </vt:lpstr>
      <vt:lpstr>Treasure Hunt - Example</vt:lpstr>
      <vt:lpstr>Treasure Hunt - Example</vt:lpstr>
      <vt:lpstr>Inverse Problems - Summary</vt:lpstr>
      <vt:lpstr>Corrected scheme for the real world</vt:lpstr>
      <vt:lpstr>Linear(ized) Inverse Problems</vt:lpstr>
      <vt:lpstr>Example</vt:lpstr>
      <vt:lpstr>Linear(ized) Inverse Problems</vt:lpstr>
      <vt:lpstr>Example</vt:lpstr>
      <vt:lpstr>Linear(ized) Inverse Problems</vt:lpstr>
      <vt:lpstr>Literature</vt:lpstr>
      <vt:lpstr>Formulation</vt:lpstr>
      <vt:lpstr>Illustration – Unique Case</vt:lpstr>
      <vt:lpstr>Illustration – Overdetermined Case</vt:lpstr>
      <vt:lpstr>Illustration – Overdetermined Case</vt:lpstr>
      <vt:lpstr>Illustration – Overdetermined Case</vt:lpstr>
      <vt:lpstr>Illustration – Underdetermined Case</vt:lpstr>
      <vt:lpstr>Nonlinear Inverse Problems</vt:lpstr>
      <vt:lpstr>Model Search</vt:lpstr>
      <vt:lpstr>Inversion: the probabilistic approach</vt:lpstr>
      <vt:lpstr>Examples: Earthquake location</vt:lpstr>
      <vt:lpstr>Hypocenter: data uncertainties</vt:lpstr>
      <vt:lpstr>A posteriori: marginal probability</vt:lpstr>
      <vt:lpstr>Hypocenter location: a posteriori</vt:lpstr>
      <vt:lpstr>Hypocenter – one sided</vt:lpstr>
      <vt:lpstr>Hypocenter – receivers at depth</vt:lpstr>
      <vt:lpstr>Examples: Global Electromagnetism</vt:lpstr>
      <vt:lpstr>Examples: Seismic Tomography</vt:lpstr>
      <vt:lpstr>Examples: Reflection Seismology</vt:lpstr>
      <vt:lpstr>Inversion: Summary </vt:lpstr>
    </vt:vector>
  </TitlesOfParts>
  <Company>Universität München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Prof. Dr. Heiner Igel</dc:creator>
  <cp:lastModifiedBy>Igel</cp:lastModifiedBy>
  <cp:revision>81</cp:revision>
  <dcterms:created xsi:type="dcterms:W3CDTF">1999-11-01T19:29:31Z</dcterms:created>
  <dcterms:modified xsi:type="dcterms:W3CDTF">2022-07-21T08:08:53Z</dcterms:modified>
</cp:coreProperties>
</file>