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sldIdLst>
    <p:sldId id="441" r:id="rId2"/>
    <p:sldId id="302" r:id="rId3"/>
    <p:sldId id="442" r:id="rId4"/>
    <p:sldId id="347" r:id="rId5"/>
    <p:sldId id="348" r:id="rId6"/>
    <p:sldId id="349" r:id="rId7"/>
    <p:sldId id="350" r:id="rId8"/>
    <p:sldId id="351" r:id="rId9"/>
    <p:sldId id="352" r:id="rId10"/>
    <p:sldId id="428" r:id="rId11"/>
    <p:sldId id="443" r:id="rId12"/>
    <p:sldId id="353" r:id="rId13"/>
    <p:sldId id="400" r:id="rId14"/>
    <p:sldId id="390" r:id="rId15"/>
    <p:sldId id="370" r:id="rId16"/>
    <p:sldId id="365" r:id="rId17"/>
    <p:sldId id="413" r:id="rId18"/>
    <p:sldId id="429" r:id="rId19"/>
    <p:sldId id="432" r:id="rId20"/>
    <p:sldId id="430" r:id="rId21"/>
    <p:sldId id="431" r:id="rId22"/>
    <p:sldId id="373" r:id="rId23"/>
    <p:sldId id="383" r:id="rId24"/>
    <p:sldId id="444" r:id="rId25"/>
    <p:sldId id="334" r:id="rId26"/>
    <p:sldId id="389" r:id="rId27"/>
    <p:sldId id="405" r:id="rId28"/>
    <p:sldId id="409" r:id="rId29"/>
    <p:sldId id="363" r:id="rId30"/>
    <p:sldId id="369" r:id="rId31"/>
    <p:sldId id="368" r:id="rId32"/>
    <p:sldId id="393" r:id="rId33"/>
    <p:sldId id="377" r:id="rId34"/>
    <p:sldId id="433" r:id="rId35"/>
    <p:sldId id="399" r:id="rId36"/>
    <p:sldId id="379" r:id="rId37"/>
    <p:sldId id="401" r:id="rId38"/>
    <p:sldId id="402" r:id="rId39"/>
    <p:sldId id="403" r:id="rId40"/>
    <p:sldId id="404" r:id="rId41"/>
    <p:sldId id="380" r:id="rId42"/>
    <p:sldId id="381" r:id="rId43"/>
    <p:sldId id="437" r:id="rId44"/>
    <p:sldId id="394" r:id="rId45"/>
    <p:sldId id="356" r:id="rId46"/>
    <p:sldId id="357" r:id="rId47"/>
    <p:sldId id="358" r:id="rId48"/>
    <p:sldId id="359" r:id="rId49"/>
    <p:sldId id="439" r:id="rId50"/>
    <p:sldId id="438" r:id="rId51"/>
    <p:sldId id="360" r:id="rId52"/>
    <p:sldId id="361" r:id="rId53"/>
    <p:sldId id="362" r:id="rId54"/>
    <p:sldId id="445" r:id="rId55"/>
    <p:sldId id="440" r:id="rId56"/>
    <p:sldId id="329" r:id="rId57"/>
  </p:sldIdLst>
  <p:sldSz cx="12192000" cy="6858000"/>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319" userDrawn="1">
          <p15:clr>
            <a:srgbClr val="A4A3A4"/>
          </p15:clr>
        </p15:guide>
        <p15:guide id="2" pos="76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B2B2B2"/>
    <a:srgbClr val="0099FF"/>
    <a:srgbClr val="006666"/>
    <a:srgbClr val="FFFF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60"/>
  </p:normalViewPr>
  <p:slideViewPr>
    <p:cSldViewPr snapToGrid="0">
      <p:cViewPr varScale="1">
        <p:scale>
          <a:sx n="82" d="100"/>
          <a:sy n="82" d="100"/>
        </p:scale>
        <p:origin x="91" y="197"/>
      </p:cViewPr>
      <p:guideLst>
        <p:guide orient="horz" pos="4319"/>
        <p:guide pos="76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9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de-DE" altLang="de-DE"/>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de-DE" altLang="de-DE"/>
          </a:p>
        </p:txBody>
      </p:sp>
      <p:sp>
        <p:nvSpPr>
          <p:cNvPr id="839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smtClean="0"/>
              <a:t>Klicken Sie, um die Formate des Vorlagentextes zu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de-DE" altLang="de-D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DC6610C3-9D8D-4FE1-A033-61D6561D8277}" type="slidenum">
              <a:rPr lang="de-DE" altLang="de-DE"/>
              <a:pPr/>
              <a:t>‹#›</a:t>
            </a:fld>
            <a:endParaRPr lang="de-DE" altLang="de-DE"/>
          </a:p>
        </p:txBody>
      </p:sp>
    </p:spTree>
    <p:extLst>
      <p:ext uri="{BB962C8B-B14F-4D97-AF65-F5344CB8AC3E}">
        <p14:creationId xmlns:p14="http://schemas.microsoft.com/office/powerpoint/2010/main" val="27131114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6ECD49A-C112-4563-B219-644C29BDC225}" type="slidenum">
              <a:rPr lang="de-DE" altLang="de-DE" sz="1200">
                <a:latin typeface="Times New Roman" panose="02020603050405020304" pitchFamily="18" charset="0"/>
              </a:rPr>
              <a:pPr/>
              <a:t>2</a:t>
            </a:fld>
            <a:endParaRPr lang="de-DE" altLang="de-DE" sz="1200">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tLang="de-DE" dirty="0" smtClean="0"/>
          </a:p>
        </p:txBody>
      </p:sp>
    </p:spTree>
    <p:extLst>
      <p:ext uri="{BB962C8B-B14F-4D97-AF65-F5344CB8AC3E}">
        <p14:creationId xmlns:p14="http://schemas.microsoft.com/office/powerpoint/2010/main" val="240836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A715E6F-604F-443B-8739-039540B9D31F}" type="slidenum">
              <a:rPr lang="de-DE" altLang="de-DE" sz="1200">
                <a:latin typeface="Times New Roman" panose="02020603050405020304" pitchFamily="18" charset="0"/>
              </a:rPr>
              <a:pPr/>
              <a:t>16</a:t>
            </a:fld>
            <a:endParaRPr lang="de-DE" altLang="de-DE" sz="1200">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xfrm>
            <a:off x="381000" y="685800"/>
            <a:ext cx="6096000" cy="3429000"/>
          </a:xfrm>
          <a:ln/>
        </p:spPr>
      </p:sp>
      <p:sp>
        <p:nvSpPr>
          <p:cNvPr id="102404"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2560876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E142046-DC50-47FF-8F9E-CFF93E70C3CD}" type="slidenum">
              <a:rPr lang="de-DE" altLang="de-DE" sz="1200">
                <a:latin typeface="Times New Roman" panose="02020603050405020304" pitchFamily="18" charset="0"/>
              </a:rPr>
              <a:pPr/>
              <a:t>22</a:t>
            </a:fld>
            <a:endParaRPr lang="de-DE" altLang="de-DE" sz="1200">
              <a:latin typeface="Times New Roman" panose="02020603050405020304" pitchFamily="18" charset="0"/>
            </a:endParaRPr>
          </a:p>
        </p:txBody>
      </p:sp>
      <p:sp>
        <p:nvSpPr>
          <p:cNvPr id="97283"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miter lim="800000"/>
            <a:headEnd/>
            <a:tailEnd/>
          </a:ln>
        </p:spPr>
        <p:txBody>
          <a:bodyPr lIns="91622" tIns="45811" rIns="91622" bIns="45811"/>
          <a:lstStyle/>
          <a:p>
            <a:pPr eaLnBrk="1" hangingPunct="1"/>
            <a:endParaRPr lang="en-GB" altLang="de-DE" smtClean="0"/>
          </a:p>
        </p:txBody>
      </p:sp>
    </p:spTree>
    <p:extLst>
      <p:ext uri="{BB962C8B-B14F-4D97-AF65-F5344CB8AC3E}">
        <p14:creationId xmlns:p14="http://schemas.microsoft.com/office/powerpoint/2010/main" val="421892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9321201-AF22-4F06-BD4F-9295512B6E80}" type="slidenum">
              <a:rPr lang="de-DE" altLang="de-DE" sz="1200">
                <a:latin typeface="Times New Roman" panose="02020603050405020304" pitchFamily="18" charset="0"/>
              </a:rPr>
              <a:pPr/>
              <a:t>23</a:t>
            </a:fld>
            <a:endParaRPr lang="de-DE" altLang="de-DE" sz="1200">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xfrm>
            <a:off x="381000" y="685800"/>
            <a:ext cx="6096000" cy="3429000"/>
          </a:xfrm>
          <a:ln/>
        </p:spPr>
      </p:sp>
      <p:sp>
        <p:nvSpPr>
          <p:cNvPr id="100356"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182445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5D8F1FA-7E07-4B72-80DE-9055B137431A}" type="slidenum">
              <a:rPr lang="de-DE" altLang="de-DE" sz="1200">
                <a:latin typeface="Times New Roman" panose="02020603050405020304" pitchFamily="18" charset="0"/>
              </a:rPr>
              <a:pPr/>
              <a:t>25</a:t>
            </a:fld>
            <a:endParaRPr lang="de-DE" altLang="de-DE" sz="1200">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tLang="de-DE" smtClean="0"/>
          </a:p>
        </p:txBody>
      </p:sp>
    </p:spTree>
    <p:extLst>
      <p:ext uri="{BB962C8B-B14F-4D97-AF65-F5344CB8AC3E}">
        <p14:creationId xmlns:p14="http://schemas.microsoft.com/office/powerpoint/2010/main" val="139675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26063B2-302E-4B97-AF05-2C42D6D86630}" type="slidenum">
              <a:rPr lang="de-DE" altLang="de-DE" sz="1200">
                <a:latin typeface="Times New Roman" panose="02020603050405020304" pitchFamily="18" charset="0"/>
              </a:rPr>
              <a:pPr/>
              <a:t>26</a:t>
            </a:fld>
            <a:endParaRPr lang="de-DE" altLang="de-DE" sz="1200">
              <a:latin typeface="Times New Roman" panose="02020603050405020304" pitchFamily="18" charset="0"/>
            </a:endParaRPr>
          </a:p>
        </p:txBody>
      </p:sp>
      <p:sp>
        <p:nvSpPr>
          <p:cNvPr id="10649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tLang="de-DE" smtClean="0"/>
          </a:p>
        </p:txBody>
      </p:sp>
    </p:spTree>
    <p:extLst>
      <p:ext uri="{BB962C8B-B14F-4D97-AF65-F5344CB8AC3E}">
        <p14:creationId xmlns:p14="http://schemas.microsoft.com/office/powerpoint/2010/main" val="724749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477ECD8-0080-4A75-8BEB-115FB434986C}" type="slidenum">
              <a:rPr lang="de-DE" altLang="de-DE" sz="1200">
                <a:latin typeface="Times New Roman" panose="02020603050405020304" pitchFamily="18" charset="0"/>
              </a:rPr>
              <a:pPr/>
              <a:t>29</a:t>
            </a:fld>
            <a:endParaRPr lang="de-DE" altLang="de-DE" sz="1200">
              <a:latin typeface="Times New Roman" panose="02020603050405020304" pitchFamily="18" charset="0"/>
            </a:endParaRPr>
          </a:p>
        </p:txBody>
      </p:sp>
      <p:sp>
        <p:nvSpPr>
          <p:cNvPr id="107523" name="Rectangle 2"/>
          <p:cNvSpPr>
            <a:spLocks noGrp="1" noRot="1" noChangeAspect="1" noChangeArrowheads="1" noTextEdit="1"/>
          </p:cNvSpPr>
          <p:nvPr>
            <p:ph type="sldImg"/>
          </p:nvPr>
        </p:nvSpPr>
        <p:spPr>
          <a:xfrm>
            <a:off x="381000" y="685800"/>
            <a:ext cx="6096000" cy="3429000"/>
          </a:xfrm>
          <a:ln/>
        </p:spPr>
      </p:sp>
      <p:sp>
        <p:nvSpPr>
          <p:cNvPr id="107524"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442066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925C510-03B5-46E2-8AC5-F72D20BE1A7A}" type="slidenum">
              <a:rPr lang="de-DE" altLang="de-DE" sz="1200">
                <a:latin typeface="Times New Roman" panose="02020603050405020304" pitchFamily="18" charset="0"/>
              </a:rPr>
              <a:pPr/>
              <a:t>30</a:t>
            </a:fld>
            <a:endParaRPr lang="de-DE" altLang="de-DE" sz="1200">
              <a:latin typeface="Times New Roman" panose="02020603050405020304" pitchFamily="18" charset="0"/>
            </a:endParaRPr>
          </a:p>
        </p:txBody>
      </p:sp>
      <p:sp>
        <p:nvSpPr>
          <p:cNvPr id="108547" name="Rectangle 2"/>
          <p:cNvSpPr>
            <a:spLocks noGrp="1" noRot="1" noChangeAspect="1" noChangeArrowheads="1" noTextEdit="1"/>
          </p:cNvSpPr>
          <p:nvPr>
            <p:ph type="sldImg"/>
          </p:nvPr>
        </p:nvSpPr>
        <p:spPr>
          <a:xfrm>
            <a:off x="381000" y="685800"/>
            <a:ext cx="6096000" cy="3429000"/>
          </a:xfrm>
          <a:ln/>
        </p:spPr>
      </p:sp>
      <p:sp>
        <p:nvSpPr>
          <p:cNvPr id="108548"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29464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1CFB4D7-66DE-4226-BD9A-46E349591F26}" type="slidenum">
              <a:rPr lang="de-DE" altLang="de-DE" sz="1200">
                <a:latin typeface="Times New Roman" panose="02020603050405020304" pitchFamily="18" charset="0"/>
              </a:rPr>
              <a:pPr/>
              <a:t>31</a:t>
            </a:fld>
            <a:endParaRPr lang="de-DE" altLang="de-DE" sz="120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xfrm>
            <a:off x="381000" y="685800"/>
            <a:ext cx="6096000" cy="3429000"/>
          </a:xfrm>
          <a:ln/>
        </p:spPr>
      </p:sp>
      <p:sp>
        <p:nvSpPr>
          <p:cNvPr id="109572"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2138826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A8BFBE6-AB6E-47D4-AF33-02B004D19D91}" type="slidenum">
              <a:rPr lang="de-DE" altLang="de-DE" sz="1200">
                <a:latin typeface="Times New Roman" panose="02020603050405020304" pitchFamily="18" charset="0"/>
              </a:rPr>
              <a:pPr/>
              <a:t>33</a:t>
            </a:fld>
            <a:endParaRPr lang="de-DE" altLang="de-DE" sz="1200">
              <a:latin typeface="Times New Roman" panose="02020603050405020304" pitchFamily="18" charset="0"/>
            </a:endParaRPr>
          </a:p>
        </p:txBody>
      </p:sp>
      <p:sp>
        <p:nvSpPr>
          <p:cNvPr id="115715" name="Rectangle 2"/>
          <p:cNvSpPr>
            <a:spLocks noGrp="1" noRot="1" noChangeAspect="1" noChangeArrowheads="1" noTextEdit="1"/>
          </p:cNvSpPr>
          <p:nvPr>
            <p:ph type="sldImg"/>
          </p:nvPr>
        </p:nvSpPr>
        <p:spPr>
          <a:xfrm>
            <a:off x="381000" y="685800"/>
            <a:ext cx="6096000" cy="3429000"/>
          </a:xfrm>
          <a:ln/>
        </p:spPr>
      </p:sp>
      <p:sp>
        <p:nvSpPr>
          <p:cNvPr id="115716"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763790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3138352-C765-4137-AB35-1FB657BED9AF}" type="slidenum">
              <a:rPr lang="de-DE" altLang="de-DE" sz="1200">
                <a:latin typeface="Times New Roman" panose="02020603050405020304" pitchFamily="18" charset="0"/>
              </a:rPr>
              <a:pPr/>
              <a:t>36</a:t>
            </a:fld>
            <a:endParaRPr lang="de-DE" altLang="de-DE" sz="1200">
              <a:latin typeface="Times New Roman" panose="02020603050405020304" pitchFamily="18" charset="0"/>
            </a:endParaRPr>
          </a:p>
        </p:txBody>
      </p:sp>
      <p:sp>
        <p:nvSpPr>
          <p:cNvPr id="113667" name="Rectangle 2"/>
          <p:cNvSpPr>
            <a:spLocks noGrp="1" noRot="1" noChangeAspect="1" noChangeArrowheads="1" noTextEdit="1"/>
          </p:cNvSpPr>
          <p:nvPr>
            <p:ph type="sldImg"/>
          </p:nvPr>
        </p:nvSpPr>
        <p:spPr>
          <a:xfrm>
            <a:off x="381000" y="685800"/>
            <a:ext cx="6096000" cy="3429000"/>
          </a:xfrm>
          <a:ln/>
        </p:spPr>
      </p:sp>
      <p:sp>
        <p:nvSpPr>
          <p:cNvPr id="113668"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61747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A7CBFA7-585C-4EF6-8DFD-76FC125C0AFD}" type="slidenum">
              <a:rPr lang="de-DE" altLang="de-DE" sz="1200">
                <a:latin typeface="Times New Roman" panose="02020603050405020304" pitchFamily="18" charset="0"/>
              </a:rPr>
              <a:pPr/>
              <a:t>4</a:t>
            </a:fld>
            <a:endParaRPr lang="de-DE" altLang="de-DE" sz="1200">
              <a:latin typeface="Times New Roman" panose="02020603050405020304" pitchFamily="18" charset="0"/>
            </a:endParaRPr>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1409434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A7B165B-8F32-4A39-8B2B-FD017EE4BAE8}" type="slidenum">
              <a:rPr lang="de-DE" altLang="de-DE" sz="1200">
                <a:latin typeface="Times New Roman" panose="02020603050405020304" pitchFamily="18" charset="0"/>
              </a:rPr>
              <a:pPr/>
              <a:t>41</a:t>
            </a:fld>
            <a:endParaRPr lang="de-DE" altLang="de-DE" sz="1200">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a:xfrm>
            <a:off x="381000" y="685800"/>
            <a:ext cx="6096000" cy="3429000"/>
          </a:xfrm>
          <a:ln/>
        </p:spPr>
      </p:sp>
      <p:sp>
        <p:nvSpPr>
          <p:cNvPr id="121860"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211360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901B68F-3FFE-42A5-9545-16D56443EE87}" type="slidenum">
              <a:rPr lang="de-DE" altLang="de-DE" sz="1200">
                <a:latin typeface="Times New Roman" panose="02020603050405020304" pitchFamily="18" charset="0"/>
              </a:rPr>
              <a:pPr/>
              <a:t>42</a:t>
            </a:fld>
            <a:endParaRPr lang="de-DE" altLang="de-DE" sz="1200">
              <a:latin typeface="Times New Roman" panose="02020603050405020304" pitchFamily="18" charset="0"/>
            </a:endParaRPr>
          </a:p>
        </p:txBody>
      </p:sp>
      <p:sp>
        <p:nvSpPr>
          <p:cNvPr id="122883" name="Rectangle 2"/>
          <p:cNvSpPr>
            <a:spLocks noGrp="1" noRot="1" noChangeAspect="1" noChangeArrowheads="1" noTextEdit="1"/>
          </p:cNvSpPr>
          <p:nvPr>
            <p:ph type="sldImg"/>
          </p:nvPr>
        </p:nvSpPr>
        <p:spPr>
          <a:xfrm>
            <a:off x="381000" y="685800"/>
            <a:ext cx="6096000" cy="3429000"/>
          </a:xfrm>
          <a:ln/>
        </p:spPr>
      </p:sp>
      <p:sp>
        <p:nvSpPr>
          <p:cNvPr id="122884"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091881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3DD9E4B-297B-4430-B711-305B9CB5CEE4}" type="slidenum">
              <a:rPr lang="de-DE" altLang="de-DE" sz="1200">
                <a:latin typeface="Times New Roman" panose="02020603050405020304" pitchFamily="18" charset="0"/>
              </a:rPr>
              <a:pPr/>
              <a:t>45</a:t>
            </a:fld>
            <a:endParaRPr lang="de-DE" altLang="de-DE" sz="1200">
              <a:latin typeface="Times New Roman" panose="02020603050405020304" pitchFamily="18" charset="0"/>
            </a:endParaRPr>
          </a:p>
        </p:txBody>
      </p:sp>
      <p:sp>
        <p:nvSpPr>
          <p:cNvPr id="123907" name="Rectangle 2"/>
          <p:cNvSpPr>
            <a:spLocks noGrp="1" noRot="1" noChangeAspect="1" noChangeArrowheads="1" noTextEdit="1"/>
          </p:cNvSpPr>
          <p:nvPr>
            <p:ph type="sldImg"/>
          </p:nvPr>
        </p:nvSpPr>
        <p:spPr>
          <a:xfrm>
            <a:off x="381000" y="685800"/>
            <a:ext cx="6096000" cy="3429000"/>
          </a:xfrm>
          <a:ln/>
        </p:spPr>
      </p:sp>
      <p:sp>
        <p:nvSpPr>
          <p:cNvPr id="123908"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2550437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422F198-5BF4-4C81-9700-2E1EB2B193FE}" type="slidenum">
              <a:rPr lang="de-DE" altLang="de-DE" sz="1200">
                <a:latin typeface="Times New Roman" panose="02020603050405020304" pitchFamily="18" charset="0"/>
              </a:rPr>
              <a:pPr/>
              <a:t>46</a:t>
            </a:fld>
            <a:endParaRPr lang="de-DE" altLang="de-DE"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124932"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427921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74AB79D-086B-45DC-A74A-EDF683CF25BF}" type="slidenum">
              <a:rPr lang="de-DE" altLang="de-DE" sz="1200">
                <a:latin typeface="Times New Roman" panose="02020603050405020304" pitchFamily="18" charset="0"/>
              </a:rPr>
              <a:pPr/>
              <a:t>47</a:t>
            </a:fld>
            <a:endParaRPr lang="de-DE" altLang="de-DE" sz="1200">
              <a:latin typeface="Times New Roman" panose="02020603050405020304" pitchFamily="18" charset="0"/>
            </a:endParaRPr>
          </a:p>
        </p:txBody>
      </p:sp>
      <p:sp>
        <p:nvSpPr>
          <p:cNvPr id="125955" name="Rectangle 2"/>
          <p:cNvSpPr>
            <a:spLocks noGrp="1" noRot="1" noChangeAspect="1" noChangeArrowheads="1" noTextEdit="1"/>
          </p:cNvSpPr>
          <p:nvPr>
            <p:ph type="sldImg"/>
          </p:nvPr>
        </p:nvSpPr>
        <p:spPr>
          <a:xfrm>
            <a:off x="381000" y="685800"/>
            <a:ext cx="6096000" cy="3429000"/>
          </a:xfrm>
          <a:ln/>
        </p:spPr>
      </p:sp>
      <p:sp>
        <p:nvSpPr>
          <p:cNvPr id="125956"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4274267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9F2F28D-0210-4905-9EE2-888EF96521FD}" type="slidenum">
              <a:rPr lang="de-DE" altLang="de-DE" sz="1200">
                <a:latin typeface="Times New Roman" panose="02020603050405020304" pitchFamily="18" charset="0"/>
              </a:rPr>
              <a:pPr/>
              <a:t>48</a:t>
            </a:fld>
            <a:endParaRPr lang="de-DE" altLang="de-DE" sz="1200">
              <a:latin typeface="Times New Roman" panose="02020603050405020304" pitchFamily="18" charset="0"/>
            </a:endParaRPr>
          </a:p>
        </p:txBody>
      </p:sp>
      <p:sp>
        <p:nvSpPr>
          <p:cNvPr id="126979"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822686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66C16F-A57F-4A86-B1E7-AA000309F444}" type="slidenum">
              <a:rPr lang="de-DE" altLang="de-DE" sz="1200"/>
              <a:pPr/>
              <a:t>49</a:t>
            </a:fld>
            <a:endParaRPr lang="de-DE" altLang="de-DE" sz="120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3844538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0F2E041-C0B6-4ADD-893E-46235E2B2CEE}" type="slidenum">
              <a:rPr lang="de-DE" altLang="de-DE" sz="1200"/>
              <a:pPr/>
              <a:t>50</a:t>
            </a:fld>
            <a:endParaRPr lang="de-DE" altLang="de-DE" sz="1200"/>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smtClean="0">
              <a:latin typeface="Times New Roman" panose="02020603050405020304" pitchFamily="18" charset="0"/>
            </a:endParaRPr>
          </a:p>
        </p:txBody>
      </p:sp>
    </p:spTree>
    <p:extLst>
      <p:ext uri="{BB962C8B-B14F-4D97-AF65-F5344CB8AC3E}">
        <p14:creationId xmlns:p14="http://schemas.microsoft.com/office/powerpoint/2010/main" val="998773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DDF3F13-1B7F-4B7D-B51E-5F00AC7869D3}" type="slidenum">
              <a:rPr lang="de-DE" altLang="de-DE" sz="1200">
                <a:latin typeface="Times New Roman" panose="02020603050405020304" pitchFamily="18" charset="0"/>
              </a:rPr>
              <a:pPr/>
              <a:t>51</a:t>
            </a:fld>
            <a:endParaRPr lang="de-DE" altLang="de-DE" sz="1200">
              <a:latin typeface="Times New Roman" panose="02020603050405020304" pitchFamily="18" charset="0"/>
            </a:endParaRPr>
          </a:p>
        </p:txBody>
      </p:sp>
      <p:sp>
        <p:nvSpPr>
          <p:cNvPr id="128003" name="Rectangle 2"/>
          <p:cNvSpPr>
            <a:spLocks noGrp="1" noRot="1" noChangeAspect="1" noChangeArrowheads="1" noTextEdit="1"/>
          </p:cNvSpPr>
          <p:nvPr>
            <p:ph type="sldImg"/>
          </p:nvPr>
        </p:nvSpPr>
        <p:spPr>
          <a:xfrm>
            <a:off x="381000" y="685800"/>
            <a:ext cx="6096000" cy="3429000"/>
          </a:xfrm>
          <a:ln/>
        </p:spPr>
      </p:sp>
      <p:sp>
        <p:nvSpPr>
          <p:cNvPr id="128004"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1837837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ACD7F1D-5B13-449B-A60E-E28555532DE4}" type="slidenum">
              <a:rPr lang="de-DE" altLang="de-DE" sz="1200">
                <a:latin typeface="Times New Roman" panose="02020603050405020304" pitchFamily="18" charset="0"/>
              </a:rPr>
              <a:pPr/>
              <a:t>52</a:t>
            </a:fld>
            <a:endParaRPr lang="de-DE" altLang="de-DE" sz="1200">
              <a:latin typeface="Times New Roman" panose="02020603050405020304" pitchFamily="18" charset="0"/>
            </a:endParaRPr>
          </a:p>
        </p:txBody>
      </p:sp>
      <p:sp>
        <p:nvSpPr>
          <p:cNvPr id="129027" name="Rectangle 2"/>
          <p:cNvSpPr>
            <a:spLocks noGrp="1" noRot="1" noChangeAspect="1" noChangeArrowheads="1" noTextEdit="1"/>
          </p:cNvSpPr>
          <p:nvPr>
            <p:ph type="sldImg"/>
          </p:nvPr>
        </p:nvSpPr>
        <p:spPr>
          <a:xfrm>
            <a:off x="381000" y="685800"/>
            <a:ext cx="6096000" cy="3429000"/>
          </a:xfrm>
          <a:ln/>
        </p:spPr>
      </p:sp>
      <p:sp>
        <p:nvSpPr>
          <p:cNvPr id="129028"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56481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0EA1E5B-C3E0-4372-97A6-DBA4B283EC52}" type="slidenum">
              <a:rPr lang="de-DE" altLang="de-DE" sz="1200">
                <a:latin typeface="Times New Roman" panose="02020603050405020304" pitchFamily="18" charset="0"/>
              </a:rPr>
              <a:pPr/>
              <a:t>5</a:t>
            </a:fld>
            <a:endParaRPr lang="de-DE" altLang="de-DE" sz="1200">
              <a:latin typeface="Times New Roman" panose="02020603050405020304" pitchFamily="18" charset="0"/>
            </a:endParaRPr>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1684336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829C6D2-41DD-4D60-9E6D-803FA43DBC1E}" type="slidenum">
              <a:rPr lang="de-DE" altLang="de-DE" sz="1200">
                <a:latin typeface="Times New Roman" panose="02020603050405020304" pitchFamily="18" charset="0"/>
              </a:rPr>
              <a:pPr/>
              <a:t>53</a:t>
            </a:fld>
            <a:endParaRPr lang="de-DE" altLang="de-DE" sz="1200">
              <a:latin typeface="Times New Roman" panose="02020603050405020304" pitchFamily="18" charset="0"/>
            </a:endParaRPr>
          </a:p>
        </p:txBody>
      </p:sp>
      <p:sp>
        <p:nvSpPr>
          <p:cNvPr id="130051" name="Rectangle 2"/>
          <p:cNvSpPr>
            <a:spLocks noGrp="1" noRot="1" noChangeAspect="1" noChangeArrowheads="1" noTextEdit="1"/>
          </p:cNvSpPr>
          <p:nvPr>
            <p:ph type="sldImg"/>
          </p:nvPr>
        </p:nvSpPr>
        <p:spPr>
          <a:xfrm>
            <a:off x="381000" y="685800"/>
            <a:ext cx="6096000" cy="3429000"/>
          </a:xfrm>
          <a:ln/>
        </p:spPr>
      </p:sp>
      <p:sp>
        <p:nvSpPr>
          <p:cNvPr id="130052"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60784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180FCF6-B8B4-4916-9795-5EF768344C37}" type="slidenum">
              <a:rPr lang="de-DE" altLang="de-DE" sz="1200">
                <a:latin typeface="Times New Roman" panose="02020603050405020304" pitchFamily="18" charset="0"/>
              </a:rPr>
              <a:pPr/>
              <a:t>56</a:t>
            </a:fld>
            <a:endParaRPr lang="de-DE" altLang="de-DE" sz="1200">
              <a:latin typeface="Times New Roman" panose="02020603050405020304" pitchFamily="18" charset="0"/>
            </a:endParaRPr>
          </a:p>
        </p:txBody>
      </p:sp>
      <p:sp>
        <p:nvSpPr>
          <p:cNvPr id="131075"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tLang="de-DE" smtClean="0"/>
          </a:p>
        </p:txBody>
      </p:sp>
    </p:spTree>
    <p:extLst>
      <p:ext uri="{BB962C8B-B14F-4D97-AF65-F5344CB8AC3E}">
        <p14:creationId xmlns:p14="http://schemas.microsoft.com/office/powerpoint/2010/main" val="380111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0B9CDBC-7362-4F46-891D-455A63144325}" type="slidenum">
              <a:rPr lang="de-DE" altLang="de-DE" sz="1200">
                <a:latin typeface="Times New Roman" panose="02020603050405020304" pitchFamily="18" charset="0"/>
              </a:rPr>
              <a:pPr/>
              <a:t>6</a:t>
            </a:fld>
            <a:endParaRPr lang="de-DE" altLang="de-DE" sz="1200">
              <a:latin typeface="Times New Roman" panose="02020603050405020304" pitchFamily="18" charset="0"/>
            </a:endParaRPr>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259997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9BBA07B-FCED-4395-90F9-176836A673FB}" type="slidenum">
              <a:rPr lang="de-DE" altLang="de-DE" sz="1200">
                <a:latin typeface="Times New Roman" panose="02020603050405020304" pitchFamily="18" charset="0"/>
              </a:rPr>
              <a:pPr/>
              <a:t>7</a:t>
            </a:fld>
            <a:endParaRPr lang="de-DE" altLang="de-DE" sz="1200">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337613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C20B73F-2771-4C30-B086-B5193B65CBCA}" type="slidenum">
              <a:rPr lang="de-DE" altLang="de-DE" sz="1200">
                <a:latin typeface="Times New Roman" panose="02020603050405020304" pitchFamily="18" charset="0"/>
              </a:rPr>
              <a:pPr/>
              <a:t>8</a:t>
            </a:fld>
            <a:endParaRPr lang="de-DE" altLang="de-DE" sz="1200">
              <a:latin typeface="Times New Roman" panose="02020603050405020304" pitchFamily="18" charset="0"/>
            </a:endParaRPr>
          </a:p>
        </p:txBody>
      </p:sp>
      <p:sp>
        <p:nvSpPr>
          <p:cNvPr id="90115"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2545222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52B373A-01E8-4B71-B4A2-81D01039273E}" type="slidenum">
              <a:rPr lang="de-DE" altLang="de-DE" sz="1200">
                <a:latin typeface="Times New Roman" panose="02020603050405020304" pitchFamily="18" charset="0"/>
              </a:rPr>
              <a:pPr/>
              <a:t>9</a:t>
            </a:fld>
            <a:endParaRPr lang="de-DE" altLang="de-DE" sz="1200">
              <a:latin typeface="Times New Roman" panose="02020603050405020304" pitchFamily="18" charset="0"/>
            </a:endParaRPr>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190894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8C4052B-2AF4-4FA4-A8B5-986FA6B56ED5}" type="slidenum">
              <a:rPr lang="de-DE" altLang="de-DE" sz="1200">
                <a:latin typeface="Times New Roman" panose="02020603050405020304" pitchFamily="18" charset="0"/>
              </a:rPr>
              <a:pPr/>
              <a:t>12</a:t>
            </a:fld>
            <a:endParaRPr lang="de-DE" altLang="de-DE" sz="1200">
              <a:latin typeface="Times New Roman" panose="02020603050405020304" pitchFamily="18" charset="0"/>
            </a:endParaRPr>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p:spPr>
        <p:txBody>
          <a:bodyPr/>
          <a:lstStyle/>
          <a:p>
            <a:pPr eaLnBrk="1" hangingPunct="1"/>
            <a:endParaRPr lang="de-DE" altLang="de-DE" smtClean="0"/>
          </a:p>
        </p:txBody>
      </p:sp>
    </p:spTree>
    <p:extLst>
      <p:ext uri="{BB962C8B-B14F-4D97-AF65-F5344CB8AC3E}">
        <p14:creationId xmlns:p14="http://schemas.microsoft.com/office/powerpoint/2010/main" val="4013212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3DB297B-8F7F-4F2A-AB5A-A78550E97155}" type="slidenum">
              <a:rPr lang="de-DE" altLang="de-DE" sz="1200">
                <a:latin typeface="Times New Roman" panose="02020603050405020304" pitchFamily="18" charset="0"/>
              </a:rPr>
              <a:pPr/>
              <a:t>15</a:t>
            </a:fld>
            <a:endParaRPr lang="de-DE" altLang="de-DE" sz="1200">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miter lim="800000"/>
            <a:headEnd/>
            <a:tailEnd/>
          </a:ln>
        </p:spPr>
        <p:txBody>
          <a:bodyPr lIns="91622" tIns="45811" rIns="91622" bIns="45811"/>
          <a:lstStyle/>
          <a:p>
            <a:pPr eaLnBrk="1" hangingPunct="1"/>
            <a:endParaRPr lang="en-GB" altLang="de-DE" smtClean="0"/>
          </a:p>
        </p:txBody>
      </p:sp>
    </p:spTree>
    <p:extLst>
      <p:ext uri="{BB962C8B-B14F-4D97-AF65-F5344CB8AC3E}">
        <p14:creationId xmlns:p14="http://schemas.microsoft.com/office/powerpoint/2010/main" val="68524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97543503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38601853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144000" y="0"/>
            <a:ext cx="3048000" cy="60960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0" y="0"/>
            <a:ext cx="8940800" cy="6096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46162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2192000" cy="6858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914400" y="1981200"/>
            <a:ext cx="508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981200"/>
            <a:ext cx="508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5608897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2192000" cy="6858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14400" y="1981200"/>
            <a:ext cx="508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6197600" y="1981200"/>
            <a:ext cx="508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6197600" y="4114800"/>
            <a:ext cx="508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937145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432256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4393013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074125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7473041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26788623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40470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58412020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2671958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12192000" cy="685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B2B2B2"/>
                  </a:outerShdw>
                </a:effectLst>
              </a14:hiddenEffects>
            </a:ext>
          </a:extLst>
        </p:spPr>
        <p:txBody>
          <a:bodyPr vert="horz" wrap="square" lIns="96012" tIns="48007" rIns="96012" bIns="48007" numCol="1" anchor="ctr" anchorCtr="0" compatLnSpc="1">
            <a:prstTxWarp prst="textNoShape">
              <a:avLst/>
            </a:prstTxWarp>
          </a:bodyPr>
          <a:lstStyle/>
          <a:p>
            <a:pPr lvl="0"/>
            <a:r>
              <a:rPr lang="en-US" altLang="de-DE" smtClean="0"/>
              <a:t>Klicken Sie, um das Titelformat zu bearbeiten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12" tIns="48007" rIns="96012" bIns="48007" numCol="1" anchor="t" anchorCtr="0" compatLnSpc="1">
            <a:prstTxWarp prst="textNoShape">
              <a:avLst/>
            </a:prstTxWarp>
          </a:bodyPr>
          <a:lstStyle/>
          <a:p>
            <a:pPr lvl="0"/>
            <a:r>
              <a:rPr lang="en-US" altLang="de-DE" smtClean="0"/>
              <a:t>Klicken Sie, um die Formate des Vorlagentextes zu bearbeiten</a:t>
            </a:r>
          </a:p>
          <a:p>
            <a:pPr lvl="1"/>
            <a:r>
              <a:rPr lang="en-US" altLang="de-DE" smtClean="0"/>
              <a:t>Zweite Ebene</a:t>
            </a:r>
          </a:p>
          <a:p>
            <a:pPr lvl="2"/>
            <a:r>
              <a:rPr lang="en-US" altLang="de-DE" smtClean="0"/>
              <a:t>Dritte Ebene</a:t>
            </a:r>
          </a:p>
          <a:p>
            <a:pPr lvl="3"/>
            <a:r>
              <a:rPr lang="en-US" altLang="de-DE" smtClean="0"/>
              <a:t>Vierte Ebene</a:t>
            </a:r>
          </a:p>
          <a:p>
            <a:pPr lvl="4"/>
            <a:r>
              <a:rPr lang="en-US" altLang="de-DE" smtClean="0"/>
              <a:t>Fünfte Ebene</a:t>
            </a:r>
          </a:p>
        </p:txBody>
      </p:sp>
      <p:sp>
        <p:nvSpPr>
          <p:cNvPr id="14345" name="Rectangle 9"/>
          <p:cNvSpPr>
            <a:spLocks noChangeArrowheads="1"/>
          </p:cNvSpPr>
          <p:nvPr/>
        </p:nvSpPr>
        <p:spPr bwMode="auto">
          <a:xfrm>
            <a:off x="6898218" y="6648450"/>
            <a:ext cx="5293783"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012" tIns="48007" rIns="96012" bIns="48007"/>
          <a:lstStyle>
            <a:lvl1pPr defTabSz="960438">
              <a:defRPr sz="2400">
                <a:solidFill>
                  <a:schemeClr val="tx1"/>
                </a:solidFill>
                <a:latin typeface="Times New Roman" pitchFamily="18" charset="0"/>
              </a:defRPr>
            </a:lvl1pPr>
            <a:lvl2pPr marL="479425" defTabSz="960438">
              <a:defRPr sz="2400">
                <a:solidFill>
                  <a:schemeClr val="tx1"/>
                </a:solidFill>
                <a:latin typeface="Times New Roman" pitchFamily="18" charset="0"/>
              </a:defRPr>
            </a:lvl2pPr>
            <a:lvl3pPr marL="960438" defTabSz="960438">
              <a:defRPr sz="2400">
                <a:solidFill>
                  <a:schemeClr val="tx1"/>
                </a:solidFill>
                <a:latin typeface="Times New Roman" pitchFamily="18" charset="0"/>
              </a:defRPr>
            </a:lvl3pPr>
            <a:lvl4pPr marL="1439863" defTabSz="960438">
              <a:defRPr sz="2400">
                <a:solidFill>
                  <a:schemeClr val="tx1"/>
                </a:solidFill>
                <a:latin typeface="Times New Roman" pitchFamily="18" charset="0"/>
              </a:defRPr>
            </a:lvl4pPr>
            <a:lvl5pPr marL="1920875" defTabSz="960438">
              <a:defRPr sz="2400">
                <a:solidFill>
                  <a:schemeClr val="tx1"/>
                </a:solidFill>
                <a:latin typeface="Times New Roman" pitchFamily="18" charset="0"/>
              </a:defRPr>
            </a:lvl5pPr>
            <a:lvl6pPr marL="2378075" defTabSz="960438" fontAlgn="base">
              <a:spcBef>
                <a:spcPct val="0"/>
              </a:spcBef>
              <a:spcAft>
                <a:spcPct val="0"/>
              </a:spcAft>
              <a:defRPr sz="2400">
                <a:solidFill>
                  <a:schemeClr val="tx1"/>
                </a:solidFill>
                <a:latin typeface="Times New Roman" pitchFamily="18" charset="0"/>
              </a:defRPr>
            </a:lvl6pPr>
            <a:lvl7pPr marL="2835275" defTabSz="960438" fontAlgn="base">
              <a:spcBef>
                <a:spcPct val="0"/>
              </a:spcBef>
              <a:spcAft>
                <a:spcPct val="0"/>
              </a:spcAft>
              <a:defRPr sz="2400">
                <a:solidFill>
                  <a:schemeClr val="tx1"/>
                </a:solidFill>
                <a:latin typeface="Times New Roman" pitchFamily="18" charset="0"/>
              </a:defRPr>
            </a:lvl7pPr>
            <a:lvl8pPr marL="3292475" defTabSz="960438" fontAlgn="base">
              <a:spcBef>
                <a:spcPct val="0"/>
              </a:spcBef>
              <a:spcAft>
                <a:spcPct val="0"/>
              </a:spcAft>
              <a:defRPr sz="2400">
                <a:solidFill>
                  <a:schemeClr val="tx1"/>
                </a:solidFill>
                <a:latin typeface="Times New Roman" pitchFamily="18" charset="0"/>
              </a:defRPr>
            </a:lvl8pPr>
            <a:lvl9pPr marL="3749675" defTabSz="960438" fontAlgn="base">
              <a:spcBef>
                <a:spcPct val="0"/>
              </a:spcBef>
              <a:spcAft>
                <a:spcPct val="0"/>
              </a:spcAft>
              <a:defRPr sz="2400">
                <a:solidFill>
                  <a:schemeClr val="tx1"/>
                </a:solidFill>
                <a:latin typeface="Times New Roman" pitchFamily="18" charset="0"/>
              </a:defRPr>
            </a:lvl9pPr>
          </a:lstStyle>
          <a:p>
            <a:pPr algn="r">
              <a:defRPr/>
            </a:pPr>
            <a:r>
              <a:rPr lang="en-US" altLang="de-DE" sz="1000" smtClean="0">
                <a:latin typeface="Comic Sans MS" pitchFamily="66" charset="0"/>
              </a:rPr>
              <a:t>Seismic sources</a:t>
            </a:r>
            <a:endParaRPr lang="en-US" altLang="de-DE" sz="1500" smtClean="0">
              <a:latin typeface="Comic Sans MS" pitchFamily="66"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algn="ctr" defTabSz="960438" rtl="0" eaLnBrk="0" fontAlgn="base" hangingPunct="0">
        <a:spcBef>
          <a:spcPct val="0"/>
        </a:spcBef>
        <a:spcAft>
          <a:spcPct val="0"/>
        </a:spcAft>
        <a:defRPr sz="2600">
          <a:solidFill>
            <a:schemeClr val="bg1"/>
          </a:solidFill>
          <a:latin typeface="+mj-lt"/>
          <a:ea typeface="+mj-ea"/>
          <a:cs typeface="+mj-cs"/>
        </a:defRPr>
      </a:lvl1pPr>
      <a:lvl2pPr algn="ctr" defTabSz="960438" rtl="0" eaLnBrk="0" fontAlgn="base" hangingPunct="0">
        <a:spcBef>
          <a:spcPct val="0"/>
        </a:spcBef>
        <a:spcAft>
          <a:spcPct val="0"/>
        </a:spcAft>
        <a:defRPr sz="2600">
          <a:solidFill>
            <a:schemeClr val="bg1"/>
          </a:solidFill>
          <a:latin typeface="Arial" charset="0"/>
        </a:defRPr>
      </a:lvl2pPr>
      <a:lvl3pPr algn="ctr" defTabSz="960438" rtl="0" eaLnBrk="0" fontAlgn="base" hangingPunct="0">
        <a:spcBef>
          <a:spcPct val="0"/>
        </a:spcBef>
        <a:spcAft>
          <a:spcPct val="0"/>
        </a:spcAft>
        <a:defRPr sz="2600">
          <a:solidFill>
            <a:schemeClr val="bg1"/>
          </a:solidFill>
          <a:latin typeface="Arial" charset="0"/>
        </a:defRPr>
      </a:lvl3pPr>
      <a:lvl4pPr algn="ctr" defTabSz="960438" rtl="0" eaLnBrk="0" fontAlgn="base" hangingPunct="0">
        <a:spcBef>
          <a:spcPct val="0"/>
        </a:spcBef>
        <a:spcAft>
          <a:spcPct val="0"/>
        </a:spcAft>
        <a:defRPr sz="2600">
          <a:solidFill>
            <a:schemeClr val="bg1"/>
          </a:solidFill>
          <a:latin typeface="Arial" charset="0"/>
        </a:defRPr>
      </a:lvl4pPr>
      <a:lvl5pPr algn="ctr" defTabSz="960438" rtl="0" eaLnBrk="0" fontAlgn="base" hangingPunct="0">
        <a:spcBef>
          <a:spcPct val="0"/>
        </a:spcBef>
        <a:spcAft>
          <a:spcPct val="0"/>
        </a:spcAft>
        <a:defRPr sz="2600">
          <a:solidFill>
            <a:schemeClr val="bg1"/>
          </a:solidFill>
          <a:latin typeface="Arial" charset="0"/>
        </a:defRPr>
      </a:lvl5pPr>
      <a:lvl6pPr marL="457200" algn="ctr" defTabSz="960438" rtl="0" eaLnBrk="0" fontAlgn="base" hangingPunct="0">
        <a:spcBef>
          <a:spcPct val="0"/>
        </a:spcBef>
        <a:spcAft>
          <a:spcPct val="0"/>
        </a:spcAft>
        <a:defRPr sz="2600">
          <a:solidFill>
            <a:schemeClr val="bg1"/>
          </a:solidFill>
          <a:latin typeface="Arial" charset="0"/>
        </a:defRPr>
      </a:lvl6pPr>
      <a:lvl7pPr marL="914400" algn="ctr" defTabSz="960438" rtl="0" eaLnBrk="0" fontAlgn="base" hangingPunct="0">
        <a:spcBef>
          <a:spcPct val="0"/>
        </a:spcBef>
        <a:spcAft>
          <a:spcPct val="0"/>
        </a:spcAft>
        <a:defRPr sz="2600">
          <a:solidFill>
            <a:schemeClr val="bg1"/>
          </a:solidFill>
          <a:latin typeface="Arial" charset="0"/>
        </a:defRPr>
      </a:lvl7pPr>
      <a:lvl8pPr marL="1371600" algn="ctr" defTabSz="960438" rtl="0" eaLnBrk="0" fontAlgn="base" hangingPunct="0">
        <a:spcBef>
          <a:spcPct val="0"/>
        </a:spcBef>
        <a:spcAft>
          <a:spcPct val="0"/>
        </a:spcAft>
        <a:defRPr sz="2600">
          <a:solidFill>
            <a:schemeClr val="bg1"/>
          </a:solidFill>
          <a:latin typeface="Arial" charset="0"/>
        </a:defRPr>
      </a:lvl8pPr>
      <a:lvl9pPr marL="1828800" algn="ctr" defTabSz="960438" rtl="0" eaLnBrk="0" fontAlgn="base" hangingPunct="0">
        <a:spcBef>
          <a:spcPct val="0"/>
        </a:spcBef>
        <a:spcAft>
          <a:spcPct val="0"/>
        </a:spcAft>
        <a:defRPr sz="2600">
          <a:solidFill>
            <a:schemeClr val="bg1"/>
          </a:solidFill>
          <a:latin typeface="Arial" charset="0"/>
        </a:defRPr>
      </a:lvl9pPr>
    </p:titleStyle>
    <p:bodyStyle>
      <a:lvl1pPr marL="360363" indent="-360363" algn="l" defTabSz="960438" rtl="0" eaLnBrk="0" fontAlgn="base" hangingPunct="0">
        <a:spcBef>
          <a:spcPct val="20000"/>
        </a:spcBef>
        <a:spcAft>
          <a:spcPct val="0"/>
        </a:spcAft>
        <a:buChar char="•"/>
        <a:defRPr sz="3400">
          <a:solidFill>
            <a:schemeClr val="tx1"/>
          </a:solidFill>
          <a:latin typeface="+mn-lt"/>
          <a:ea typeface="+mn-ea"/>
          <a:cs typeface="+mn-cs"/>
        </a:defRPr>
      </a:lvl1pPr>
      <a:lvl2pPr marL="781050" indent="-301625" algn="l" defTabSz="960438" rtl="0" eaLnBrk="0" fontAlgn="base" hangingPunct="0">
        <a:spcBef>
          <a:spcPct val="20000"/>
        </a:spcBef>
        <a:spcAft>
          <a:spcPct val="0"/>
        </a:spcAft>
        <a:buChar char="–"/>
        <a:defRPr sz="2900">
          <a:solidFill>
            <a:schemeClr val="tx1"/>
          </a:solidFill>
          <a:latin typeface="+mn-lt"/>
        </a:defRPr>
      </a:lvl2pPr>
      <a:lvl3pPr marL="1200150" indent="-239713" algn="l" defTabSz="960438" rtl="0" eaLnBrk="0" fontAlgn="base" hangingPunct="0">
        <a:spcBef>
          <a:spcPct val="20000"/>
        </a:spcBef>
        <a:spcAft>
          <a:spcPct val="0"/>
        </a:spcAft>
        <a:buChar char="•"/>
        <a:defRPr sz="2600">
          <a:solidFill>
            <a:schemeClr val="tx1"/>
          </a:solidFill>
          <a:latin typeface="+mn-lt"/>
        </a:defRPr>
      </a:lvl3pPr>
      <a:lvl4pPr marL="1679575" indent="-239713" algn="l" defTabSz="960438" rtl="0" eaLnBrk="0" fontAlgn="base" hangingPunct="0">
        <a:spcBef>
          <a:spcPct val="20000"/>
        </a:spcBef>
        <a:spcAft>
          <a:spcPct val="0"/>
        </a:spcAft>
        <a:buChar char="–"/>
        <a:defRPr sz="2100">
          <a:solidFill>
            <a:schemeClr val="tx1"/>
          </a:solidFill>
          <a:latin typeface="+mn-lt"/>
        </a:defRPr>
      </a:lvl4pPr>
      <a:lvl5pPr marL="2160588" indent="-239713" algn="l" defTabSz="960438" rtl="0" eaLnBrk="0" fontAlgn="base" hangingPunct="0">
        <a:spcBef>
          <a:spcPct val="20000"/>
        </a:spcBef>
        <a:spcAft>
          <a:spcPct val="0"/>
        </a:spcAft>
        <a:buChar char="»"/>
        <a:defRPr sz="2100">
          <a:solidFill>
            <a:schemeClr val="tx1"/>
          </a:solidFill>
          <a:latin typeface="+mn-lt"/>
        </a:defRPr>
      </a:lvl5pPr>
      <a:lvl6pPr marL="2617788" indent="-239713" algn="l" defTabSz="960438" rtl="0" eaLnBrk="0" fontAlgn="base" hangingPunct="0">
        <a:spcBef>
          <a:spcPct val="20000"/>
        </a:spcBef>
        <a:spcAft>
          <a:spcPct val="0"/>
        </a:spcAft>
        <a:buChar char="»"/>
        <a:defRPr sz="2100">
          <a:solidFill>
            <a:schemeClr val="tx1"/>
          </a:solidFill>
          <a:latin typeface="+mn-lt"/>
        </a:defRPr>
      </a:lvl6pPr>
      <a:lvl7pPr marL="3074988" indent="-239713" algn="l" defTabSz="960438" rtl="0" eaLnBrk="0" fontAlgn="base" hangingPunct="0">
        <a:spcBef>
          <a:spcPct val="20000"/>
        </a:spcBef>
        <a:spcAft>
          <a:spcPct val="0"/>
        </a:spcAft>
        <a:buChar char="»"/>
        <a:defRPr sz="2100">
          <a:solidFill>
            <a:schemeClr val="tx1"/>
          </a:solidFill>
          <a:latin typeface="+mn-lt"/>
        </a:defRPr>
      </a:lvl7pPr>
      <a:lvl8pPr marL="3532188" indent="-239713" algn="l" defTabSz="960438" rtl="0" eaLnBrk="0" fontAlgn="base" hangingPunct="0">
        <a:spcBef>
          <a:spcPct val="20000"/>
        </a:spcBef>
        <a:spcAft>
          <a:spcPct val="0"/>
        </a:spcAft>
        <a:buChar char="»"/>
        <a:defRPr sz="2100">
          <a:solidFill>
            <a:schemeClr val="tx1"/>
          </a:solidFill>
          <a:latin typeface="+mn-lt"/>
        </a:defRPr>
      </a:lvl8pPr>
      <a:lvl9pPr marL="3989388" indent="-239713" algn="l" defTabSz="960438" rtl="0" eaLnBrk="0" fontAlgn="base" hangingPunct="0">
        <a:spcBef>
          <a:spcPct val="20000"/>
        </a:spcBef>
        <a:spcAft>
          <a:spcPct val="0"/>
        </a:spcAft>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0.w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50.wmf"/><Relationship Id="rId5" Type="http://schemas.openxmlformats.org/officeDocument/2006/relationships/oleObject" Target="../embeddings/oleObject2.bin"/><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0.wmf"/><Relationship Id="rId5" Type="http://schemas.openxmlformats.org/officeDocument/2006/relationships/oleObject" Target="../embeddings/oleObject3.bin"/><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53.jpeg"/><Relationship Id="rId5" Type="http://schemas.openxmlformats.org/officeDocument/2006/relationships/image" Target="../media/image50.wmf"/><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55.wmf"/><Relationship Id="rId4" Type="http://schemas.openxmlformats.org/officeDocument/2006/relationships/oleObject" Target="../embeddings/oleObject5.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7.jpeg"/><Relationship Id="rId5" Type="http://schemas.openxmlformats.org/officeDocument/2006/relationships/image" Target="../media/image56.wmf"/><Relationship Id="rId4" Type="http://schemas.openxmlformats.org/officeDocument/2006/relationships/oleObject" Target="../embeddings/oleObject6.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9.wmf"/><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58.wmf"/><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pic>
        <p:nvPicPr>
          <p:cNvPr id="3" name="Picture 2"/>
          <p:cNvPicPr>
            <a:picLocks noChangeAspect="1"/>
          </p:cNvPicPr>
          <p:nvPr/>
        </p:nvPicPr>
        <p:blipFill rotWithShape="1">
          <a:blip r:embed="rId2"/>
          <a:srcRect l="13487" t="22223" r="29935" b="1559"/>
          <a:stretch/>
        </p:blipFill>
        <p:spPr>
          <a:xfrm>
            <a:off x="263484" y="1409700"/>
            <a:ext cx="5832516" cy="44196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49" y="1581150"/>
            <a:ext cx="5095875" cy="4076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506580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smtClean="0"/>
              <a:t>Epicentre Landers, CA</a:t>
            </a:r>
          </a:p>
        </p:txBody>
      </p:sp>
      <p:pic>
        <p:nvPicPr>
          <p:cNvPr id="9219"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0" y="831347"/>
            <a:ext cx="3151188"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49140" y="1898271"/>
            <a:ext cx="5484161" cy="411312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3354" y="1397657"/>
            <a:ext cx="3938909" cy="5251878"/>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Rectangle 2"/>
          <p:cNvSpPr/>
          <p:nvPr/>
        </p:nvSpPr>
        <p:spPr>
          <a:xfrm>
            <a:off x="3048000" y="3013502"/>
            <a:ext cx="6096000" cy="2308324"/>
          </a:xfrm>
          <a:prstGeom prst="rect">
            <a:avLst/>
          </a:prstGeom>
        </p:spPr>
        <p:txBody>
          <a:bodyPr>
            <a:spAutoFit/>
          </a:bodyPr>
          <a:lstStyle/>
          <a:p>
            <a:pPr algn="ctr"/>
            <a:r>
              <a:rPr lang="de-DE" dirty="0"/>
              <a:t>Gibt es einfache Modelle dafür (-&gt; elastic rebound</a:t>
            </a:r>
            <a:r>
              <a:rPr lang="de-DE" dirty="0" smtClean="0"/>
              <a:t>)?</a:t>
            </a:r>
          </a:p>
          <a:p>
            <a:pPr algn="ctr"/>
            <a:endParaRPr lang="de-DE" dirty="0"/>
          </a:p>
          <a:p>
            <a:pPr algn="ctr"/>
            <a:endParaRPr lang="de-DE" dirty="0" smtClean="0"/>
          </a:p>
          <a:p>
            <a:pPr algn="ctr"/>
            <a:r>
              <a:rPr lang="de-DE" i="1" dirty="0" smtClean="0"/>
              <a:t>... Great timing for engineers after the 1906 earthquake in San Francisco ... </a:t>
            </a:r>
            <a:endParaRPr lang="de-DE" i="1" dirty="0"/>
          </a:p>
        </p:txBody>
      </p:sp>
    </p:spTree>
    <p:extLst>
      <p:ext uri="{BB962C8B-B14F-4D97-AF65-F5344CB8AC3E}">
        <p14:creationId xmlns:p14="http://schemas.microsoft.com/office/powerpoint/2010/main" val="155929259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de-DE" altLang="de-DE" smtClean="0"/>
              <a:t>Elastic rebound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 y="734347"/>
            <a:ext cx="4770202" cy="6123653"/>
          </a:xfrm>
          <a:prstGeom prst="rect">
            <a:avLst/>
          </a:prstGeom>
        </p:spPr>
      </p:pic>
      <p:grpSp>
        <p:nvGrpSpPr>
          <p:cNvPr id="5" name="Group 4"/>
          <p:cNvGrpSpPr/>
          <p:nvPr/>
        </p:nvGrpSpPr>
        <p:grpSpPr>
          <a:xfrm>
            <a:off x="6229457" y="1745305"/>
            <a:ext cx="5060374" cy="4101736"/>
            <a:chOff x="5863697" y="1750424"/>
            <a:chExt cx="5060374" cy="4101736"/>
          </a:xfrm>
        </p:grpSpPr>
        <p:sp>
          <p:nvSpPr>
            <p:cNvPr id="4" name="TextBox 3"/>
            <p:cNvSpPr txBox="1"/>
            <p:nvPr/>
          </p:nvSpPr>
          <p:spPr>
            <a:xfrm>
              <a:off x="7253289" y="1750424"/>
              <a:ext cx="2702984" cy="461665"/>
            </a:xfrm>
            <a:prstGeom prst="rect">
              <a:avLst/>
            </a:prstGeom>
            <a:noFill/>
          </p:spPr>
          <p:txBody>
            <a:bodyPr wrap="none" rtlCol="0">
              <a:spAutoFit/>
            </a:bodyPr>
            <a:lstStyle/>
            <a:p>
              <a:r>
                <a:rPr lang="de-DE" dirty="0" smtClean="0"/>
                <a:t>Recurrence model</a:t>
              </a:r>
              <a:endParaRPr lang="de-DE"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3697" y="3005402"/>
              <a:ext cx="5060374" cy="2846758"/>
            </a:xfrm>
            <a:prstGeom prst="rect">
              <a:avLst/>
            </a:prstGeom>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de-DE" altLang="de-DE" dirty="0" smtClean="0"/>
              <a:t>Deformation - Strain</a:t>
            </a:r>
          </a:p>
        </p:txBody>
      </p:sp>
      <p:sp>
        <p:nvSpPr>
          <p:cNvPr id="11267" name="Rectangle 3"/>
          <p:cNvSpPr>
            <a:spLocks noGrp="1" noChangeArrowheads="1"/>
          </p:cNvSpPr>
          <p:nvPr>
            <p:ph type="body" idx="1"/>
          </p:nvPr>
        </p:nvSpPr>
        <p:spPr/>
        <p:txBody>
          <a:bodyPr/>
          <a:lstStyle/>
          <a:p>
            <a:endParaRPr lang="de-DE" altLang="de-DE" smtClean="0"/>
          </a:p>
        </p:txBody>
      </p:sp>
      <p:pic>
        <p:nvPicPr>
          <p:cNvPr id="11268" name="Picture 4" descr="4_5_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371600"/>
            <a:ext cx="52578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1" y="1447801"/>
            <a:ext cx="29813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descr="100_75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164" y="4038601"/>
            <a:ext cx="3271837"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Line 7"/>
          <p:cNvSpPr>
            <a:spLocks noChangeShapeType="1"/>
          </p:cNvSpPr>
          <p:nvPr/>
        </p:nvSpPr>
        <p:spPr bwMode="auto">
          <a:xfrm>
            <a:off x="8229600" y="4800601"/>
            <a:ext cx="636588" cy="37941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72" name="Text Box 8"/>
          <p:cNvSpPr txBox="1">
            <a:spLocks noChangeArrowheads="1"/>
          </p:cNvSpPr>
          <p:nvPr/>
        </p:nvSpPr>
        <p:spPr bwMode="auto">
          <a:xfrm>
            <a:off x="7924800" y="1066800"/>
            <a:ext cx="2254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400"/>
              <a:t>Berkeley Football Stadium</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de-DE" altLang="de-DE" smtClean="0"/>
          </a:p>
        </p:txBody>
      </p:sp>
      <p:sp>
        <p:nvSpPr>
          <p:cNvPr id="13315" name="Rectangle 3"/>
          <p:cNvSpPr>
            <a:spLocks noGrp="1" noChangeArrowheads="1"/>
          </p:cNvSpPr>
          <p:nvPr>
            <p:ph type="body" idx="1"/>
          </p:nvPr>
        </p:nvSpPr>
        <p:spPr>
          <a:xfrm>
            <a:off x="1998617" y="2281646"/>
            <a:ext cx="7772400" cy="4114800"/>
          </a:xfrm>
        </p:spPr>
        <p:txBody>
          <a:bodyPr/>
          <a:lstStyle/>
          <a:p>
            <a:pPr algn="ctr">
              <a:buFontTx/>
              <a:buNone/>
            </a:pPr>
            <a:r>
              <a:rPr lang="de-DE" altLang="de-DE" b="1" dirty="0" smtClean="0"/>
              <a:t>Erdbeben Modell</a:t>
            </a:r>
          </a:p>
          <a:p>
            <a:pPr algn="ctr">
              <a:buFontTx/>
              <a:buNone/>
            </a:pPr>
            <a:r>
              <a:rPr lang="de-DE" altLang="de-DE" dirty="0" smtClean="0"/>
              <a:t>Punktquelle</a:t>
            </a:r>
          </a:p>
          <a:p>
            <a:pPr algn="ctr">
              <a:buFontTx/>
              <a:buNone/>
            </a:pPr>
            <a:r>
              <a:rPr lang="de-DE" altLang="de-DE" dirty="0" smtClean="0"/>
              <a:t>Scherdislokation</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de-DE" dirty="0" smtClean="0"/>
              <a:t>Single and double couples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949" y="1828802"/>
            <a:ext cx="6846102" cy="3380704"/>
          </a:xfrm>
          <a:prstGeom prst="rect">
            <a:avLst/>
          </a:prstGeom>
        </p:spPr>
      </p:pic>
      <p:sp>
        <p:nvSpPr>
          <p:cNvPr id="5" name="Rectangle 4"/>
          <p:cNvSpPr/>
          <p:nvPr/>
        </p:nvSpPr>
        <p:spPr bwMode="auto">
          <a:xfrm>
            <a:off x="6339840" y="1193075"/>
            <a:ext cx="3692434" cy="4511040"/>
          </a:xfrm>
          <a:prstGeom prst="rect">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de-DE" altLang="de-DE" smtClean="0"/>
              <a:t>Seismic sources</a:t>
            </a:r>
          </a:p>
        </p:txBody>
      </p:sp>
      <p:sp>
        <p:nvSpPr>
          <p:cNvPr id="23555" name="Rectangle 4"/>
          <p:cNvSpPr>
            <a:spLocks noChangeArrowheads="1"/>
          </p:cNvSpPr>
          <p:nvPr/>
        </p:nvSpPr>
        <p:spPr bwMode="auto">
          <a:xfrm>
            <a:off x="2439989" y="5081589"/>
            <a:ext cx="73882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2600">
                <a:solidFill>
                  <a:schemeClr val="tx2"/>
                </a:solidFill>
              </a:rPr>
              <a:t>The basic physical model for a source is two fault</a:t>
            </a:r>
          </a:p>
          <a:p>
            <a:pPr algn="ctr"/>
            <a:r>
              <a:rPr lang="de-DE" altLang="de-DE" sz="2600">
                <a:solidFill>
                  <a:schemeClr val="tx2"/>
                </a:solidFill>
              </a:rPr>
              <a:t>planes slipping in opposite directions</a:t>
            </a:r>
          </a:p>
        </p:txBody>
      </p:sp>
      <p:pic>
        <p:nvPicPr>
          <p:cNvPr id="23556" name="Picture 5" descr="sour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5" y="1006475"/>
            <a:ext cx="7513638" cy="3709988"/>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de-DE" altLang="de-DE" smtClean="0"/>
              <a:t>The ambiguity</a:t>
            </a:r>
          </a:p>
        </p:txBody>
      </p:sp>
      <p:pic>
        <p:nvPicPr>
          <p:cNvPr id="39939" name="Picture 4" descr="Fig 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895350"/>
            <a:ext cx="675005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5"/>
          <p:cNvSpPr txBox="1">
            <a:spLocks noChangeArrowheads="1"/>
          </p:cNvSpPr>
          <p:nvPr/>
        </p:nvSpPr>
        <p:spPr bwMode="auto">
          <a:xfrm>
            <a:off x="2855913" y="6210300"/>
            <a:ext cx="6386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a:t>Same moment tensor, same radiation pattern!</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Possible double couples – Moment tensor</a:t>
            </a:r>
            <a:endParaRPr lang="de-D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6789" y="1300287"/>
            <a:ext cx="4868772" cy="4892971"/>
          </a:xfrm>
          <a:prstGeom prst="rect">
            <a:avLst/>
          </a:prstGeom>
        </p:spPr>
      </p:pic>
    </p:spTree>
    <p:extLst>
      <p:ext uri="{BB962C8B-B14F-4D97-AF65-F5344CB8AC3E}">
        <p14:creationId xmlns:p14="http://schemas.microsoft.com/office/powerpoint/2010/main" val="341905037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Radiation pattern</a:t>
            </a:r>
            <a:endParaRPr lang="de-D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743" y="1161443"/>
            <a:ext cx="5153395" cy="5117007"/>
          </a:xfrm>
          <a:prstGeom prst="rect">
            <a:avLst/>
          </a:prstGeom>
        </p:spPr>
      </p:pic>
    </p:spTree>
    <p:extLst>
      <p:ext uri="{BB962C8B-B14F-4D97-AF65-F5344CB8AC3E}">
        <p14:creationId xmlns:p14="http://schemas.microsoft.com/office/powerpoint/2010/main" val="246244514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altLang="de-DE" dirty="0" err="1" smtClean="0"/>
              <a:t>Erdbeben</a:t>
            </a:r>
            <a:r>
              <a:rPr lang="en-US" altLang="de-DE" dirty="0" smtClean="0"/>
              <a:t> und </a:t>
            </a:r>
            <a:r>
              <a:rPr lang="en-US" altLang="de-DE" dirty="0" err="1" smtClean="0"/>
              <a:t>Seismotektonik</a:t>
            </a:r>
            <a:endParaRPr lang="en-US" altLang="de-DE" dirty="0" smtClean="0"/>
          </a:p>
        </p:txBody>
      </p:sp>
      <p:sp>
        <p:nvSpPr>
          <p:cNvPr id="3" name="TextBox 2"/>
          <p:cNvSpPr txBox="1"/>
          <p:nvPr/>
        </p:nvSpPr>
        <p:spPr>
          <a:xfrm>
            <a:off x="1541417" y="1254034"/>
            <a:ext cx="8834278" cy="6740307"/>
          </a:xfrm>
          <a:prstGeom prst="rect">
            <a:avLst/>
          </a:prstGeom>
          <a:noFill/>
        </p:spPr>
        <p:txBody>
          <a:bodyPr wrap="none" rtlCol="0">
            <a:spAutoFit/>
          </a:bodyPr>
          <a:lstStyle/>
          <a:p>
            <a:r>
              <a:rPr lang="de-DE" dirty="0" smtClean="0"/>
              <a:t>Welche Spuren hinterlassen Erdbeben im Gelände?</a:t>
            </a:r>
          </a:p>
          <a:p>
            <a:endParaRPr lang="de-DE" dirty="0"/>
          </a:p>
          <a:p>
            <a:r>
              <a:rPr lang="de-DE" dirty="0" smtClean="0"/>
              <a:t>Gibt es einfache Modelle dafür (-&gt; elastic rebound)?</a:t>
            </a:r>
          </a:p>
          <a:p>
            <a:endParaRPr lang="de-DE" dirty="0"/>
          </a:p>
          <a:p>
            <a:r>
              <a:rPr lang="de-DE" dirty="0" smtClean="0"/>
              <a:t>Was ist das einfachste physikalische Modell für ein Erdbeben?</a:t>
            </a:r>
          </a:p>
          <a:p>
            <a:endParaRPr lang="de-DE" dirty="0"/>
          </a:p>
          <a:p>
            <a:r>
              <a:rPr lang="de-DE" dirty="0" smtClean="0"/>
              <a:t>Wie kann ich Erdbeben</a:t>
            </a:r>
            <a:r>
              <a:rPr lang="de-DE" i="1" dirty="0" smtClean="0"/>
              <a:t>herd</a:t>
            </a:r>
            <a:r>
              <a:rPr lang="de-DE" dirty="0" smtClean="0"/>
              <a:t>parameter bestimmen?</a:t>
            </a:r>
          </a:p>
          <a:p>
            <a:endParaRPr lang="de-DE" dirty="0"/>
          </a:p>
          <a:p>
            <a:r>
              <a:rPr lang="de-DE" dirty="0" smtClean="0"/>
              <a:t>Was bestimmt die Ernergie (Magnitude, Stärke) von Erdbeben?</a:t>
            </a:r>
          </a:p>
          <a:p>
            <a:endParaRPr lang="de-DE" dirty="0"/>
          </a:p>
          <a:p>
            <a:r>
              <a:rPr lang="de-DE" dirty="0" smtClean="0"/>
              <a:t>Sind kleine und große Erdbeben anders?</a:t>
            </a:r>
          </a:p>
          <a:p>
            <a:endParaRPr lang="de-DE" dirty="0"/>
          </a:p>
          <a:p>
            <a:r>
              <a:rPr lang="de-DE" dirty="0" smtClean="0"/>
              <a:t>Was kann man über die Statistik von Erdbeben sagen?</a:t>
            </a:r>
          </a:p>
          <a:p>
            <a:endParaRPr lang="de-DE" dirty="0"/>
          </a:p>
          <a:p>
            <a:endParaRPr lang="de-DE" dirty="0" smtClean="0"/>
          </a:p>
          <a:p>
            <a:endParaRPr lang="de-DE" dirty="0"/>
          </a:p>
          <a:p>
            <a:endParaRPr lang="de-DE" dirty="0" smtClean="0"/>
          </a:p>
          <a:p>
            <a:endParaRPr lang="de-DE"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Wavefield explosion</a:t>
            </a:r>
            <a:endParaRPr lang="de-D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7991" y="944987"/>
            <a:ext cx="5767469" cy="5764906"/>
          </a:xfrm>
          <a:prstGeom prst="rect">
            <a:avLst/>
          </a:prstGeom>
        </p:spPr>
      </p:pic>
    </p:spTree>
    <p:extLst>
      <p:ext uri="{BB962C8B-B14F-4D97-AF65-F5344CB8AC3E}">
        <p14:creationId xmlns:p14="http://schemas.microsoft.com/office/powerpoint/2010/main" val="119456064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Wavefield double couple</a:t>
            </a:r>
            <a:endParaRPr lang="de-D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909" y="1184856"/>
            <a:ext cx="5599585" cy="5402687"/>
          </a:xfrm>
          <a:prstGeom prst="rect">
            <a:avLst/>
          </a:prstGeom>
        </p:spPr>
      </p:pic>
    </p:spTree>
    <p:extLst>
      <p:ext uri="{BB962C8B-B14F-4D97-AF65-F5344CB8AC3E}">
        <p14:creationId xmlns:p14="http://schemas.microsoft.com/office/powerpoint/2010/main" val="338462439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de-DE" dirty="0" smtClean="0"/>
              <a:t>Radiation pattern – first motions</a:t>
            </a:r>
          </a:p>
        </p:txBody>
      </p:sp>
      <p:pic>
        <p:nvPicPr>
          <p:cNvPr id="17412" name="Picture 4" descr="rad_vi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1" y="746125"/>
            <a:ext cx="2924175" cy="293370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7413" name="Picture 5" descr="rad_vi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001" y="3822700"/>
            <a:ext cx="2932113" cy="270510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7414" name="Rectangle 6"/>
          <p:cNvSpPr>
            <a:spLocks noChangeArrowheads="1"/>
          </p:cNvSpPr>
          <p:nvPr/>
        </p:nvSpPr>
        <p:spPr bwMode="auto">
          <a:xfrm>
            <a:off x="5478821" y="5943601"/>
            <a:ext cx="2190750" cy="590067"/>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lIns="96678" tIns="48340" rIns="96678" bIns="48340">
            <a:spAutoFit/>
          </a:bodyPr>
          <a:lstStyle>
            <a:lvl1pPr defTabSz="960438">
              <a:spcBef>
                <a:spcPct val="20000"/>
              </a:spcBef>
              <a:buChar char="•"/>
              <a:defRPr sz="3400">
                <a:solidFill>
                  <a:schemeClr val="tx1"/>
                </a:solidFill>
                <a:latin typeface="Arial" panose="020B0604020202020204" pitchFamily="34" charset="0"/>
              </a:defRPr>
            </a:lvl1pPr>
            <a:lvl2pPr marL="479425" indent="-301625" defTabSz="960438">
              <a:spcBef>
                <a:spcPct val="20000"/>
              </a:spcBef>
              <a:buChar char="–"/>
              <a:defRPr sz="2900">
                <a:solidFill>
                  <a:schemeClr val="tx1"/>
                </a:solidFill>
                <a:latin typeface="Arial" panose="020B0604020202020204" pitchFamily="34" charset="0"/>
              </a:defRPr>
            </a:lvl2pPr>
            <a:lvl3pPr marL="960438" indent="-239713" defTabSz="960438">
              <a:spcBef>
                <a:spcPct val="20000"/>
              </a:spcBef>
              <a:buChar char="•"/>
              <a:defRPr sz="2600">
                <a:solidFill>
                  <a:schemeClr val="tx1"/>
                </a:solidFill>
                <a:latin typeface="Arial" panose="020B0604020202020204" pitchFamily="34" charset="0"/>
              </a:defRPr>
            </a:lvl3pPr>
            <a:lvl4pPr marL="1439863" indent="-239713" defTabSz="960438">
              <a:spcBef>
                <a:spcPct val="20000"/>
              </a:spcBef>
              <a:buChar char="–"/>
              <a:defRPr sz="2100">
                <a:solidFill>
                  <a:schemeClr val="tx1"/>
                </a:solidFill>
                <a:latin typeface="Arial" panose="020B0604020202020204" pitchFamily="34" charset="0"/>
              </a:defRPr>
            </a:lvl4pPr>
            <a:lvl5pPr marL="1920875" indent="-239713" defTabSz="960438">
              <a:spcBef>
                <a:spcPct val="20000"/>
              </a:spcBef>
              <a:buChar char="»"/>
              <a:defRPr sz="2100">
                <a:solidFill>
                  <a:schemeClr val="tx1"/>
                </a:solidFill>
                <a:latin typeface="Arial" panose="020B0604020202020204" pitchFamily="34" charset="0"/>
              </a:defRPr>
            </a:lvl5pPr>
            <a:lvl6pPr marL="23780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6pPr>
            <a:lvl7pPr marL="28352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7pPr>
            <a:lvl8pPr marL="32924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8pPr>
            <a:lvl9pPr marL="37496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r>
              <a:rPr lang="en-US" altLang="de-DE" sz="1600"/>
              <a:t>Far field P – </a:t>
            </a:r>
            <a:r>
              <a:rPr lang="en-US" altLang="de-DE" sz="1600">
                <a:solidFill>
                  <a:schemeClr val="accent2"/>
                </a:solidFill>
              </a:rPr>
              <a:t>blue</a:t>
            </a:r>
          </a:p>
          <a:p>
            <a:pPr>
              <a:spcBef>
                <a:spcPct val="0"/>
              </a:spcBef>
              <a:buFontTx/>
              <a:buNone/>
            </a:pPr>
            <a:r>
              <a:rPr lang="en-US" altLang="de-DE" sz="1600"/>
              <a:t>Far field S - </a:t>
            </a:r>
            <a:r>
              <a:rPr lang="en-US" altLang="de-DE" sz="1600">
                <a:solidFill>
                  <a:srgbClr val="FF0000"/>
                </a:solidFill>
              </a:rPr>
              <a:t>red</a:t>
            </a:r>
          </a:p>
        </p:txBody>
      </p:sp>
      <p:sp>
        <p:nvSpPr>
          <p:cNvPr id="17415" name="Line 7"/>
          <p:cNvSpPr>
            <a:spLocks noChangeShapeType="1"/>
          </p:cNvSpPr>
          <p:nvPr/>
        </p:nvSpPr>
        <p:spPr bwMode="auto">
          <a:xfrm>
            <a:off x="8510588" y="2062163"/>
            <a:ext cx="546100" cy="4064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416" name="Line 8"/>
          <p:cNvSpPr>
            <a:spLocks noChangeShapeType="1"/>
          </p:cNvSpPr>
          <p:nvPr/>
        </p:nvSpPr>
        <p:spPr bwMode="auto">
          <a:xfrm flipH="1" flipV="1">
            <a:off x="8675688" y="1820863"/>
            <a:ext cx="584200" cy="4191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0577" y="3947414"/>
            <a:ext cx="1868424" cy="187147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9260" y="1356733"/>
            <a:ext cx="2937319" cy="4646185"/>
          </a:xfrm>
          <a:prstGeom prst="rect">
            <a:avLst/>
          </a:prstGeom>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de-DE" altLang="de-DE" smtClean="0"/>
              <a:t>Velocity seismograms-M6.5 point source</a:t>
            </a:r>
          </a:p>
        </p:txBody>
      </p:sp>
      <p:sp>
        <p:nvSpPr>
          <p:cNvPr id="2" name="Content Placeholder 1"/>
          <p:cNvSpPr>
            <a:spLocks noGrp="1"/>
          </p:cNvSpPr>
          <p:nvPr>
            <p:ph idx="1"/>
          </p:nvPr>
        </p:nvSpPr>
        <p:spPr/>
        <p:txBody>
          <a:bodyPr/>
          <a:lstStyle/>
          <a:p>
            <a:endParaRPr lang="de-DE" dirty="0"/>
          </a:p>
        </p:txBody>
      </p:sp>
      <p:pic>
        <p:nvPicPr>
          <p:cNvPr id="20483" name="Picture 3" descr="seism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875" y="727043"/>
            <a:ext cx="5034120" cy="5957182"/>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20484" name="Picture 4" descr="doubecoupl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389" y="1033176"/>
            <a:ext cx="2152650" cy="2028825"/>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0485" name="Rectangle 5"/>
          <p:cNvSpPr>
            <a:spLocks noChangeArrowheads="1"/>
          </p:cNvSpPr>
          <p:nvPr/>
        </p:nvSpPr>
        <p:spPr bwMode="auto">
          <a:xfrm>
            <a:off x="2532063" y="3408363"/>
            <a:ext cx="26225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de-DE" altLang="de-DE" sz="1800">
                <a:solidFill>
                  <a:schemeClr val="tx2"/>
                </a:solidFill>
              </a:rPr>
              <a:t>Displacement </a:t>
            </a:r>
          </a:p>
          <a:p>
            <a:pPr eaLnBrk="1" hangingPunct="1"/>
            <a:r>
              <a:rPr lang="de-DE" altLang="de-DE" sz="1800">
                <a:solidFill>
                  <a:schemeClr val="tx2"/>
                </a:solidFill>
              </a:rPr>
              <a:t>(static near-field effects)</a:t>
            </a:r>
          </a:p>
          <a:p>
            <a:pPr eaLnBrk="1" hangingPunct="1"/>
            <a:endParaRPr lang="de-DE" altLang="de-DE" sz="1800">
              <a:solidFill>
                <a:schemeClr val="tx2"/>
              </a:solidFill>
            </a:endParaRPr>
          </a:p>
          <a:p>
            <a:pPr eaLnBrk="1" hangingPunct="1"/>
            <a:endParaRPr lang="de-DE" altLang="de-DE" sz="1800">
              <a:solidFill>
                <a:schemeClr val="tx2"/>
              </a:solidFill>
            </a:endParaRPr>
          </a:p>
          <a:p>
            <a:pPr eaLnBrk="1" hangingPunct="1"/>
            <a:r>
              <a:rPr lang="de-DE" altLang="de-DE" sz="1800">
                <a:solidFill>
                  <a:schemeClr val="tx2"/>
                </a:solidFill>
              </a:rPr>
              <a:t>Velocity</a:t>
            </a:r>
          </a:p>
        </p:txBody>
      </p:sp>
      <p:sp>
        <p:nvSpPr>
          <p:cNvPr id="20486" name="Line 6"/>
          <p:cNvSpPr>
            <a:spLocks noChangeShapeType="1"/>
          </p:cNvSpPr>
          <p:nvPr/>
        </p:nvSpPr>
        <p:spPr bwMode="auto">
          <a:xfrm flipV="1">
            <a:off x="4282994" y="2327653"/>
            <a:ext cx="3243444" cy="12636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487" name="Line 7"/>
          <p:cNvSpPr>
            <a:spLocks noChangeShapeType="1"/>
          </p:cNvSpPr>
          <p:nvPr/>
        </p:nvSpPr>
        <p:spPr bwMode="auto">
          <a:xfrm>
            <a:off x="3578225" y="4641850"/>
            <a:ext cx="2222500" cy="590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391176" name="Picture 8" descr="static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92" y="1272077"/>
            <a:ext cx="9401837" cy="4105353"/>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91176"/>
                                        </p:tgtEl>
                                        <p:attrNameLst>
                                          <p:attrName>style.visibility</p:attrName>
                                        </p:attrNameLst>
                                      </p:cBhvr>
                                      <p:to>
                                        <p:strVal val="visible"/>
                                      </p:to>
                                    </p:set>
                                    <p:anim calcmode="lin" valueType="num">
                                      <p:cBhvr additive="base">
                                        <p:cTn id="7" dur="500" fill="hold"/>
                                        <p:tgtEl>
                                          <p:spTgt spid="391176"/>
                                        </p:tgtEl>
                                        <p:attrNameLst>
                                          <p:attrName>ppt_x</p:attrName>
                                        </p:attrNameLst>
                                      </p:cBhvr>
                                      <p:tavLst>
                                        <p:tav tm="0">
                                          <p:val>
                                            <p:strVal val="0-#ppt_w/2"/>
                                          </p:val>
                                        </p:tav>
                                        <p:tav tm="100000">
                                          <p:val>
                                            <p:strVal val="#ppt_x"/>
                                          </p:val>
                                        </p:tav>
                                      </p:tavLst>
                                    </p:anim>
                                    <p:anim calcmode="lin" valueType="num">
                                      <p:cBhvr additive="base">
                                        <p:cTn id="8" dur="500" fill="hold"/>
                                        <p:tgtEl>
                                          <p:spTgt spid="3911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a:xfrm>
            <a:off x="1968137" y="2878182"/>
            <a:ext cx="7802880" cy="4114800"/>
          </a:xfrm>
        </p:spPr>
        <p:txBody>
          <a:bodyPr/>
          <a:lstStyle/>
          <a:p>
            <a:pPr marL="0" indent="0" algn="ctr">
              <a:buNone/>
            </a:pPr>
            <a:r>
              <a:rPr lang="de-DE" dirty="0" smtClean="0"/>
              <a:t>Wie kann ich die Quellgeometrie aus Bebachtungen ableiten?</a:t>
            </a:r>
            <a:endParaRPr lang="de-DE" dirty="0"/>
          </a:p>
        </p:txBody>
      </p:sp>
    </p:spTree>
    <p:extLst>
      <p:ext uri="{BB962C8B-B14F-4D97-AF65-F5344CB8AC3E}">
        <p14:creationId xmlns:p14="http://schemas.microsoft.com/office/powerpoint/2010/main" val="233663830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de-DE" dirty="0" smtClean="0"/>
              <a:t>Radiation from shear dislocation – Moment tensor inversion</a:t>
            </a:r>
          </a:p>
        </p:txBody>
      </p:sp>
      <p:sp>
        <p:nvSpPr>
          <p:cNvPr id="24579" name="Rectangle 6"/>
          <p:cNvSpPr>
            <a:spLocks noChangeArrowheads="1"/>
          </p:cNvSpPr>
          <p:nvPr/>
        </p:nvSpPr>
        <p:spPr bwMode="auto">
          <a:xfrm>
            <a:off x="8574088" y="2085976"/>
            <a:ext cx="1835150" cy="278447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lIns="96678" tIns="48340" rIns="96678" bIns="48340">
            <a:spAutoFit/>
          </a:bodyPr>
          <a:lstStyle>
            <a:lvl1pPr defTabSz="960438">
              <a:spcBef>
                <a:spcPct val="20000"/>
              </a:spcBef>
              <a:buChar char="•"/>
              <a:defRPr sz="3400">
                <a:solidFill>
                  <a:schemeClr val="tx1"/>
                </a:solidFill>
                <a:latin typeface="Arial" panose="020B0604020202020204" pitchFamily="34" charset="0"/>
              </a:defRPr>
            </a:lvl1pPr>
            <a:lvl2pPr marL="479425" indent="-301625" defTabSz="960438">
              <a:spcBef>
                <a:spcPct val="20000"/>
              </a:spcBef>
              <a:buChar char="–"/>
              <a:defRPr sz="2900">
                <a:solidFill>
                  <a:schemeClr val="tx1"/>
                </a:solidFill>
                <a:latin typeface="Arial" panose="020B0604020202020204" pitchFamily="34" charset="0"/>
              </a:defRPr>
            </a:lvl2pPr>
            <a:lvl3pPr marL="960438" indent="-239713" defTabSz="960438">
              <a:spcBef>
                <a:spcPct val="20000"/>
              </a:spcBef>
              <a:buChar char="•"/>
              <a:defRPr sz="2600">
                <a:solidFill>
                  <a:schemeClr val="tx1"/>
                </a:solidFill>
                <a:latin typeface="Arial" panose="020B0604020202020204" pitchFamily="34" charset="0"/>
              </a:defRPr>
            </a:lvl3pPr>
            <a:lvl4pPr marL="1439863" indent="-239713" defTabSz="960438">
              <a:spcBef>
                <a:spcPct val="20000"/>
              </a:spcBef>
              <a:buChar char="–"/>
              <a:defRPr sz="2100">
                <a:solidFill>
                  <a:schemeClr val="tx1"/>
                </a:solidFill>
                <a:latin typeface="Arial" panose="020B0604020202020204" pitchFamily="34" charset="0"/>
              </a:defRPr>
            </a:lvl4pPr>
            <a:lvl5pPr marL="1920875" indent="-239713" defTabSz="960438">
              <a:spcBef>
                <a:spcPct val="20000"/>
              </a:spcBef>
              <a:buChar char="»"/>
              <a:defRPr sz="2100">
                <a:solidFill>
                  <a:schemeClr val="tx1"/>
                </a:solidFill>
                <a:latin typeface="Arial" panose="020B0604020202020204" pitchFamily="34" charset="0"/>
              </a:defRPr>
            </a:lvl5pPr>
            <a:lvl6pPr marL="23780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6pPr>
            <a:lvl7pPr marL="28352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7pPr>
            <a:lvl8pPr marL="32924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8pPr>
            <a:lvl9pPr marL="37496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r>
              <a:rPr lang="en-US" altLang="de-DE" sz="1600"/>
              <a:t>First motion of P waves at seismometers in various directions.</a:t>
            </a:r>
          </a:p>
          <a:p>
            <a:pPr>
              <a:spcBef>
                <a:spcPct val="0"/>
              </a:spcBef>
              <a:buFontTx/>
              <a:buNone/>
            </a:pPr>
            <a:endParaRPr lang="en-US" altLang="de-DE" sz="1600"/>
          </a:p>
          <a:p>
            <a:pPr>
              <a:spcBef>
                <a:spcPct val="0"/>
              </a:spcBef>
              <a:buFontTx/>
              <a:buNone/>
            </a:pPr>
            <a:r>
              <a:rPr lang="en-US" altLang="de-DE" sz="1600"/>
              <a:t>The polarities of the observed motion is used to determine the point source characteristics.</a:t>
            </a:r>
          </a:p>
        </p:txBody>
      </p:sp>
      <p:pic>
        <p:nvPicPr>
          <p:cNvPr id="24580" name="Picture 7" descr="radiation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13" y="1165481"/>
            <a:ext cx="6635750" cy="5495925"/>
          </a:xfrm>
          <a:prstGeom prst="rect">
            <a:avLst/>
          </a:prstGeom>
          <a:solidFill>
            <a:schemeClr val="bg1"/>
          </a:solidFill>
          <a:ln w="9525">
            <a:solidFill>
              <a:schemeClr val="tx1"/>
            </a:solidFill>
            <a:miter lim="800000"/>
            <a:headEnd/>
            <a:tailEnd/>
          </a:ln>
          <a:effectLst>
            <a:outerShdw dist="107763" dir="2700000" algn="ctr" rotWithShape="0">
              <a:srgbClr val="808080"/>
            </a:outerShdw>
          </a:effectLst>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de-DE" dirty="0" smtClean="0"/>
              <a:t>Beach balls and Fault types</a:t>
            </a:r>
          </a:p>
        </p:txBody>
      </p:sp>
      <p:sp>
        <p:nvSpPr>
          <p:cNvPr id="29699" name="Rectangle 3"/>
          <p:cNvSpPr>
            <a:spLocks noChangeArrowheads="1"/>
          </p:cNvSpPr>
          <p:nvPr/>
        </p:nvSpPr>
        <p:spPr bwMode="auto">
          <a:xfrm>
            <a:off x="8121650" y="2159001"/>
            <a:ext cx="1657350" cy="22955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lIns="96678" tIns="48340" rIns="96678" bIns="48340">
            <a:spAutoFit/>
          </a:bodyPr>
          <a:lstStyle>
            <a:lvl1pPr defTabSz="960438">
              <a:spcBef>
                <a:spcPct val="20000"/>
              </a:spcBef>
              <a:buChar char="•"/>
              <a:defRPr sz="3400">
                <a:solidFill>
                  <a:schemeClr val="tx1"/>
                </a:solidFill>
                <a:latin typeface="Arial" panose="020B0604020202020204" pitchFamily="34" charset="0"/>
              </a:defRPr>
            </a:lvl1pPr>
            <a:lvl2pPr marL="479425" indent="-301625" defTabSz="960438">
              <a:spcBef>
                <a:spcPct val="20000"/>
              </a:spcBef>
              <a:buChar char="–"/>
              <a:defRPr sz="2900">
                <a:solidFill>
                  <a:schemeClr val="tx1"/>
                </a:solidFill>
                <a:latin typeface="Arial" panose="020B0604020202020204" pitchFamily="34" charset="0"/>
              </a:defRPr>
            </a:lvl2pPr>
            <a:lvl3pPr marL="960438" indent="-239713" defTabSz="960438">
              <a:spcBef>
                <a:spcPct val="20000"/>
              </a:spcBef>
              <a:buChar char="•"/>
              <a:defRPr sz="2600">
                <a:solidFill>
                  <a:schemeClr val="tx1"/>
                </a:solidFill>
                <a:latin typeface="Arial" panose="020B0604020202020204" pitchFamily="34" charset="0"/>
              </a:defRPr>
            </a:lvl3pPr>
            <a:lvl4pPr marL="1439863" indent="-239713" defTabSz="960438">
              <a:spcBef>
                <a:spcPct val="20000"/>
              </a:spcBef>
              <a:buChar char="–"/>
              <a:defRPr sz="2100">
                <a:solidFill>
                  <a:schemeClr val="tx1"/>
                </a:solidFill>
                <a:latin typeface="Arial" panose="020B0604020202020204" pitchFamily="34" charset="0"/>
              </a:defRPr>
            </a:lvl4pPr>
            <a:lvl5pPr marL="1920875" indent="-239713" defTabSz="960438">
              <a:spcBef>
                <a:spcPct val="20000"/>
              </a:spcBef>
              <a:buChar char="»"/>
              <a:defRPr sz="2100">
                <a:solidFill>
                  <a:schemeClr val="tx1"/>
                </a:solidFill>
                <a:latin typeface="Arial" panose="020B0604020202020204" pitchFamily="34" charset="0"/>
              </a:defRPr>
            </a:lvl5pPr>
            <a:lvl6pPr marL="23780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6pPr>
            <a:lvl7pPr marL="28352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7pPr>
            <a:lvl8pPr marL="32924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8pPr>
            <a:lvl9pPr marL="37496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r>
              <a:rPr lang="en-US" altLang="de-DE" sz="1600"/>
              <a:t>Basis fault types and their appearance in the focal mechanisms. Dark regions indicate compressional P-wave motion. </a:t>
            </a:r>
          </a:p>
        </p:txBody>
      </p:sp>
      <p:pic>
        <p:nvPicPr>
          <p:cNvPr id="29700" name="Picture 5" descr="Fig 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2288" y="855663"/>
            <a:ext cx="3683000"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de-DE" altLang="de-DE" smtClean="0"/>
              <a:t>Beachball in California</a:t>
            </a:r>
          </a:p>
        </p:txBody>
      </p:sp>
      <p:sp>
        <p:nvSpPr>
          <p:cNvPr id="30723" name="Rectangle 3"/>
          <p:cNvSpPr>
            <a:spLocks noGrp="1" noChangeArrowheads="1"/>
          </p:cNvSpPr>
          <p:nvPr>
            <p:ph type="body" idx="1"/>
          </p:nvPr>
        </p:nvSpPr>
        <p:spPr/>
        <p:txBody>
          <a:bodyPr/>
          <a:lstStyle/>
          <a:p>
            <a:endParaRPr lang="de-DE" altLang="de-DE" smtClean="0"/>
          </a:p>
        </p:txBody>
      </p:sp>
      <p:pic>
        <p:nvPicPr>
          <p:cNvPr id="30724" name="Picture 4" descr="Fig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363" y="931863"/>
            <a:ext cx="6291262"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altLang="de-DE" smtClean="0"/>
              <a:t>Big earthquakes</a:t>
            </a:r>
          </a:p>
        </p:txBody>
      </p:sp>
      <p:sp>
        <p:nvSpPr>
          <p:cNvPr id="31747" name="Rectangle 3"/>
          <p:cNvSpPr>
            <a:spLocks noGrp="1" noChangeArrowheads="1"/>
          </p:cNvSpPr>
          <p:nvPr>
            <p:ph type="body" idx="1"/>
          </p:nvPr>
        </p:nvSpPr>
        <p:spPr/>
        <p:txBody>
          <a:bodyPr/>
          <a:lstStyle/>
          <a:p>
            <a:endParaRPr lang="de-DE" altLang="de-DE" smtClean="0"/>
          </a:p>
        </p:txBody>
      </p:sp>
      <p:pic>
        <p:nvPicPr>
          <p:cNvPr id="31748" name="Picture 4" descr="Fig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1" y="1074739"/>
            <a:ext cx="7331075"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de-DE" altLang="de-DE" smtClean="0"/>
              <a:t>Beachballs - Himalaya</a:t>
            </a:r>
          </a:p>
        </p:txBody>
      </p:sp>
      <p:pic>
        <p:nvPicPr>
          <p:cNvPr id="32771" name="Picture 1027" descr="cmt-tib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1187450"/>
            <a:ext cx="7853362" cy="5081588"/>
          </a:xfrm>
          <a:prstGeom prst="rect">
            <a:avLst/>
          </a:prstGeom>
          <a:solidFill>
            <a:schemeClr val="bg1"/>
          </a:solidFill>
          <a:ln w="9525">
            <a:solidFill>
              <a:schemeClr val="tx1"/>
            </a:solidFill>
            <a:miter lim="800000"/>
            <a:headEnd/>
            <a:tailEnd/>
          </a:ln>
          <a:effectLst>
            <a:outerShdw dist="107763" dir="2700000" algn="ctr" rotWithShape="0">
              <a:srgbClr val="808080"/>
            </a:outerShdw>
          </a:effec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TextBox 2"/>
          <p:cNvSpPr txBox="1"/>
          <p:nvPr/>
        </p:nvSpPr>
        <p:spPr>
          <a:xfrm>
            <a:off x="4267199" y="2662618"/>
            <a:ext cx="3466012" cy="1569660"/>
          </a:xfrm>
          <a:prstGeom prst="rect">
            <a:avLst/>
          </a:prstGeom>
          <a:noFill/>
        </p:spPr>
        <p:txBody>
          <a:bodyPr wrap="square" rtlCol="0">
            <a:spAutoFit/>
          </a:bodyPr>
          <a:lstStyle/>
          <a:p>
            <a:pPr algn="ctr"/>
            <a:r>
              <a:rPr lang="de-DE" i="1" dirty="0" smtClean="0"/>
              <a:t>Fault Scarps</a:t>
            </a:r>
          </a:p>
          <a:p>
            <a:pPr algn="ctr"/>
            <a:endParaRPr lang="de-DE" dirty="0"/>
          </a:p>
          <a:p>
            <a:pPr algn="ctr"/>
            <a:r>
              <a:rPr lang="de-DE" dirty="0" smtClean="0"/>
              <a:t>Verwerfungen an der Oberfläche</a:t>
            </a:r>
            <a:endParaRPr lang="de-DE" dirty="0"/>
          </a:p>
        </p:txBody>
      </p:sp>
    </p:spTree>
    <p:extLst>
      <p:ext uri="{BB962C8B-B14F-4D97-AF65-F5344CB8AC3E}">
        <p14:creationId xmlns:p14="http://schemas.microsoft.com/office/powerpoint/2010/main" val="190029313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de-DE" altLang="de-DE" smtClean="0"/>
              <a:t>Beachballs - global</a:t>
            </a:r>
          </a:p>
        </p:txBody>
      </p:sp>
      <p:pic>
        <p:nvPicPr>
          <p:cNvPr id="33795" name="Picture 5" descr="Fig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0113" y="903289"/>
            <a:ext cx="7783512"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e-DE" altLang="de-DE" smtClean="0"/>
              <a:t>Beachballs - Iceland</a:t>
            </a:r>
          </a:p>
        </p:txBody>
      </p:sp>
      <p:pic>
        <p:nvPicPr>
          <p:cNvPr id="34819" name="Picture 4" descr="beach_ice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525" y="1306514"/>
            <a:ext cx="5289550" cy="3754437"/>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4820" name="Rectangle 5"/>
          <p:cNvSpPr>
            <a:spLocks noChangeArrowheads="1"/>
          </p:cNvSpPr>
          <p:nvPr/>
        </p:nvSpPr>
        <p:spPr bwMode="auto">
          <a:xfrm>
            <a:off x="2100263" y="5549901"/>
            <a:ext cx="742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i="1">
                <a:solidFill>
                  <a:schemeClr val="hlink"/>
                </a:solidFill>
              </a:rPr>
              <a:t>Fried eggs</a:t>
            </a:r>
            <a:r>
              <a:rPr lang="de-DE" altLang="de-DE" sz="1800" i="1">
                <a:solidFill>
                  <a:schemeClr val="tx2"/>
                </a:solidFill>
              </a:rPr>
              <a:t>: </a:t>
            </a:r>
            <a:r>
              <a:rPr lang="de-DE" altLang="de-DE" sz="1800">
                <a:solidFill>
                  <a:schemeClr val="tx2"/>
                </a:solidFill>
              </a:rPr>
              <a:t>simultaneous vertical extension and horizontal compression</a:t>
            </a:r>
            <a:endParaRPr lang="de-DE" altLang="de-DE" sz="2200">
              <a:solidFill>
                <a:schemeClr val="tx2"/>
              </a:solidFill>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de-DE" altLang="de-DE" smtClean="0"/>
          </a:p>
        </p:txBody>
      </p:sp>
      <p:sp>
        <p:nvSpPr>
          <p:cNvPr id="45059" name="Rectangle 3"/>
          <p:cNvSpPr>
            <a:spLocks noGrp="1" noChangeArrowheads="1"/>
          </p:cNvSpPr>
          <p:nvPr>
            <p:ph type="body" idx="1"/>
          </p:nvPr>
        </p:nvSpPr>
        <p:spPr>
          <a:xfrm>
            <a:off x="2209800" y="3131774"/>
            <a:ext cx="7772400" cy="4114800"/>
          </a:xfrm>
        </p:spPr>
        <p:txBody>
          <a:bodyPr/>
          <a:lstStyle/>
          <a:p>
            <a:pPr algn="ctr">
              <a:buFontTx/>
              <a:buNone/>
            </a:pPr>
            <a:r>
              <a:rPr lang="de-DE" altLang="de-DE" dirty="0" smtClean="0"/>
              <a:t>Was ist mit GROSSEN Erdbeben?</a:t>
            </a:r>
          </a:p>
          <a:p>
            <a:pPr algn="ctr">
              <a:buFontTx/>
              <a:buNone/>
            </a:pPr>
            <a:endParaRPr lang="de-DE" altLang="de-DE" dirty="0" smtClean="0"/>
          </a:p>
          <a:p>
            <a:pPr algn="ctr">
              <a:buFontTx/>
              <a:buNone/>
            </a:pPr>
            <a:r>
              <a:rPr lang="de-DE" altLang="de-DE" dirty="0" smtClean="0"/>
              <a:t>		</a:t>
            </a:r>
            <a:endParaRPr lang="de-DE" altLang="de-DE" baseline="-25000" dirty="0" smtClean="0"/>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de-DE" altLang="de-DE" smtClean="0"/>
              <a:t>Source kinematics</a:t>
            </a:r>
          </a:p>
        </p:txBody>
      </p:sp>
      <p:sp>
        <p:nvSpPr>
          <p:cNvPr id="56323" name="Rectangle 3"/>
          <p:cNvSpPr>
            <a:spLocks noChangeArrowheads="1"/>
          </p:cNvSpPr>
          <p:nvPr/>
        </p:nvSpPr>
        <p:spPr bwMode="auto">
          <a:xfrm>
            <a:off x="3238500" y="1592264"/>
            <a:ext cx="6503988" cy="4016375"/>
          </a:xfrm>
          <a:prstGeom prst="rect">
            <a:avLst/>
          </a:prstGeom>
          <a:solidFill>
            <a:srgbClr val="EAEAEA"/>
          </a:solidFill>
          <a:ln w="9525">
            <a:solidFill>
              <a:schemeClr val="tx1"/>
            </a:solidFill>
            <a:miter lim="800000"/>
            <a:headEnd/>
            <a:tailEnd/>
          </a:ln>
          <a:effectLst>
            <a:outerShdw dist="71842" dir="2700000" algn="ctr" rotWithShape="0">
              <a:schemeClr val="bg2"/>
            </a:outerShdw>
          </a:effectLst>
        </p:spPr>
        <p:txBody>
          <a:bodyPr lIns="96678" tIns="48340" rIns="96678" bIns="48340">
            <a:spAutoFit/>
          </a:bodyPr>
          <a:lstStyle>
            <a:lvl1pPr defTabSz="960438">
              <a:spcBef>
                <a:spcPct val="20000"/>
              </a:spcBef>
              <a:buChar char="•"/>
              <a:defRPr sz="3400">
                <a:solidFill>
                  <a:schemeClr val="tx1"/>
                </a:solidFill>
                <a:latin typeface="Arial" panose="020B0604020202020204" pitchFamily="34" charset="0"/>
              </a:defRPr>
            </a:lvl1pPr>
            <a:lvl2pPr marL="479425" indent="-301625" defTabSz="960438">
              <a:spcBef>
                <a:spcPct val="20000"/>
              </a:spcBef>
              <a:buChar char="–"/>
              <a:defRPr sz="2900">
                <a:solidFill>
                  <a:schemeClr val="tx1"/>
                </a:solidFill>
                <a:latin typeface="Arial" panose="020B0604020202020204" pitchFamily="34" charset="0"/>
              </a:defRPr>
            </a:lvl2pPr>
            <a:lvl3pPr marL="960438" indent="-239713" defTabSz="960438">
              <a:spcBef>
                <a:spcPct val="20000"/>
              </a:spcBef>
              <a:buChar char="•"/>
              <a:defRPr sz="2600">
                <a:solidFill>
                  <a:schemeClr val="tx1"/>
                </a:solidFill>
                <a:latin typeface="Arial" panose="020B0604020202020204" pitchFamily="34" charset="0"/>
              </a:defRPr>
            </a:lvl3pPr>
            <a:lvl4pPr marL="1439863" indent="-239713" defTabSz="960438">
              <a:spcBef>
                <a:spcPct val="20000"/>
              </a:spcBef>
              <a:buChar char="–"/>
              <a:defRPr sz="2100">
                <a:solidFill>
                  <a:schemeClr val="tx1"/>
                </a:solidFill>
                <a:latin typeface="Arial" panose="020B0604020202020204" pitchFamily="34" charset="0"/>
              </a:defRPr>
            </a:lvl4pPr>
            <a:lvl5pPr marL="1920875" indent="-239713" defTabSz="960438">
              <a:spcBef>
                <a:spcPct val="20000"/>
              </a:spcBef>
              <a:buChar char="»"/>
              <a:defRPr sz="2100">
                <a:solidFill>
                  <a:schemeClr val="tx1"/>
                </a:solidFill>
                <a:latin typeface="Arial" panose="020B0604020202020204" pitchFamily="34" charset="0"/>
              </a:defRPr>
            </a:lvl5pPr>
            <a:lvl6pPr marL="23780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6pPr>
            <a:lvl7pPr marL="28352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7pPr>
            <a:lvl8pPr marL="32924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8pPr>
            <a:lvl9pPr marL="37496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r>
              <a:rPr lang="en-US" altLang="de-DE" sz="1600">
                <a:latin typeface="Comic Sans MS" panose="030F0702030302020204" pitchFamily="66" charset="0"/>
              </a:rPr>
              <a:t>Point source characteristics (source moment tensor, rise time, source moment, rupture dimensions) give us some estimate on what happened at the fault. However we need to take a closer look. We are interested in the space-time evolution of the rupture.</a:t>
            </a:r>
          </a:p>
          <a:p>
            <a:pPr>
              <a:spcBef>
                <a:spcPct val="0"/>
              </a:spcBef>
              <a:buFontTx/>
              <a:buNone/>
            </a:pPr>
            <a:endParaRPr lang="en-US" altLang="de-DE" sz="1600">
              <a:latin typeface="Comic Sans MS" panose="030F0702030302020204" pitchFamily="66" charset="0"/>
            </a:endParaRPr>
          </a:p>
          <a:p>
            <a:pPr>
              <a:spcBef>
                <a:spcPct val="0"/>
              </a:spcBef>
              <a:buFontTx/>
              <a:buNone/>
            </a:pPr>
            <a:r>
              <a:rPr lang="en-US" altLang="de-DE" sz="1600">
                <a:latin typeface="Comic Sans MS" panose="030F0702030302020204" pitchFamily="66" charset="0"/>
              </a:rPr>
              <a:t>Here is the fundamental concept:</a:t>
            </a:r>
          </a:p>
          <a:p>
            <a:pPr>
              <a:spcBef>
                <a:spcPct val="0"/>
              </a:spcBef>
              <a:buFontTx/>
              <a:buNone/>
            </a:pPr>
            <a:endParaRPr lang="en-US" altLang="de-DE" sz="1600">
              <a:latin typeface="Comic Sans MS" panose="030F0702030302020204" pitchFamily="66" charset="0"/>
            </a:endParaRPr>
          </a:p>
          <a:p>
            <a:pPr>
              <a:spcBef>
                <a:spcPct val="0"/>
              </a:spcBef>
              <a:buFontTx/>
              <a:buNone/>
            </a:pPr>
            <a:r>
              <a:rPr lang="en-US" altLang="de-DE" sz="1600">
                <a:solidFill>
                  <a:srgbClr val="FF0000"/>
                </a:solidFill>
                <a:latin typeface="Comic Sans MS" panose="030F0702030302020204" pitchFamily="66" charset="0"/>
              </a:rPr>
              <a:t>The recorded seismic waves are a superpositions of many individual double-couple point sources.</a:t>
            </a:r>
          </a:p>
          <a:p>
            <a:pPr>
              <a:spcBef>
                <a:spcPct val="0"/>
              </a:spcBef>
              <a:buFontTx/>
              <a:buNone/>
            </a:pPr>
            <a:endParaRPr lang="en-US" altLang="de-DE" sz="1600">
              <a:solidFill>
                <a:srgbClr val="FF0000"/>
              </a:solidFill>
              <a:latin typeface="Comic Sans MS" panose="030F0702030302020204" pitchFamily="66" charset="0"/>
            </a:endParaRPr>
          </a:p>
          <a:p>
            <a:pPr>
              <a:spcBef>
                <a:spcPct val="0"/>
              </a:spcBef>
              <a:buFontTx/>
              <a:buNone/>
            </a:pPr>
            <a:r>
              <a:rPr lang="en-US" altLang="de-DE" sz="1600">
                <a:solidFill>
                  <a:schemeClr val="tx2"/>
                </a:solidFill>
                <a:latin typeface="Comic Sans MS" panose="030F0702030302020204" pitchFamily="66" charset="0"/>
              </a:rPr>
              <a:t>This leads to the problem of estimating this space-time behavior from observed (near fault) seismograms. The result is a </a:t>
            </a:r>
            <a:r>
              <a:rPr lang="en-US" altLang="de-DE" sz="1600">
                <a:solidFill>
                  <a:srgbClr val="FF0000"/>
                </a:solidFill>
                <a:latin typeface="Comic Sans MS" panose="030F0702030302020204" pitchFamily="66" charset="0"/>
              </a:rPr>
              <a:t>kinematic</a:t>
            </a:r>
            <a:r>
              <a:rPr lang="en-US" altLang="de-DE" sz="1600">
                <a:solidFill>
                  <a:schemeClr val="tx2"/>
                </a:solidFill>
                <a:latin typeface="Comic Sans MS" panose="030F0702030302020204" pitchFamily="66" charset="0"/>
              </a:rPr>
              <a:t> description of the source. </a:t>
            </a:r>
          </a:p>
          <a:p>
            <a:pPr>
              <a:spcBef>
                <a:spcPct val="0"/>
              </a:spcBef>
              <a:buFontTx/>
              <a:buNone/>
            </a:pPr>
            <a:endParaRPr lang="en-US" altLang="de-DE" sz="1600">
              <a:solidFill>
                <a:schemeClr val="tx2"/>
              </a:solidFill>
              <a:latin typeface="Comic Sans MS" panose="030F0702030302020204" pitchFamily="66" charset="0"/>
            </a:endParaRPr>
          </a:p>
          <a:p>
            <a:pPr>
              <a:spcBef>
                <a:spcPct val="0"/>
              </a:spcBef>
              <a:buFontTx/>
              <a:buNone/>
            </a:pPr>
            <a:endParaRPr lang="en-US" altLang="de-DE" sz="1600">
              <a:solidFill>
                <a:schemeClr val="tx2"/>
              </a:solidFill>
              <a:latin typeface="Comic Sans MS" panose="030F0702030302020204" pitchFamily="66" charset="0"/>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923" y="1009332"/>
            <a:ext cx="7802064" cy="5534797"/>
          </a:xfrm>
          <a:prstGeom prst="rect">
            <a:avLst/>
          </a:prstGeom>
        </p:spPr>
      </p:pic>
    </p:spTree>
    <p:extLst>
      <p:ext uri="{BB962C8B-B14F-4D97-AF65-F5344CB8AC3E}">
        <p14:creationId xmlns:p14="http://schemas.microsoft.com/office/powerpoint/2010/main" val="1611012094"/>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de-DE" altLang="de-DE" smtClean="0"/>
              <a:t>Dynamic rupture</a:t>
            </a:r>
          </a:p>
        </p:txBody>
      </p:sp>
      <p:sp>
        <p:nvSpPr>
          <p:cNvPr id="58371" name="Rectangle 3"/>
          <p:cNvSpPr>
            <a:spLocks noGrp="1" noChangeArrowheads="1"/>
          </p:cNvSpPr>
          <p:nvPr>
            <p:ph type="body" idx="1"/>
          </p:nvPr>
        </p:nvSpPr>
        <p:spPr/>
        <p:txBody>
          <a:bodyPr/>
          <a:lstStyle/>
          <a:p>
            <a:endParaRPr lang="de-DE" altLang="de-DE" smtClean="0"/>
          </a:p>
        </p:txBody>
      </p:sp>
      <p:pic>
        <p:nvPicPr>
          <p:cNvPr id="58372" name="Picture 4" descr="A3_s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87171" y="1125428"/>
            <a:ext cx="8272240" cy="516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de-DE" altLang="de-DE" smtClean="0"/>
              <a:t>Source directivity</a:t>
            </a:r>
          </a:p>
        </p:txBody>
      </p:sp>
      <p:sp>
        <p:nvSpPr>
          <p:cNvPr id="51203" name="Rectangle 3"/>
          <p:cNvSpPr>
            <a:spLocks noChangeArrowheads="1"/>
          </p:cNvSpPr>
          <p:nvPr/>
        </p:nvSpPr>
        <p:spPr bwMode="auto">
          <a:xfrm>
            <a:off x="3460750" y="5211763"/>
            <a:ext cx="63769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1600">
                <a:latin typeface="Comic Sans MS" panose="030F0702030302020204" pitchFamily="66" charset="0"/>
              </a:rPr>
              <a:t>The energy radiation becomes strongly anisotropic (Doppler effect). In the direction of rupture propagation the energy arrives within a short time window. </a:t>
            </a:r>
          </a:p>
        </p:txBody>
      </p:sp>
      <p:pic>
        <p:nvPicPr>
          <p:cNvPr id="51204" name="Picture 4" descr="wyse4-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101" y="1387475"/>
            <a:ext cx="6456363" cy="3189288"/>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de-DE" altLang="de-DE" smtClean="0"/>
              <a:t>M9 Japan 2011</a:t>
            </a:r>
          </a:p>
        </p:txBody>
      </p:sp>
      <p:sp>
        <p:nvSpPr>
          <p:cNvPr id="63491" name="Rectangle 3"/>
          <p:cNvSpPr>
            <a:spLocks noGrp="1" noChangeArrowheads="1"/>
          </p:cNvSpPr>
          <p:nvPr>
            <p:ph type="body" idx="1"/>
          </p:nvPr>
        </p:nvSpPr>
        <p:spPr/>
        <p:txBody>
          <a:bodyPr/>
          <a:lstStyle/>
          <a:p>
            <a:endParaRPr lang="de-DE" altLang="de-DE" smtClean="0"/>
          </a:p>
        </p:txBody>
      </p:sp>
      <p:pic>
        <p:nvPicPr>
          <p:cNvPr id="63492" name="Picture 4" descr="EW_dsp4_50s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981075"/>
            <a:ext cx="76327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de-DE" altLang="de-DE" smtClean="0"/>
              <a:t>Horizontal displacements</a:t>
            </a:r>
          </a:p>
        </p:txBody>
      </p:sp>
      <p:sp>
        <p:nvSpPr>
          <p:cNvPr id="64515" name="Rectangle 3"/>
          <p:cNvSpPr>
            <a:spLocks noChangeArrowheads="1"/>
          </p:cNvSpPr>
          <p:nvPr/>
        </p:nvSpPr>
        <p:spPr bwMode="auto">
          <a:xfrm>
            <a:off x="410611" y="3035119"/>
            <a:ext cx="342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960438">
              <a:spcBef>
                <a:spcPct val="20000"/>
              </a:spcBef>
              <a:buChar char="•"/>
              <a:defRPr sz="3400">
                <a:solidFill>
                  <a:schemeClr val="tx1"/>
                </a:solidFill>
                <a:latin typeface="Arial" panose="020B0604020202020204" pitchFamily="34" charset="0"/>
              </a:defRPr>
            </a:lvl1pPr>
            <a:lvl2pPr marL="781050" indent="-301625" defTabSz="960438">
              <a:spcBef>
                <a:spcPct val="20000"/>
              </a:spcBef>
              <a:buChar char="–"/>
              <a:defRPr sz="2900">
                <a:solidFill>
                  <a:schemeClr val="tx1"/>
                </a:solidFill>
                <a:latin typeface="Arial" panose="020B0604020202020204" pitchFamily="34" charset="0"/>
              </a:defRPr>
            </a:lvl2pPr>
            <a:lvl3pPr marL="1200150" indent="-239713" defTabSz="960438">
              <a:spcBef>
                <a:spcPct val="20000"/>
              </a:spcBef>
              <a:buChar char="•"/>
              <a:defRPr sz="2600">
                <a:solidFill>
                  <a:schemeClr val="tx1"/>
                </a:solidFill>
                <a:latin typeface="Arial" panose="020B0604020202020204" pitchFamily="34" charset="0"/>
              </a:defRPr>
            </a:lvl3pPr>
            <a:lvl4pPr marL="1679575" indent="-239713" defTabSz="960438">
              <a:spcBef>
                <a:spcPct val="20000"/>
              </a:spcBef>
              <a:buChar char="–"/>
              <a:defRPr sz="2100">
                <a:solidFill>
                  <a:schemeClr val="tx1"/>
                </a:solidFill>
                <a:latin typeface="Arial" panose="020B0604020202020204" pitchFamily="34" charset="0"/>
              </a:defRPr>
            </a:lvl4pPr>
            <a:lvl5pPr marL="2160588" indent="-239713" defTabSz="960438">
              <a:spcBef>
                <a:spcPct val="20000"/>
              </a:spcBef>
              <a:buChar char="»"/>
              <a:defRPr sz="2100">
                <a:solidFill>
                  <a:schemeClr val="tx1"/>
                </a:solidFill>
                <a:latin typeface="Arial" panose="020B0604020202020204" pitchFamily="34" charset="0"/>
              </a:defRPr>
            </a:lvl5pPr>
            <a:lvl6pPr marL="2617788" indent="-239713" defTabSz="960438" eaLnBrk="0" fontAlgn="base" hangingPunct="0">
              <a:spcBef>
                <a:spcPct val="20000"/>
              </a:spcBef>
              <a:spcAft>
                <a:spcPct val="0"/>
              </a:spcAft>
              <a:buChar char="»"/>
              <a:defRPr sz="2100">
                <a:solidFill>
                  <a:schemeClr val="tx1"/>
                </a:solidFill>
                <a:latin typeface="Arial" panose="020B0604020202020204" pitchFamily="34" charset="0"/>
              </a:defRPr>
            </a:lvl6pPr>
            <a:lvl7pPr marL="3074988" indent="-239713" defTabSz="960438" eaLnBrk="0" fontAlgn="base" hangingPunct="0">
              <a:spcBef>
                <a:spcPct val="20000"/>
              </a:spcBef>
              <a:spcAft>
                <a:spcPct val="0"/>
              </a:spcAft>
              <a:buChar char="»"/>
              <a:defRPr sz="2100">
                <a:solidFill>
                  <a:schemeClr val="tx1"/>
                </a:solidFill>
                <a:latin typeface="Arial" panose="020B0604020202020204" pitchFamily="34" charset="0"/>
              </a:defRPr>
            </a:lvl7pPr>
            <a:lvl8pPr marL="3532188" indent="-239713" defTabSz="960438" eaLnBrk="0" fontAlgn="base" hangingPunct="0">
              <a:spcBef>
                <a:spcPct val="20000"/>
              </a:spcBef>
              <a:spcAft>
                <a:spcPct val="0"/>
              </a:spcAft>
              <a:buChar char="»"/>
              <a:defRPr sz="2100">
                <a:solidFill>
                  <a:schemeClr val="tx1"/>
                </a:solidFill>
                <a:latin typeface="Arial" panose="020B0604020202020204" pitchFamily="34" charset="0"/>
              </a:defRPr>
            </a:lvl8pPr>
            <a:lvl9pPr marL="3989388" indent="-239713" defTabSz="960438" eaLnBrk="0" fontAlgn="base" hangingPunct="0">
              <a:spcBef>
                <a:spcPct val="20000"/>
              </a:spcBef>
              <a:spcAft>
                <a:spcPct val="0"/>
              </a:spcAft>
              <a:buChar char="»"/>
              <a:defRPr sz="2100">
                <a:solidFill>
                  <a:schemeClr val="tx1"/>
                </a:solidFill>
                <a:latin typeface="Arial" panose="020B0604020202020204" pitchFamily="34" charset="0"/>
              </a:defRPr>
            </a:lvl9pPr>
          </a:lstStyle>
          <a:p>
            <a:pPr algn="ctr">
              <a:spcBef>
                <a:spcPct val="0"/>
              </a:spcBef>
              <a:buFontTx/>
              <a:buNone/>
            </a:pPr>
            <a:r>
              <a:rPr lang="de-DE" altLang="de-DE" sz="1700" dirty="0"/>
              <a:t>Beobachtete Verschiebungen </a:t>
            </a:r>
            <a:br>
              <a:rPr lang="de-DE" altLang="de-DE" sz="1700" dirty="0"/>
            </a:br>
            <a:r>
              <a:rPr lang="de-DE" altLang="de-DE" sz="1700" dirty="0"/>
              <a:t>(Simons, Science, </a:t>
            </a:r>
            <a:br>
              <a:rPr lang="de-DE" altLang="de-DE" sz="1700" dirty="0"/>
            </a:br>
            <a:r>
              <a:rPr lang="de-DE" altLang="de-DE" sz="1700" dirty="0"/>
              <a:t>2011)</a:t>
            </a:r>
            <a:endParaRPr lang="de-DE" altLang="de-DE" sz="700" dirty="0"/>
          </a:p>
        </p:txBody>
      </p:sp>
      <p:pic>
        <p:nvPicPr>
          <p:cNvPr id="64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264" y="1001714"/>
            <a:ext cx="6535737" cy="585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de-DE" altLang="de-DE" smtClean="0"/>
              <a:t>Vertical displacements</a:t>
            </a:r>
          </a:p>
        </p:txBody>
      </p:sp>
      <p:pic>
        <p:nvPicPr>
          <p:cNvPr id="65539"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5943600" y="990600"/>
            <a:ext cx="4362450" cy="5867400"/>
          </a:xfrm>
          <a:noFill/>
        </p:spPr>
      </p:pic>
      <p:sp>
        <p:nvSpPr>
          <p:cNvPr id="65540" name="Rectangle 4"/>
          <p:cNvSpPr>
            <a:spLocks noChangeArrowheads="1"/>
          </p:cNvSpPr>
          <p:nvPr/>
        </p:nvSpPr>
        <p:spPr bwMode="auto">
          <a:xfrm>
            <a:off x="1524000" y="3352800"/>
            <a:ext cx="342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960438">
              <a:spcBef>
                <a:spcPct val="20000"/>
              </a:spcBef>
              <a:buChar char="•"/>
              <a:defRPr sz="3400">
                <a:solidFill>
                  <a:schemeClr val="tx1"/>
                </a:solidFill>
                <a:latin typeface="Arial" panose="020B0604020202020204" pitchFamily="34" charset="0"/>
              </a:defRPr>
            </a:lvl1pPr>
            <a:lvl2pPr marL="781050" indent="-301625" defTabSz="960438">
              <a:spcBef>
                <a:spcPct val="20000"/>
              </a:spcBef>
              <a:buChar char="–"/>
              <a:defRPr sz="2900">
                <a:solidFill>
                  <a:schemeClr val="tx1"/>
                </a:solidFill>
                <a:latin typeface="Arial" panose="020B0604020202020204" pitchFamily="34" charset="0"/>
              </a:defRPr>
            </a:lvl2pPr>
            <a:lvl3pPr marL="1200150" indent="-239713" defTabSz="960438">
              <a:spcBef>
                <a:spcPct val="20000"/>
              </a:spcBef>
              <a:buChar char="•"/>
              <a:defRPr sz="2600">
                <a:solidFill>
                  <a:schemeClr val="tx1"/>
                </a:solidFill>
                <a:latin typeface="Arial" panose="020B0604020202020204" pitchFamily="34" charset="0"/>
              </a:defRPr>
            </a:lvl3pPr>
            <a:lvl4pPr marL="1679575" indent="-239713" defTabSz="960438">
              <a:spcBef>
                <a:spcPct val="20000"/>
              </a:spcBef>
              <a:buChar char="–"/>
              <a:defRPr sz="2100">
                <a:solidFill>
                  <a:schemeClr val="tx1"/>
                </a:solidFill>
                <a:latin typeface="Arial" panose="020B0604020202020204" pitchFamily="34" charset="0"/>
              </a:defRPr>
            </a:lvl4pPr>
            <a:lvl5pPr marL="2160588" indent="-239713" defTabSz="960438">
              <a:spcBef>
                <a:spcPct val="20000"/>
              </a:spcBef>
              <a:buChar char="»"/>
              <a:defRPr sz="2100">
                <a:solidFill>
                  <a:schemeClr val="tx1"/>
                </a:solidFill>
                <a:latin typeface="Arial" panose="020B0604020202020204" pitchFamily="34" charset="0"/>
              </a:defRPr>
            </a:lvl5pPr>
            <a:lvl6pPr marL="2617788" indent="-239713" defTabSz="960438" eaLnBrk="0" fontAlgn="base" hangingPunct="0">
              <a:spcBef>
                <a:spcPct val="20000"/>
              </a:spcBef>
              <a:spcAft>
                <a:spcPct val="0"/>
              </a:spcAft>
              <a:buChar char="»"/>
              <a:defRPr sz="2100">
                <a:solidFill>
                  <a:schemeClr val="tx1"/>
                </a:solidFill>
                <a:latin typeface="Arial" panose="020B0604020202020204" pitchFamily="34" charset="0"/>
              </a:defRPr>
            </a:lvl6pPr>
            <a:lvl7pPr marL="3074988" indent="-239713" defTabSz="960438" eaLnBrk="0" fontAlgn="base" hangingPunct="0">
              <a:spcBef>
                <a:spcPct val="20000"/>
              </a:spcBef>
              <a:spcAft>
                <a:spcPct val="0"/>
              </a:spcAft>
              <a:buChar char="»"/>
              <a:defRPr sz="2100">
                <a:solidFill>
                  <a:schemeClr val="tx1"/>
                </a:solidFill>
                <a:latin typeface="Arial" panose="020B0604020202020204" pitchFamily="34" charset="0"/>
              </a:defRPr>
            </a:lvl7pPr>
            <a:lvl8pPr marL="3532188" indent="-239713" defTabSz="960438" eaLnBrk="0" fontAlgn="base" hangingPunct="0">
              <a:spcBef>
                <a:spcPct val="20000"/>
              </a:spcBef>
              <a:spcAft>
                <a:spcPct val="0"/>
              </a:spcAft>
              <a:buChar char="»"/>
              <a:defRPr sz="2100">
                <a:solidFill>
                  <a:schemeClr val="tx1"/>
                </a:solidFill>
                <a:latin typeface="Arial" panose="020B0604020202020204" pitchFamily="34" charset="0"/>
              </a:defRPr>
            </a:lvl8pPr>
            <a:lvl9pPr marL="3989388" indent="-239713" defTabSz="960438" eaLnBrk="0" fontAlgn="base" hangingPunct="0">
              <a:spcBef>
                <a:spcPct val="20000"/>
              </a:spcBef>
              <a:spcAft>
                <a:spcPct val="0"/>
              </a:spcAft>
              <a:buChar char="»"/>
              <a:defRPr sz="2100">
                <a:solidFill>
                  <a:schemeClr val="tx1"/>
                </a:solidFill>
                <a:latin typeface="Arial" panose="020B0604020202020204" pitchFamily="34" charset="0"/>
              </a:defRPr>
            </a:lvl9pPr>
          </a:lstStyle>
          <a:p>
            <a:pPr algn="ctr">
              <a:spcBef>
                <a:spcPct val="0"/>
              </a:spcBef>
              <a:buFontTx/>
              <a:buNone/>
            </a:pPr>
            <a:r>
              <a:rPr lang="de-DE" altLang="de-DE" sz="1700"/>
              <a:t>Beobachtete Verschiebungen </a:t>
            </a:r>
            <a:br>
              <a:rPr lang="de-DE" altLang="de-DE" sz="1700"/>
            </a:br>
            <a:r>
              <a:rPr lang="de-DE" altLang="de-DE" sz="1700"/>
              <a:t>(Simons, Science, </a:t>
            </a:r>
            <a:br>
              <a:rPr lang="de-DE" altLang="de-DE" sz="1700"/>
            </a:br>
            <a:r>
              <a:rPr lang="de-DE" altLang="de-DE" sz="1700"/>
              <a:t>2011)</a:t>
            </a:r>
            <a:endParaRPr lang="de-DE" altLang="de-DE" sz="70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de-DE" altLang="de-DE" smtClean="0"/>
              <a:t>Fault scarps</a:t>
            </a:r>
          </a:p>
        </p:txBody>
      </p:sp>
      <p:pic>
        <p:nvPicPr>
          <p:cNvPr id="3075" name="Picture 3" descr="scarp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1430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4954588" y="5859463"/>
            <a:ext cx="15795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600">
                <a:solidFill>
                  <a:schemeClr val="tx2"/>
                </a:solidFill>
              </a:rPr>
              <a:t>California</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de-DE" altLang="de-DE" smtClean="0"/>
              <a:t>50m slip on the fault!</a:t>
            </a:r>
          </a:p>
        </p:txBody>
      </p:sp>
      <p:sp>
        <p:nvSpPr>
          <p:cNvPr id="66563" name="Rectangle 3"/>
          <p:cNvSpPr>
            <a:spLocks noGrp="1" noChangeArrowheads="1"/>
          </p:cNvSpPr>
          <p:nvPr>
            <p:ph type="body" idx="1"/>
          </p:nvPr>
        </p:nvSpPr>
        <p:spPr/>
        <p:txBody>
          <a:bodyPr/>
          <a:lstStyle/>
          <a:p>
            <a:endParaRPr lang="de-DE" altLang="de-DE" smtClean="0"/>
          </a:p>
        </p:txBody>
      </p:sp>
      <p:pic>
        <p:nvPicPr>
          <p:cNvPr id="665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4" y="914400"/>
            <a:ext cx="7977187" cy="939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26"/>
          <p:cNvSpPr>
            <a:spLocks noGrp="1" noChangeArrowheads="1"/>
          </p:cNvSpPr>
          <p:nvPr>
            <p:ph type="title"/>
          </p:nvPr>
        </p:nvSpPr>
        <p:spPr>
          <a:xfrm>
            <a:off x="-63171" y="0"/>
            <a:ext cx="4222750" cy="1474788"/>
          </a:xfrm>
        </p:spPr>
        <p:txBody>
          <a:bodyPr/>
          <a:lstStyle/>
          <a:p>
            <a:r>
              <a:rPr lang="de-DE" altLang="de-DE" smtClean="0"/>
              <a:t>Source </a:t>
            </a:r>
            <a:br>
              <a:rPr lang="de-DE" altLang="de-DE" smtClean="0"/>
            </a:br>
            <a:r>
              <a:rPr lang="de-DE" altLang="de-DE" smtClean="0"/>
              <a:t>kinematics</a:t>
            </a:r>
          </a:p>
        </p:txBody>
      </p:sp>
      <p:pic>
        <p:nvPicPr>
          <p:cNvPr id="67587" name="Picture 1027" descr="rup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276" y="1"/>
            <a:ext cx="4460875" cy="6494463"/>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7588" name="Rectangle 1028"/>
          <p:cNvSpPr>
            <a:spLocks noChangeArrowheads="1"/>
          </p:cNvSpPr>
          <p:nvPr/>
        </p:nvSpPr>
        <p:spPr bwMode="auto">
          <a:xfrm>
            <a:off x="2176833" y="2461419"/>
            <a:ext cx="2427288" cy="1571625"/>
          </a:xfrm>
          <a:prstGeom prst="rect">
            <a:avLst/>
          </a:prstGeom>
          <a:solidFill>
            <a:srgbClr val="EAEAEA"/>
          </a:solidFill>
          <a:ln w="9525">
            <a:solidFill>
              <a:schemeClr val="tx1"/>
            </a:solidFill>
            <a:miter lim="800000"/>
            <a:headEnd/>
            <a:tailEnd/>
          </a:ln>
          <a:effectLst>
            <a:outerShdw dist="71842" dir="2700000" algn="ctr" rotWithShape="0">
              <a:schemeClr val="bg2"/>
            </a:outerShdw>
          </a:effectLst>
        </p:spPr>
        <p:txBody>
          <a:bodyPr lIns="96678" tIns="48340" rIns="96678" bIns="48340">
            <a:spAutoFit/>
          </a:bodyPr>
          <a:lstStyle>
            <a:lvl1pPr defTabSz="960438">
              <a:spcBef>
                <a:spcPct val="20000"/>
              </a:spcBef>
              <a:buChar char="•"/>
              <a:defRPr sz="3400">
                <a:solidFill>
                  <a:schemeClr val="tx1"/>
                </a:solidFill>
                <a:latin typeface="Arial" panose="020B0604020202020204" pitchFamily="34" charset="0"/>
              </a:defRPr>
            </a:lvl1pPr>
            <a:lvl2pPr marL="479425" indent="-301625" defTabSz="960438">
              <a:spcBef>
                <a:spcPct val="20000"/>
              </a:spcBef>
              <a:buChar char="–"/>
              <a:defRPr sz="2900">
                <a:solidFill>
                  <a:schemeClr val="tx1"/>
                </a:solidFill>
                <a:latin typeface="Arial" panose="020B0604020202020204" pitchFamily="34" charset="0"/>
              </a:defRPr>
            </a:lvl2pPr>
            <a:lvl3pPr marL="960438" indent="-239713" defTabSz="960438">
              <a:spcBef>
                <a:spcPct val="20000"/>
              </a:spcBef>
              <a:buChar char="•"/>
              <a:defRPr sz="2600">
                <a:solidFill>
                  <a:schemeClr val="tx1"/>
                </a:solidFill>
                <a:latin typeface="Arial" panose="020B0604020202020204" pitchFamily="34" charset="0"/>
              </a:defRPr>
            </a:lvl3pPr>
            <a:lvl4pPr marL="1439863" indent="-239713" defTabSz="960438">
              <a:spcBef>
                <a:spcPct val="20000"/>
              </a:spcBef>
              <a:buChar char="–"/>
              <a:defRPr sz="2100">
                <a:solidFill>
                  <a:schemeClr val="tx1"/>
                </a:solidFill>
                <a:latin typeface="Arial" panose="020B0604020202020204" pitchFamily="34" charset="0"/>
              </a:defRPr>
            </a:lvl4pPr>
            <a:lvl5pPr marL="1920875" indent="-239713" defTabSz="960438">
              <a:spcBef>
                <a:spcPct val="20000"/>
              </a:spcBef>
              <a:buChar char="»"/>
              <a:defRPr sz="2100">
                <a:solidFill>
                  <a:schemeClr val="tx1"/>
                </a:solidFill>
                <a:latin typeface="Arial" panose="020B0604020202020204" pitchFamily="34" charset="0"/>
              </a:defRPr>
            </a:lvl5pPr>
            <a:lvl6pPr marL="23780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6pPr>
            <a:lvl7pPr marL="28352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7pPr>
            <a:lvl8pPr marL="32924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8pPr>
            <a:lvl9pPr marL="37496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r>
              <a:rPr lang="en-US" altLang="de-DE" sz="1600" dirty="0">
                <a:latin typeface="Comic Sans MS" panose="030F0702030302020204" pitchFamily="66" charset="0"/>
              </a:rPr>
              <a:t>Slip rate as a function of various fault conditions (Landers earthquake)</a:t>
            </a:r>
          </a:p>
          <a:p>
            <a:pPr>
              <a:spcBef>
                <a:spcPct val="0"/>
              </a:spcBef>
              <a:buFontTx/>
              <a:buNone/>
            </a:pPr>
            <a:endParaRPr lang="en-US" altLang="de-DE" sz="1600" dirty="0">
              <a:latin typeface="Comic Sans MS" panose="030F0702030302020204" pitchFamily="66" charset="0"/>
            </a:endParaRPr>
          </a:p>
          <a:p>
            <a:pPr>
              <a:spcBef>
                <a:spcPct val="0"/>
              </a:spcBef>
              <a:buFontTx/>
              <a:buNone/>
            </a:pPr>
            <a:r>
              <a:rPr lang="en-US" altLang="de-DE" sz="1600" dirty="0">
                <a:latin typeface="Comic Sans MS" panose="030F0702030302020204" pitchFamily="66" charset="0"/>
              </a:rPr>
              <a:t>Source: K Olsen, UCSB</a:t>
            </a:r>
            <a:endParaRPr lang="en-US" altLang="de-DE" sz="1600" dirty="0">
              <a:solidFill>
                <a:schemeClr val="tx2"/>
              </a:solidFill>
              <a:latin typeface="Comic Sans MS" panose="030F0702030302020204" pitchFamily="66" charset="0"/>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e-DE" altLang="de-DE" smtClean="0"/>
              <a:t>Source kinematics</a:t>
            </a:r>
          </a:p>
        </p:txBody>
      </p:sp>
      <p:pic>
        <p:nvPicPr>
          <p:cNvPr id="68611" name="Picture 3" descr="yagifit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838" y="1133475"/>
            <a:ext cx="6704012" cy="440690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8612" name="Text Box 4"/>
          <p:cNvSpPr txBox="1">
            <a:spLocks noChangeArrowheads="1"/>
          </p:cNvSpPr>
          <p:nvPr/>
        </p:nvSpPr>
        <p:spPr bwMode="auto">
          <a:xfrm>
            <a:off x="2400301" y="6016626"/>
            <a:ext cx="7434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t>Fit between observations (red) and finite fault simulations (black)</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The California Event (D. Dreger, Berkeley)</a:t>
            </a:r>
            <a:endParaRPr lang="de-DE" dirty="0"/>
          </a:p>
        </p:txBody>
      </p:sp>
      <p:pic>
        <p:nvPicPr>
          <p:cNvPr id="3" name="Picture 2"/>
          <p:cNvPicPr>
            <a:picLocks noChangeAspect="1"/>
          </p:cNvPicPr>
          <p:nvPr/>
        </p:nvPicPr>
        <p:blipFill>
          <a:blip r:embed="rId2"/>
          <a:stretch>
            <a:fillRect/>
          </a:stretch>
        </p:blipFill>
        <p:spPr>
          <a:xfrm>
            <a:off x="446686" y="1101742"/>
            <a:ext cx="4272185" cy="5205776"/>
          </a:xfrm>
          <a:prstGeom prst="rect">
            <a:avLst/>
          </a:prstGeom>
        </p:spPr>
      </p:pic>
      <p:pic>
        <p:nvPicPr>
          <p:cNvPr id="5" name="Picture 4"/>
          <p:cNvPicPr>
            <a:picLocks noChangeAspect="1"/>
          </p:cNvPicPr>
          <p:nvPr/>
        </p:nvPicPr>
        <p:blipFill>
          <a:blip r:embed="rId3"/>
          <a:stretch>
            <a:fillRect/>
          </a:stretch>
        </p:blipFill>
        <p:spPr>
          <a:xfrm>
            <a:off x="6130140" y="949661"/>
            <a:ext cx="4416256" cy="5357857"/>
          </a:xfrm>
          <a:prstGeom prst="rect">
            <a:avLst/>
          </a:prstGeom>
        </p:spPr>
      </p:pic>
      <p:pic>
        <p:nvPicPr>
          <p:cNvPr id="6" name="Picture 5"/>
          <p:cNvPicPr>
            <a:picLocks noChangeAspect="1"/>
          </p:cNvPicPr>
          <p:nvPr/>
        </p:nvPicPr>
        <p:blipFill>
          <a:blip r:embed="rId4"/>
          <a:stretch>
            <a:fillRect/>
          </a:stretch>
        </p:blipFill>
        <p:spPr>
          <a:xfrm>
            <a:off x="446686" y="787037"/>
            <a:ext cx="9246902" cy="6082262"/>
          </a:xfrm>
          <a:prstGeom prst="rect">
            <a:avLst/>
          </a:prstGeom>
        </p:spPr>
      </p:pic>
    </p:spTree>
    <p:extLst>
      <p:ext uri="{BB962C8B-B14F-4D97-AF65-F5344CB8AC3E}">
        <p14:creationId xmlns:p14="http://schemas.microsoft.com/office/powerpoint/2010/main" val="1246947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endParaRPr lang="de-DE" altLang="de-DE" smtClean="0"/>
          </a:p>
        </p:txBody>
      </p:sp>
      <p:sp>
        <p:nvSpPr>
          <p:cNvPr id="69635" name="Rectangle 3"/>
          <p:cNvSpPr>
            <a:spLocks noGrp="1" noChangeArrowheads="1"/>
          </p:cNvSpPr>
          <p:nvPr>
            <p:ph type="body" idx="1"/>
          </p:nvPr>
        </p:nvSpPr>
        <p:spPr>
          <a:xfrm>
            <a:off x="2416175" y="2503488"/>
            <a:ext cx="7772400" cy="4114800"/>
          </a:xfrm>
        </p:spPr>
        <p:txBody>
          <a:bodyPr/>
          <a:lstStyle/>
          <a:p>
            <a:pPr algn="ctr">
              <a:buFontTx/>
              <a:buNone/>
            </a:pPr>
            <a:r>
              <a:rPr lang="de-DE" altLang="de-DE" dirty="0" smtClean="0"/>
              <a:t>Energie von Erdbeben</a:t>
            </a:r>
          </a:p>
          <a:p>
            <a:pPr algn="ctr">
              <a:buFontTx/>
              <a:buNone/>
            </a:pPr>
            <a:r>
              <a:rPr lang="de-DE" altLang="de-DE" dirty="0" smtClean="0"/>
              <a:t>Magnitude</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de-DE" altLang="de-DE" smtClean="0"/>
              <a:t>Seismic moment</a:t>
            </a:r>
          </a:p>
        </p:txBody>
      </p:sp>
      <p:sp>
        <p:nvSpPr>
          <p:cNvPr id="70659" name="Rectangle 4"/>
          <p:cNvSpPr>
            <a:spLocks noChangeArrowheads="1"/>
          </p:cNvSpPr>
          <p:nvPr/>
        </p:nvSpPr>
        <p:spPr bwMode="auto">
          <a:xfrm>
            <a:off x="2316164" y="1133476"/>
            <a:ext cx="73120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a:solidFill>
                  <a:schemeClr val="tx2"/>
                </a:solidFill>
                <a:latin typeface="Comic Sans MS" panose="030F0702030302020204" pitchFamily="66" charset="0"/>
              </a:rPr>
              <a:t>Seismologists measure the size of an earthquake using the </a:t>
            </a:r>
          </a:p>
          <a:p>
            <a:r>
              <a:rPr lang="de-DE" altLang="de-DE" sz="1800">
                <a:solidFill>
                  <a:schemeClr val="tx2"/>
                </a:solidFill>
                <a:latin typeface="Comic Sans MS" panose="030F0702030302020204" pitchFamily="66" charset="0"/>
              </a:rPr>
              <a:t>concept of seismic moment. It is defined as the force times the </a:t>
            </a:r>
          </a:p>
          <a:p>
            <a:r>
              <a:rPr lang="de-DE" altLang="de-DE" sz="1800">
                <a:solidFill>
                  <a:schemeClr val="tx2"/>
                </a:solidFill>
                <a:latin typeface="Comic Sans MS" panose="030F0702030302020204" pitchFamily="66" charset="0"/>
              </a:rPr>
              <a:t>distance from the center of rotation (torque). The moment can be </a:t>
            </a:r>
          </a:p>
          <a:p>
            <a:r>
              <a:rPr lang="de-DE" altLang="de-DE" sz="1800">
                <a:solidFill>
                  <a:schemeClr val="tx2"/>
                </a:solidFill>
                <a:latin typeface="Comic Sans MS" panose="030F0702030302020204" pitchFamily="66" charset="0"/>
              </a:rPr>
              <a:t>expressed suprisingly simple as: </a:t>
            </a:r>
          </a:p>
        </p:txBody>
      </p:sp>
      <p:graphicFrame>
        <p:nvGraphicFramePr>
          <p:cNvPr id="70660" name="Object 5"/>
          <p:cNvGraphicFramePr>
            <a:graphicFrameLocks noChangeAspect="1"/>
          </p:cNvGraphicFramePr>
          <p:nvPr/>
        </p:nvGraphicFramePr>
        <p:xfrm>
          <a:off x="4235450" y="2592388"/>
          <a:ext cx="2781300" cy="927100"/>
        </p:xfrm>
        <a:graphic>
          <a:graphicData uri="http://schemas.openxmlformats.org/presentationml/2006/ole">
            <mc:AlternateContent xmlns:mc="http://schemas.openxmlformats.org/markup-compatibility/2006">
              <mc:Choice xmlns:v="urn:schemas-microsoft-com:vml" Requires="v">
                <p:oleObj spid="_x0000_s70688" name="Equation" r:id="rId4" imgW="685800" imgH="228600" progId="Equation.3">
                  <p:embed/>
                </p:oleObj>
              </mc:Choice>
              <mc:Fallback>
                <p:oleObj name="Equation" r:id="rId4" imgW="685800" imgH="2286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5450" y="2592388"/>
                        <a:ext cx="2781300" cy="927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Rectangle 6"/>
          <p:cNvSpPr>
            <a:spLocks noChangeArrowheads="1"/>
          </p:cNvSpPr>
          <p:nvPr/>
        </p:nvSpPr>
        <p:spPr bwMode="auto">
          <a:xfrm>
            <a:off x="4141788" y="4195763"/>
            <a:ext cx="29273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a:solidFill>
                  <a:schemeClr val="tx2"/>
                </a:solidFill>
                <a:latin typeface="Comic Sans MS" panose="030F0702030302020204" pitchFamily="66" charset="0"/>
              </a:rPr>
              <a:t>M</a:t>
            </a:r>
            <a:r>
              <a:rPr lang="de-DE" altLang="de-DE" sz="1800" baseline="-25000">
                <a:solidFill>
                  <a:schemeClr val="tx2"/>
                </a:solidFill>
                <a:latin typeface="Comic Sans MS" panose="030F0702030302020204" pitchFamily="66" charset="0"/>
              </a:rPr>
              <a:t>0</a:t>
            </a:r>
            <a:r>
              <a:rPr lang="de-DE" altLang="de-DE" sz="1800">
                <a:solidFill>
                  <a:schemeClr val="tx2"/>
                </a:solidFill>
                <a:latin typeface="Comic Sans MS" panose="030F0702030302020204" pitchFamily="66" charset="0"/>
              </a:rPr>
              <a:t> seismic moment</a:t>
            </a:r>
          </a:p>
          <a:p>
            <a:pPr>
              <a:buFont typeface="Symbol" panose="05050102010706020507" pitchFamily="18" charset="2"/>
              <a:buNone/>
            </a:pPr>
            <a:r>
              <a:rPr lang="de-DE" altLang="de-DE" sz="1800">
                <a:solidFill>
                  <a:schemeClr val="tx2"/>
                </a:solidFill>
                <a:latin typeface="Symbol" panose="05050102010706020507" pitchFamily="18" charset="2"/>
              </a:rPr>
              <a:t>m</a:t>
            </a:r>
            <a:r>
              <a:rPr lang="de-DE" altLang="de-DE" sz="1800">
                <a:solidFill>
                  <a:schemeClr val="tx2"/>
                </a:solidFill>
                <a:latin typeface="Comic Sans MS" panose="030F0702030302020204" pitchFamily="66" charset="0"/>
              </a:rPr>
              <a:t>  Rigidity</a:t>
            </a:r>
          </a:p>
          <a:p>
            <a:pPr>
              <a:buFont typeface="Symbol" panose="05050102010706020507" pitchFamily="18" charset="2"/>
              <a:buNone/>
            </a:pPr>
            <a:r>
              <a:rPr lang="de-DE" altLang="de-DE" sz="1800">
                <a:solidFill>
                  <a:schemeClr val="tx2"/>
                </a:solidFill>
                <a:latin typeface="Comic Sans MS" panose="030F0702030302020204" pitchFamily="66" charset="0"/>
              </a:rPr>
              <a:t>A fault area</a:t>
            </a:r>
          </a:p>
          <a:p>
            <a:pPr>
              <a:buFont typeface="Symbol" panose="05050102010706020507" pitchFamily="18" charset="2"/>
              <a:buNone/>
            </a:pPr>
            <a:r>
              <a:rPr lang="de-DE" altLang="de-DE" sz="1800">
                <a:solidFill>
                  <a:schemeClr val="tx2"/>
                </a:solidFill>
                <a:latin typeface="Comic Sans MS" panose="030F0702030302020204" pitchFamily="66" charset="0"/>
              </a:rPr>
              <a:t>d slip/displacement	</a:t>
            </a:r>
            <a:endParaRPr lang="de-DE" altLang="de-DE" sz="1800">
              <a:solidFill>
                <a:schemeClr val="tx2"/>
              </a:solidFill>
              <a:latin typeface="Symbol" panose="05050102010706020507" pitchFamily="18" charset="2"/>
            </a:endParaRPr>
          </a:p>
          <a:p>
            <a:endParaRPr lang="de-DE" altLang="de-DE" sz="1800">
              <a:solidFill>
                <a:schemeClr val="tx2"/>
              </a:solidFill>
              <a:latin typeface="Comic Sans MS" panose="030F0702030302020204" pitchFamily="66" charset="0"/>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de-DE" altLang="de-DE" smtClean="0"/>
              <a:t>Seismic moment</a:t>
            </a:r>
          </a:p>
        </p:txBody>
      </p:sp>
      <p:pic>
        <p:nvPicPr>
          <p:cNvPr id="71683" name="Picture 6" descr="mo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270000"/>
            <a:ext cx="812482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684" name="Object 7"/>
          <p:cNvGraphicFramePr>
            <a:graphicFrameLocks noChangeAspect="1"/>
          </p:cNvGraphicFramePr>
          <p:nvPr/>
        </p:nvGraphicFramePr>
        <p:xfrm>
          <a:off x="7493000" y="941388"/>
          <a:ext cx="2781300" cy="927100"/>
        </p:xfrm>
        <a:graphic>
          <a:graphicData uri="http://schemas.openxmlformats.org/presentationml/2006/ole">
            <mc:AlternateContent xmlns:mc="http://schemas.openxmlformats.org/markup-compatibility/2006">
              <mc:Choice xmlns:v="urn:schemas-microsoft-com:vml" Requires="v">
                <p:oleObj spid="_x0000_s71711" name="Equation" r:id="rId5" imgW="685800" imgH="228600" progId="Equation.3">
                  <p:embed/>
                </p:oleObj>
              </mc:Choice>
              <mc:Fallback>
                <p:oleObj name="Equation" r:id="rId5" imgW="685800" imgH="228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000" y="941388"/>
                        <a:ext cx="2781300" cy="927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de-DE" altLang="de-DE" smtClean="0"/>
              <a:t>Seismic moment</a:t>
            </a:r>
          </a:p>
        </p:txBody>
      </p:sp>
      <p:pic>
        <p:nvPicPr>
          <p:cNvPr id="72707" name="Picture 5" descr="small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25" y="1417639"/>
            <a:ext cx="63373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2708" name="Object 6"/>
          <p:cNvGraphicFramePr>
            <a:graphicFrameLocks noChangeAspect="1"/>
          </p:cNvGraphicFramePr>
          <p:nvPr/>
        </p:nvGraphicFramePr>
        <p:xfrm>
          <a:off x="7493000" y="941388"/>
          <a:ext cx="2781300" cy="927100"/>
        </p:xfrm>
        <a:graphic>
          <a:graphicData uri="http://schemas.openxmlformats.org/presentationml/2006/ole">
            <mc:AlternateContent xmlns:mc="http://schemas.openxmlformats.org/markup-compatibility/2006">
              <mc:Choice xmlns:v="urn:schemas-microsoft-com:vml" Requires="v">
                <p:oleObj spid="_x0000_s72735" name="Equation" r:id="rId5" imgW="685800" imgH="228600" progId="Equation.3">
                  <p:embed/>
                </p:oleObj>
              </mc:Choice>
              <mc:Fallback>
                <p:oleObj name="Equation" r:id="rId5" imgW="685800" imgH="2286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000" y="941388"/>
                        <a:ext cx="2781300" cy="927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de-DE" altLang="de-DE" smtClean="0"/>
              <a:t>Seismic moment</a:t>
            </a:r>
          </a:p>
        </p:txBody>
      </p:sp>
      <p:graphicFrame>
        <p:nvGraphicFramePr>
          <p:cNvPr id="73731" name="Object 4"/>
          <p:cNvGraphicFramePr>
            <a:graphicFrameLocks noChangeAspect="1"/>
          </p:cNvGraphicFramePr>
          <p:nvPr/>
        </p:nvGraphicFramePr>
        <p:xfrm>
          <a:off x="7105650" y="1152525"/>
          <a:ext cx="2781300" cy="927100"/>
        </p:xfrm>
        <a:graphic>
          <a:graphicData uri="http://schemas.openxmlformats.org/presentationml/2006/ole">
            <mc:AlternateContent xmlns:mc="http://schemas.openxmlformats.org/markup-compatibility/2006">
              <mc:Choice xmlns:v="urn:schemas-microsoft-com:vml" Requires="v">
                <p:oleObj spid="_x0000_s73760" name="Equation" r:id="rId4" imgW="685800" imgH="228600" progId="Equation.3">
                  <p:embed/>
                </p:oleObj>
              </mc:Choice>
              <mc:Fallback>
                <p:oleObj name="Equation" r:id="rId4" imgW="685800" imgH="228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50" y="1152525"/>
                        <a:ext cx="2781300" cy="927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32" name="Picture 5" descr="smallarg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6" y="863600"/>
            <a:ext cx="3832225"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6"/>
          <p:cNvSpPr>
            <a:spLocks noChangeArrowheads="1"/>
          </p:cNvSpPr>
          <p:nvPr/>
        </p:nvSpPr>
        <p:spPr bwMode="auto">
          <a:xfrm>
            <a:off x="6437313" y="3687763"/>
            <a:ext cx="354135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200">
                <a:solidFill>
                  <a:schemeClr val="tx2"/>
                </a:solidFill>
                <a:latin typeface="Comic Sans MS" panose="030F0702030302020204" pitchFamily="66" charset="0"/>
              </a:rPr>
              <a:t>There are differences in </a:t>
            </a:r>
          </a:p>
          <a:p>
            <a:r>
              <a:rPr lang="de-DE" altLang="de-DE" sz="2200">
                <a:solidFill>
                  <a:schemeClr val="tx2"/>
                </a:solidFill>
                <a:latin typeface="Comic Sans MS" panose="030F0702030302020204" pitchFamily="66" charset="0"/>
              </a:rPr>
              <a:t>the scaling of large and </a:t>
            </a:r>
          </a:p>
          <a:p>
            <a:r>
              <a:rPr lang="de-DE" altLang="de-DE" sz="2200">
                <a:solidFill>
                  <a:schemeClr val="tx2"/>
                </a:solidFill>
                <a:latin typeface="Comic Sans MS" panose="030F0702030302020204" pitchFamily="66" charset="0"/>
              </a:rPr>
              <a:t>small earthquakes</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6"/>
          <p:cNvSpPr>
            <a:spLocks noGrp="1" noChangeArrowheads="1"/>
          </p:cNvSpPr>
          <p:nvPr>
            <p:ph type="title"/>
          </p:nvPr>
        </p:nvSpPr>
        <p:spPr/>
        <p:txBody>
          <a:bodyPr/>
          <a:lstStyle/>
          <a:p>
            <a:r>
              <a:rPr lang="en-US" altLang="de-DE" smtClean="0"/>
              <a:t>Magnitude Scales - Richter</a:t>
            </a:r>
          </a:p>
        </p:txBody>
      </p:sp>
      <p:sp>
        <p:nvSpPr>
          <p:cNvPr id="16388" name="Rectangle 1027"/>
          <p:cNvSpPr>
            <a:spLocks noChangeArrowheads="1"/>
          </p:cNvSpPr>
          <p:nvPr/>
        </p:nvSpPr>
        <p:spPr bwMode="auto">
          <a:xfrm>
            <a:off x="2459038" y="5405439"/>
            <a:ext cx="7169150" cy="82867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lIns="96678" tIns="48340" rIns="96678" bIns="48340">
            <a:spAutoFit/>
          </a:bodyPr>
          <a:lstStyle>
            <a:lvl1pPr defTabSz="960438">
              <a:defRPr sz="2400">
                <a:solidFill>
                  <a:schemeClr val="tx1"/>
                </a:solidFill>
                <a:latin typeface="Times New Roman" panose="02020603050405020304" pitchFamily="18" charset="0"/>
              </a:defRPr>
            </a:lvl1pPr>
            <a:lvl2pPr marL="742950" indent="-285750" defTabSz="960438">
              <a:defRPr sz="2400">
                <a:solidFill>
                  <a:schemeClr val="tx1"/>
                </a:solidFill>
                <a:latin typeface="Times New Roman" panose="02020603050405020304" pitchFamily="18" charset="0"/>
              </a:defRPr>
            </a:lvl2pPr>
            <a:lvl3pPr marL="1143000" indent="-228600" defTabSz="960438">
              <a:defRPr sz="2400">
                <a:solidFill>
                  <a:schemeClr val="tx1"/>
                </a:solidFill>
                <a:latin typeface="Times New Roman" panose="02020603050405020304" pitchFamily="18" charset="0"/>
              </a:defRPr>
            </a:lvl3pPr>
            <a:lvl4pPr marL="1600200" indent="-228600" defTabSz="960438">
              <a:defRPr sz="2400">
                <a:solidFill>
                  <a:schemeClr val="tx1"/>
                </a:solidFill>
                <a:latin typeface="Times New Roman" panose="02020603050405020304" pitchFamily="18" charset="0"/>
              </a:defRPr>
            </a:lvl4pPr>
            <a:lvl5pPr marL="2057400" indent="-228600" defTabSz="960438">
              <a:defRPr sz="2400">
                <a:solidFill>
                  <a:schemeClr val="tx1"/>
                </a:solidFill>
                <a:latin typeface="Times New Roman" panose="02020603050405020304" pitchFamily="18" charset="0"/>
              </a:defRPr>
            </a:lvl5pPr>
            <a:lvl6pPr marL="2514600" indent="-228600" defTabSz="960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0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0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043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de-DE" sz="1600">
                <a:latin typeface="Comic Sans MS" panose="030F0702030302020204" pitchFamily="66" charset="0"/>
              </a:rPr>
              <a:t>The original Richter scale was based on the observation that the amplitude of seismic waves systematically decreases with epicentral distance.</a:t>
            </a:r>
          </a:p>
        </p:txBody>
      </p:sp>
      <p:pic>
        <p:nvPicPr>
          <p:cNvPr id="16389" name="Picture 1029" descr="D:\Munich\text\Lectures\SEDI\Sedi-09\Figures\localma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388" y="1222375"/>
            <a:ext cx="4468812"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030"/>
          <p:cNvSpPr>
            <a:spLocks noChangeArrowheads="1"/>
          </p:cNvSpPr>
          <p:nvPr/>
        </p:nvSpPr>
        <p:spPr bwMode="auto">
          <a:xfrm>
            <a:off x="3776663" y="4405314"/>
            <a:ext cx="4387850" cy="34384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lIns="96678" tIns="48340" rIns="96678" bIns="48340">
            <a:spAutoFit/>
          </a:bodyPr>
          <a:lstStyle>
            <a:lvl1pPr defTabSz="960438">
              <a:defRPr sz="2400">
                <a:solidFill>
                  <a:schemeClr val="tx1"/>
                </a:solidFill>
                <a:latin typeface="Times New Roman" panose="02020603050405020304" pitchFamily="18" charset="0"/>
              </a:defRPr>
            </a:lvl1pPr>
            <a:lvl2pPr marL="742950" indent="-285750" defTabSz="960438">
              <a:defRPr sz="2400">
                <a:solidFill>
                  <a:schemeClr val="tx1"/>
                </a:solidFill>
                <a:latin typeface="Times New Roman" panose="02020603050405020304" pitchFamily="18" charset="0"/>
              </a:defRPr>
            </a:lvl2pPr>
            <a:lvl3pPr marL="1143000" indent="-228600" defTabSz="960438">
              <a:defRPr sz="2400">
                <a:solidFill>
                  <a:schemeClr val="tx1"/>
                </a:solidFill>
                <a:latin typeface="Times New Roman" panose="02020603050405020304" pitchFamily="18" charset="0"/>
              </a:defRPr>
            </a:lvl3pPr>
            <a:lvl4pPr marL="1600200" indent="-228600" defTabSz="960438">
              <a:defRPr sz="2400">
                <a:solidFill>
                  <a:schemeClr val="tx1"/>
                </a:solidFill>
                <a:latin typeface="Times New Roman" panose="02020603050405020304" pitchFamily="18" charset="0"/>
              </a:defRPr>
            </a:lvl4pPr>
            <a:lvl5pPr marL="2057400" indent="-228600" defTabSz="960438">
              <a:defRPr sz="2400">
                <a:solidFill>
                  <a:schemeClr val="tx1"/>
                </a:solidFill>
                <a:latin typeface="Times New Roman" panose="02020603050405020304" pitchFamily="18" charset="0"/>
              </a:defRPr>
            </a:lvl5pPr>
            <a:lvl6pPr marL="2514600" indent="-228600" defTabSz="960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0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0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043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de-DE" sz="1600">
                <a:latin typeface="Comic Sans MS" panose="030F0702030302020204" pitchFamily="66" charset="0"/>
              </a:rPr>
              <a:t>Data from local earthquakes in California</a:t>
            </a:r>
          </a:p>
        </p:txBody>
      </p:sp>
    </p:spTree>
    <p:extLst>
      <p:ext uri="{BB962C8B-B14F-4D97-AF65-F5344CB8AC3E}">
        <p14:creationId xmlns:p14="http://schemas.microsoft.com/office/powerpoint/2010/main" val="422696459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de-DE" altLang="de-DE" smtClean="0"/>
              <a:t>Fault scarps</a:t>
            </a:r>
          </a:p>
        </p:txBody>
      </p:sp>
      <p:pic>
        <p:nvPicPr>
          <p:cNvPr id="4099" name="Picture 4" descr="scarp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1430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5"/>
          <p:cNvSpPr>
            <a:spLocks noChangeArrowheads="1"/>
          </p:cNvSpPr>
          <p:nvPr/>
        </p:nvSpPr>
        <p:spPr bwMode="auto">
          <a:xfrm>
            <a:off x="4954588" y="5859463"/>
            <a:ext cx="23352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600">
                <a:solidFill>
                  <a:schemeClr val="tx2"/>
                </a:solidFill>
              </a:rPr>
              <a:t>Grand Canyon</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r>
              <a:rPr lang="en-US" altLang="de-DE" smtClean="0"/>
              <a:t>Magnitude Scales - Richter</a:t>
            </a:r>
          </a:p>
        </p:txBody>
      </p:sp>
      <p:sp>
        <p:nvSpPr>
          <p:cNvPr id="17412" name="Rectangle 5"/>
          <p:cNvSpPr>
            <a:spLocks noChangeArrowheads="1"/>
          </p:cNvSpPr>
          <p:nvPr/>
        </p:nvSpPr>
        <p:spPr bwMode="auto">
          <a:xfrm>
            <a:off x="3938588" y="2828925"/>
            <a:ext cx="4387850" cy="4006850"/>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lIns="96678" tIns="48340" rIns="96678" bIns="48340">
            <a:spAutoFit/>
          </a:bodyPr>
          <a:lstStyle>
            <a:lvl1pPr defTabSz="960438">
              <a:defRPr sz="2400">
                <a:solidFill>
                  <a:schemeClr val="tx1"/>
                </a:solidFill>
                <a:latin typeface="Times New Roman" panose="02020603050405020304" pitchFamily="18" charset="0"/>
              </a:defRPr>
            </a:lvl1pPr>
            <a:lvl2pPr marL="742950" indent="-285750" defTabSz="960438">
              <a:defRPr sz="2400">
                <a:solidFill>
                  <a:schemeClr val="tx1"/>
                </a:solidFill>
                <a:latin typeface="Times New Roman" panose="02020603050405020304" pitchFamily="18" charset="0"/>
              </a:defRPr>
            </a:lvl2pPr>
            <a:lvl3pPr marL="1143000" indent="-228600" defTabSz="960438">
              <a:defRPr sz="2400">
                <a:solidFill>
                  <a:schemeClr val="tx1"/>
                </a:solidFill>
                <a:latin typeface="Times New Roman" panose="02020603050405020304" pitchFamily="18" charset="0"/>
              </a:defRPr>
            </a:lvl3pPr>
            <a:lvl4pPr marL="1600200" indent="-228600" defTabSz="960438">
              <a:defRPr sz="2400">
                <a:solidFill>
                  <a:schemeClr val="tx1"/>
                </a:solidFill>
                <a:latin typeface="Times New Roman" panose="02020603050405020304" pitchFamily="18" charset="0"/>
              </a:defRPr>
            </a:lvl4pPr>
            <a:lvl5pPr marL="2057400" indent="-228600" defTabSz="960438">
              <a:defRPr sz="2400">
                <a:solidFill>
                  <a:schemeClr val="tx1"/>
                </a:solidFill>
                <a:latin typeface="Times New Roman" panose="02020603050405020304" pitchFamily="18" charset="0"/>
              </a:defRPr>
            </a:lvl5pPr>
            <a:lvl6pPr marL="2514600" indent="-228600" defTabSz="9604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04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04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043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de-DE" sz="1600">
                <a:latin typeface="Comic Sans MS" panose="030F0702030302020204" pitchFamily="66" charset="0"/>
              </a:rPr>
              <a:t>M seismic magnitude </a:t>
            </a:r>
          </a:p>
          <a:p>
            <a:r>
              <a:rPr lang="en-US" altLang="de-DE" sz="1600">
                <a:latin typeface="Comic Sans MS" panose="030F0702030302020204" pitchFamily="66" charset="0"/>
              </a:rPr>
              <a:t>A amplitude</a:t>
            </a:r>
          </a:p>
          <a:p>
            <a:r>
              <a:rPr lang="en-US" altLang="de-DE" sz="1600">
                <a:latin typeface="Comic Sans MS" panose="030F0702030302020204" pitchFamily="66" charset="0"/>
              </a:rPr>
              <a:t>T period</a:t>
            </a:r>
          </a:p>
          <a:p>
            <a:r>
              <a:rPr lang="en-US" altLang="de-DE" sz="1600">
                <a:latin typeface="Comic Sans MS" panose="030F0702030302020204" pitchFamily="66" charset="0"/>
              </a:rPr>
              <a:t>f correction for distance</a:t>
            </a:r>
          </a:p>
          <a:p>
            <a:r>
              <a:rPr lang="en-US" altLang="de-DE" sz="1600">
                <a:latin typeface="Comic Sans MS" panose="030F0702030302020204" pitchFamily="66" charset="0"/>
              </a:rPr>
              <a:t>C</a:t>
            </a:r>
            <a:r>
              <a:rPr lang="en-US" altLang="de-DE" sz="1600" baseline="-25000">
                <a:latin typeface="Comic Sans MS" panose="030F0702030302020204" pitchFamily="66" charset="0"/>
              </a:rPr>
              <a:t>s </a:t>
            </a:r>
            <a:r>
              <a:rPr lang="en-US" altLang="de-DE" sz="1600">
                <a:latin typeface="Comic Sans MS" panose="030F0702030302020204" pitchFamily="66" charset="0"/>
              </a:rPr>
              <a:t>correction for site</a:t>
            </a:r>
          </a:p>
          <a:p>
            <a:r>
              <a:rPr lang="en-US" altLang="de-DE" sz="1600">
                <a:latin typeface="Comic Sans MS" panose="030F0702030302020204" pitchFamily="66" charset="0"/>
              </a:rPr>
              <a:t>C</a:t>
            </a:r>
            <a:r>
              <a:rPr lang="en-US" altLang="de-DE" sz="1600" baseline="-25000">
                <a:latin typeface="Comic Sans MS" panose="030F0702030302020204" pitchFamily="66" charset="0"/>
              </a:rPr>
              <a:t>r </a:t>
            </a:r>
            <a:r>
              <a:rPr lang="en-US" altLang="de-DE" sz="1600">
                <a:latin typeface="Comic Sans MS" panose="030F0702030302020204" pitchFamily="66" charset="0"/>
              </a:rPr>
              <a:t>correction for receiver</a:t>
            </a:r>
          </a:p>
          <a:p>
            <a:endParaRPr lang="en-US" altLang="de-DE" sz="1600">
              <a:latin typeface="Comic Sans MS" panose="030F0702030302020204" pitchFamily="66" charset="0"/>
            </a:endParaRPr>
          </a:p>
          <a:p>
            <a:endParaRPr lang="en-US" altLang="de-DE" sz="1600">
              <a:latin typeface="Comic Sans MS" panose="030F0702030302020204" pitchFamily="66" charset="0"/>
            </a:endParaRPr>
          </a:p>
          <a:p>
            <a:r>
              <a:rPr lang="en-US" altLang="de-DE" sz="1600">
                <a:latin typeface="Comic Sans MS" panose="030F0702030302020204" pitchFamily="66" charset="0"/>
              </a:rPr>
              <a:t>M</a:t>
            </a:r>
            <a:r>
              <a:rPr lang="en-US" altLang="de-DE" sz="1600" baseline="-25000">
                <a:latin typeface="Comic Sans MS" panose="030F0702030302020204" pitchFamily="66" charset="0"/>
              </a:rPr>
              <a:t>L</a:t>
            </a:r>
            <a:r>
              <a:rPr lang="en-US" altLang="de-DE" sz="1600">
                <a:latin typeface="Comic Sans MS" panose="030F0702030302020204" pitchFamily="66" charset="0"/>
              </a:rPr>
              <a:t> Local magnitude</a:t>
            </a:r>
          </a:p>
          <a:p>
            <a:r>
              <a:rPr lang="en-US" altLang="de-DE" sz="1600">
                <a:latin typeface="Comic Sans MS" panose="030F0702030302020204" pitchFamily="66" charset="0"/>
              </a:rPr>
              <a:t>M</a:t>
            </a:r>
            <a:r>
              <a:rPr lang="en-US" altLang="de-DE" sz="1600" baseline="-25000">
                <a:latin typeface="Comic Sans MS" panose="030F0702030302020204" pitchFamily="66" charset="0"/>
              </a:rPr>
              <a:t>b</a:t>
            </a:r>
            <a:r>
              <a:rPr lang="en-US" altLang="de-DE" sz="1600">
                <a:latin typeface="Comic Sans MS" panose="030F0702030302020204" pitchFamily="66" charset="0"/>
              </a:rPr>
              <a:t> body-wave magnitude</a:t>
            </a:r>
          </a:p>
          <a:p>
            <a:r>
              <a:rPr lang="en-US" altLang="de-DE" sz="1600">
                <a:latin typeface="Comic Sans MS" panose="030F0702030302020204" pitchFamily="66" charset="0"/>
              </a:rPr>
              <a:t>M</a:t>
            </a:r>
            <a:r>
              <a:rPr lang="en-US" altLang="de-DE" sz="1600" baseline="-25000">
                <a:latin typeface="Comic Sans MS" panose="030F0702030302020204" pitchFamily="66" charset="0"/>
              </a:rPr>
              <a:t>s </a:t>
            </a:r>
            <a:r>
              <a:rPr lang="en-US" altLang="de-DE" sz="1600">
                <a:latin typeface="Comic Sans MS" panose="030F0702030302020204" pitchFamily="66" charset="0"/>
              </a:rPr>
              <a:t>surface wave magnitude</a:t>
            </a:r>
          </a:p>
          <a:p>
            <a:r>
              <a:rPr lang="en-US" altLang="de-DE" sz="1600">
                <a:latin typeface="Comic Sans MS" panose="030F0702030302020204" pitchFamily="66" charset="0"/>
              </a:rPr>
              <a:t>M</a:t>
            </a:r>
            <a:r>
              <a:rPr lang="en-US" altLang="de-DE" sz="1600" baseline="-25000">
                <a:latin typeface="Comic Sans MS" panose="030F0702030302020204" pitchFamily="66" charset="0"/>
              </a:rPr>
              <a:t>w</a:t>
            </a:r>
            <a:r>
              <a:rPr lang="en-US" altLang="de-DE" sz="1600">
                <a:latin typeface="Comic Sans MS" panose="030F0702030302020204" pitchFamily="66" charset="0"/>
              </a:rPr>
              <a:t> energy release</a:t>
            </a:r>
          </a:p>
          <a:p>
            <a:endParaRPr lang="en-US" altLang="de-DE" sz="1600">
              <a:latin typeface="Comic Sans MS" panose="030F0702030302020204" pitchFamily="66" charset="0"/>
            </a:endParaRPr>
          </a:p>
          <a:p>
            <a:endParaRPr lang="en-US" altLang="de-DE" sz="1600">
              <a:latin typeface="Comic Sans MS" panose="030F0702030302020204" pitchFamily="66" charset="0"/>
            </a:endParaRPr>
          </a:p>
          <a:p>
            <a:endParaRPr lang="en-US" altLang="de-DE" sz="1600">
              <a:latin typeface="Comic Sans MS" panose="030F0702030302020204" pitchFamily="66" charset="0"/>
            </a:endParaRPr>
          </a:p>
          <a:p>
            <a:endParaRPr lang="en-US" altLang="de-DE" sz="1600">
              <a:latin typeface="Comic Sans MS" panose="030F0702030302020204" pitchFamily="66" charset="0"/>
            </a:endParaRPr>
          </a:p>
        </p:txBody>
      </p:sp>
      <p:graphicFrame>
        <p:nvGraphicFramePr>
          <p:cNvPr id="17413" name="Object 6"/>
          <p:cNvGraphicFramePr>
            <a:graphicFrameLocks noChangeAspect="1"/>
          </p:cNvGraphicFramePr>
          <p:nvPr/>
        </p:nvGraphicFramePr>
        <p:xfrm>
          <a:off x="2824163" y="1392238"/>
          <a:ext cx="6870700" cy="785812"/>
        </p:xfrm>
        <a:graphic>
          <a:graphicData uri="http://schemas.openxmlformats.org/presentationml/2006/ole">
            <mc:AlternateContent xmlns:mc="http://schemas.openxmlformats.org/markup-compatibility/2006">
              <mc:Choice xmlns:v="urn:schemas-microsoft-com:vml" Requires="v">
                <p:oleObj spid="_x0000_s76816" name="Equation" r:id="rId4" imgW="2108200" imgH="241300" progId="Equation.3">
                  <p:embed/>
                </p:oleObj>
              </mc:Choice>
              <mc:Fallback>
                <p:oleObj name="Equation" r:id="rId4" imgW="21082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163" y="1392238"/>
                        <a:ext cx="6870700" cy="7858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69096473"/>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de-DE" altLang="de-DE" smtClean="0"/>
              <a:t>Seismic moment - magnitude</a:t>
            </a:r>
          </a:p>
        </p:txBody>
      </p:sp>
      <p:graphicFrame>
        <p:nvGraphicFramePr>
          <p:cNvPr id="74755" name="Object 3"/>
          <p:cNvGraphicFramePr>
            <a:graphicFrameLocks noChangeAspect="1"/>
          </p:cNvGraphicFramePr>
          <p:nvPr/>
        </p:nvGraphicFramePr>
        <p:xfrm>
          <a:off x="3598864" y="1820863"/>
          <a:ext cx="5030787" cy="887412"/>
        </p:xfrm>
        <a:graphic>
          <a:graphicData uri="http://schemas.openxmlformats.org/presentationml/2006/ole">
            <mc:AlternateContent xmlns:mc="http://schemas.openxmlformats.org/markup-compatibility/2006">
              <mc:Choice xmlns:v="urn:schemas-microsoft-com:vml" Requires="v">
                <p:oleObj spid="_x0000_s74784" name="Equation" r:id="rId4" imgW="2235200" imgH="393700" progId="Equation.3">
                  <p:embed/>
                </p:oleObj>
              </mc:Choice>
              <mc:Fallback>
                <p:oleObj name="Equation" r:id="rId4" imgW="2235200" imgH="3937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8864" y="1820863"/>
                        <a:ext cx="5030787" cy="8874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Rectangle 5"/>
          <p:cNvSpPr>
            <a:spLocks noChangeArrowheads="1"/>
          </p:cNvSpPr>
          <p:nvPr/>
        </p:nvSpPr>
        <p:spPr bwMode="auto">
          <a:xfrm>
            <a:off x="2557463" y="1038225"/>
            <a:ext cx="77851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200">
                <a:solidFill>
                  <a:schemeClr val="tx2"/>
                </a:solidFill>
                <a:latin typeface="Comic Sans MS" panose="030F0702030302020204" pitchFamily="66" charset="0"/>
              </a:rPr>
              <a:t>There is a standard way of converting the seismic moment</a:t>
            </a:r>
          </a:p>
          <a:p>
            <a:r>
              <a:rPr lang="de-DE" altLang="de-DE" sz="2200">
                <a:solidFill>
                  <a:schemeClr val="tx2"/>
                </a:solidFill>
                <a:latin typeface="Comic Sans MS" panose="030F0702030302020204" pitchFamily="66" charset="0"/>
              </a:rPr>
              <a:t>to magnitude M</a:t>
            </a:r>
            <a:r>
              <a:rPr lang="de-DE" altLang="de-DE" sz="2200" baseline="-25000">
                <a:solidFill>
                  <a:schemeClr val="tx2"/>
                </a:solidFill>
                <a:latin typeface="Comic Sans MS" panose="030F0702030302020204" pitchFamily="66" charset="0"/>
              </a:rPr>
              <a:t>w</a:t>
            </a:r>
            <a:r>
              <a:rPr lang="de-DE" altLang="de-DE" sz="2200">
                <a:solidFill>
                  <a:schemeClr val="tx2"/>
                </a:solidFill>
                <a:latin typeface="Comic Sans MS" panose="030F0702030302020204" pitchFamily="66" charset="0"/>
              </a:rPr>
              <a:t>:</a:t>
            </a:r>
          </a:p>
        </p:txBody>
      </p:sp>
      <p:pic>
        <p:nvPicPr>
          <p:cNvPr id="74757" name="Picture 6" descr="Tectonic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6176" y="2811464"/>
            <a:ext cx="4824413" cy="3614737"/>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de-DE" altLang="de-DE" smtClean="0"/>
              <a:t>Seismic energy</a:t>
            </a:r>
          </a:p>
        </p:txBody>
      </p:sp>
      <p:graphicFrame>
        <p:nvGraphicFramePr>
          <p:cNvPr id="75779" name="Object 3"/>
          <p:cNvGraphicFramePr>
            <a:graphicFrameLocks noChangeAspect="1"/>
          </p:cNvGraphicFramePr>
          <p:nvPr/>
        </p:nvGraphicFramePr>
        <p:xfrm>
          <a:off x="4422775" y="2205039"/>
          <a:ext cx="2914650" cy="515937"/>
        </p:xfrm>
        <a:graphic>
          <a:graphicData uri="http://schemas.openxmlformats.org/presentationml/2006/ole">
            <mc:AlternateContent xmlns:mc="http://schemas.openxmlformats.org/markup-compatibility/2006">
              <mc:Choice xmlns:v="urn:schemas-microsoft-com:vml" Requires="v">
                <p:oleObj spid="_x0000_s75835" name="Equation" r:id="rId4" imgW="1295400" imgH="228600" progId="Equation.3">
                  <p:embed/>
                </p:oleObj>
              </mc:Choice>
              <mc:Fallback>
                <p:oleObj name="Equation" r:id="rId4" imgW="12954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2205039"/>
                        <a:ext cx="2914650" cy="51593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780" name="Rectangle 4"/>
          <p:cNvSpPr>
            <a:spLocks noChangeArrowheads="1"/>
          </p:cNvSpPr>
          <p:nvPr/>
        </p:nvSpPr>
        <p:spPr bwMode="auto">
          <a:xfrm>
            <a:off x="2557463" y="1038225"/>
            <a:ext cx="69707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200">
                <a:solidFill>
                  <a:schemeClr val="tx2"/>
                </a:solidFill>
                <a:latin typeface="Comic Sans MS" panose="030F0702030302020204" pitchFamily="66" charset="0"/>
              </a:rPr>
              <a:t>Richter developed a relationship between magnitude</a:t>
            </a:r>
          </a:p>
          <a:p>
            <a:r>
              <a:rPr lang="de-DE" altLang="de-DE" sz="2200">
                <a:solidFill>
                  <a:schemeClr val="tx2"/>
                </a:solidFill>
                <a:latin typeface="Comic Sans MS" panose="030F0702030302020204" pitchFamily="66" charset="0"/>
              </a:rPr>
              <a:t>and energy (in ergs)</a:t>
            </a:r>
          </a:p>
        </p:txBody>
      </p:sp>
      <p:sp>
        <p:nvSpPr>
          <p:cNvPr id="75781" name="Rectangle 6"/>
          <p:cNvSpPr>
            <a:spLocks noChangeArrowheads="1"/>
          </p:cNvSpPr>
          <p:nvPr/>
        </p:nvSpPr>
        <p:spPr bwMode="auto">
          <a:xfrm>
            <a:off x="2686050" y="3113088"/>
            <a:ext cx="71453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200">
                <a:solidFill>
                  <a:schemeClr val="tx2"/>
                </a:solidFill>
                <a:latin typeface="Comic Sans MS" panose="030F0702030302020204" pitchFamily="66" charset="0"/>
              </a:rPr>
              <a:t>... The more recent connection to the seismic moment</a:t>
            </a:r>
          </a:p>
          <a:p>
            <a:r>
              <a:rPr lang="de-DE" altLang="de-DE" sz="2200">
                <a:solidFill>
                  <a:schemeClr val="tx2"/>
                </a:solidFill>
                <a:latin typeface="Comic Sans MS" panose="030F0702030302020204" pitchFamily="66" charset="0"/>
              </a:rPr>
              <a:t>(dyne-cm)  (Kanamori) is </a:t>
            </a:r>
          </a:p>
        </p:txBody>
      </p:sp>
      <p:graphicFrame>
        <p:nvGraphicFramePr>
          <p:cNvPr id="75782" name="Object 7"/>
          <p:cNvGraphicFramePr>
            <a:graphicFrameLocks noChangeAspect="1"/>
          </p:cNvGraphicFramePr>
          <p:nvPr/>
        </p:nvGraphicFramePr>
        <p:xfrm>
          <a:off x="4038600" y="4321175"/>
          <a:ext cx="3657600" cy="457200"/>
        </p:xfrm>
        <a:graphic>
          <a:graphicData uri="http://schemas.openxmlformats.org/presentationml/2006/ole">
            <mc:AlternateContent xmlns:mc="http://schemas.openxmlformats.org/markup-compatibility/2006">
              <mc:Choice xmlns:v="urn:schemas-microsoft-com:vml" Requires="v">
                <p:oleObj spid="_x0000_s75836" name="Equation" r:id="rId6" imgW="1625600" imgH="203200" progId="Equation.3">
                  <p:embed/>
                </p:oleObj>
              </mc:Choice>
              <mc:Fallback>
                <p:oleObj name="Equation" r:id="rId6" imgW="1625600" imgH="2032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4321175"/>
                        <a:ext cx="365760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de-DE" altLang="de-DE" smtClean="0"/>
              <a:t>Seismic energy (Examples)</a:t>
            </a:r>
          </a:p>
        </p:txBody>
      </p:sp>
      <p:sp>
        <p:nvSpPr>
          <p:cNvPr id="76803" name="Rectangle 7"/>
          <p:cNvSpPr>
            <a:spLocks noChangeArrowheads="1"/>
          </p:cNvSpPr>
          <p:nvPr/>
        </p:nvSpPr>
        <p:spPr bwMode="auto">
          <a:xfrm>
            <a:off x="3073400" y="1184276"/>
            <a:ext cx="5837238" cy="4797425"/>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50000"/>
              </a:lnSpc>
              <a:spcBef>
                <a:spcPct val="50000"/>
              </a:spcBef>
            </a:pPr>
            <a:endParaRPr lang="de-DE" altLang="de-DE" sz="1200">
              <a:latin typeface="Comic Sans MS" panose="030F0702030302020204" pitchFamily="66" charset="0"/>
            </a:endParaRPr>
          </a:p>
          <a:p>
            <a:pPr>
              <a:lnSpc>
                <a:spcPct val="50000"/>
              </a:lnSpc>
              <a:spcBef>
                <a:spcPct val="50000"/>
              </a:spcBef>
            </a:pPr>
            <a:r>
              <a:rPr lang="de-DE" altLang="de-DE" sz="1200">
                <a:latin typeface="Comic Sans MS" panose="030F0702030302020204" pitchFamily="66" charset="0"/>
              </a:rPr>
              <a:t>Richter     TNT for Seismic    Example</a:t>
            </a:r>
          </a:p>
          <a:p>
            <a:pPr>
              <a:lnSpc>
                <a:spcPct val="50000"/>
              </a:lnSpc>
              <a:spcBef>
                <a:spcPct val="50000"/>
              </a:spcBef>
            </a:pPr>
            <a:r>
              <a:rPr lang="de-DE" altLang="de-DE" sz="1200">
                <a:latin typeface="Comic Sans MS" panose="030F0702030302020204" pitchFamily="66" charset="0"/>
              </a:rPr>
              <a:t>Magnitude      Energy Yield    (approximate)</a:t>
            </a:r>
          </a:p>
          <a:p>
            <a:pPr>
              <a:lnSpc>
                <a:spcPct val="50000"/>
              </a:lnSpc>
              <a:spcBef>
                <a:spcPct val="50000"/>
              </a:spcBef>
            </a:pPr>
            <a:endParaRPr lang="de-DE" altLang="de-DE" sz="1200">
              <a:latin typeface="Comic Sans MS" panose="030F0702030302020204" pitchFamily="66" charset="0"/>
            </a:endParaRPr>
          </a:p>
          <a:p>
            <a:pPr>
              <a:lnSpc>
                <a:spcPct val="50000"/>
              </a:lnSpc>
              <a:spcBef>
                <a:spcPct val="50000"/>
              </a:spcBef>
            </a:pPr>
            <a:r>
              <a:rPr lang="de-DE" altLang="de-DE" sz="1200">
                <a:latin typeface="Comic Sans MS" panose="030F0702030302020204" pitchFamily="66" charset="0"/>
              </a:rPr>
              <a:t>-1.5                6 ounces   	Breaking a rock on a lab table</a:t>
            </a:r>
          </a:p>
          <a:p>
            <a:pPr>
              <a:lnSpc>
                <a:spcPct val="50000"/>
              </a:lnSpc>
              <a:spcBef>
                <a:spcPct val="50000"/>
              </a:spcBef>
            </a:pPr>
            <a:r>
              <a:rPr lang="de-DE" altLang="de-DE" sz="1200">
                <a:latin typeface="Comic Sans MS" panose="030F0702030302020204" pitchFamily="66" charset="0"/>
              </a:rPr>
              <a:t> 1.0               30 pounds   	Large Blast at a Construction Site</a:t>
            </a:r>
          </a:p>
          <a:p>
            <a:pPr>
              <a:lnSpc>
                <a:spcPct val="50000"/>
              </a:lnSpc>
              <a:spcBef>
                <a:spcPct val="50000"/>
              </a:spcBef>
            </a:pPr>
            <a:r>
              <a:rPr lang="de-DE" altLang="de-DE" sz="1200">
                <a:latin typeface="Comic Sans MS" panose="030F0702030302020204" pitchFamily="66" charset="0"/>
              </a:rPr>
              <a:t> 1.5              	320 pounds</a:t>
            </a:r>
          </a:p>
          <a:p>
            <a:pPr>
              <a:lnSpc>
                <a:spcPct val="50000"/>
              </a:lnSpc>
              <a:spcBef>
                <a:spcPct val="50000"/>
              </a:spcBef>
            </a:pPr>
            <a:r>
              <a:rPr lang="de-DE" altLang="de-DE" sz="1200">
                <a:latin typeface="Comic Sans MS" panose="030F0702030302020204" pitchFamily="66" charset="0"/>
              </a:rPr>
              <a:t> 2.0              1 ton      	Large Quarry or Mine Blast</a:t>
            </a:r>
          </a:p>
          <a:p>
            <a:pPr>
              <a:lnSpc>
                <a:spcPct val="50000"/>
              </a:lnSpc>
              <a:spcBef>
                <a:spcPct val="50000"/>
              </a:spcBef>
            </a:pPr>
            <a:r>
              <a:rPr lang="de-DE" altLang="de-DE" sz="1200">
                <a:latin typeface="Comic Sans MS" panose="030F0702030302020204" pitchFamily="66" charset="0"/>
              </a:rPr>
              <a:t> 2.5              4.6 tons</a:t>
            </a:r>
          </a:p>
          <a:p>
            <a:pPr>
              <a:lnSpc>
                <a:spcPct val="50000"/>
              </a:lnSpc>
              <a:spcBef>
                <a:spcPct val="50000"/>
              </a:spcBef>
            </a:pPr>
            <a:r>
              <a:rPr lang="de-DE" altLang="de-DE" sz="1200">
                <a:latin typeface="Comic Sans MS" panose="030F0702030302020204" pitchFamily="66" charset="0"/>
              </a:rPr>
              <a:t> 3.0               29 tons</a:t>
            </a:r>
          </a:p>
          <a:p>
            <a:pPr>
              <a:lnSpc>
                <a:spcPct val="50000"/>
              </a:lnSpc>
              <a:spcBef>
                <a:spcPct val="50000"/>
              </a:spcBef>
            </a:pPr>
            <a:r>
              <a:rPr lang="de-DE" altLang="de-DE" sz="1200">
                <a:latin typeface="Comic Sans MS" panose="030F0702030302020204" pitchFamily="66" charset="0"/>
              </a:rPr>
              <a:t> 3.5               73 tons   </a:t>
            </a:r>
          </a:p>
          <a:p>
            <a:pPr>
              <a:lnSpc>
                <a:spcPct val="50000"/>
              </a:lnSpc>
              <a:spcBef>
                <a:spcPct val="50000"/>
              </a:spcBef>
            </a:pPr>
            <a:r>
              <a:rPr lang="de-DE" altLang="de-DE" sz="1200">
                <a:latin typeface="Comic Sans MS" panose="030F0702030302020204" pitchFamily="66" charset="0"/>
              </a:rPr>
              <a:t> 4.0            1,000 tons     	Small Nuclear Weapon</a:t>
            </a:r>
          </a:p>
          <a:p>
            <a:pPr>
              <a:lnSpc>
                <a:spcPct val="50000"/>
              </a:lnSpc>
              <a:spcBef>
                <a:spcPct val="50000"/>
              </a:spcBef>
            </a:pPr>
            <a:r>
              <a:rPr lang="de-DE" altLang="de-DE" sz="1200">
                <a:latin typeface="Comic Sans MS" panose="030F0702030302020204" pitchFamily="66" charset="0"/>
              </a:rPr>
              <a:t> 4.5            5,100 tons    	 Average Tornado (total energy)</a:t>
            </a:r>
          </a:p>
          <a:p>
            <a:pPr>
              <a:lnSpc>
                <a:spcPct val="50000"/>
              </a:lnSpc>
              <a:spcBef>
                <a:spcPct val="50000"/>
              </a:spcBef>
            </a:pPr>
            <a:r>
              <a:rPr lang="de-DE" altLang="de-DE" sz="1200">
                <a:latin typeface="Comic Sans MS" panose="030F0702030302020204" pitchFamily="66" charset="0"/>
              </a:rPr>
              <a:t> 5.0           32,000 tons</a:t>
            </a:r>
          </a:p>
          <a:p>
            <a:pPr>
              <a:lnSpc>
                <a:spcPct val="50000"/>
              </a:lnSpc>
              <a:spcBef>
                <a:spcPct val="50000"/>
              </a:spcBef>
            </a:pPr>
            <a:r>
              <a:rPr lang="de-DE" altLang="de-DE" sz="1200">
                <a:latin typeface="Comic Sans MS" panose="030F0702030302020204" pitchFamily="66" charset="0"/>
              </a:rPr>
              <a:t> 5.5           80,000 tons     Little Skull Mtn., NV Quake, 1992</a:t>
            </a:r>
          </a:p>
          <a:p>
            <a:pPr>
              <a:lnSpc>
                <a:spcPct val="50000"/>
              </a:lnSpc>
              <a:spcBef>
                <a:spcPct val="50000"/>
              </a:spcBef>
            </a:pPr>
            <a:r>
              <a:rPr lang="de-DE" altLang="de-DE" sz="1200">
                <a:latin typeface="Comic Sans MS" panose="030F0702030302020204" pitchFamily="66" charset="0"/>
              </a:rPr>
              <a:t> 6.0        1 million tons     	Double Spring Flat, NV Quake, 1994</a:t>
            </a:r>
          </a:p>
          <a:p>
            <a:pPr>
              <a:lnSpc>
                <a:spcPct val="50000"/>
              </a:lnSpc>
              <a:spcBef>
                <a:spcPct val="50000"/>
              </a:spcBef>
            </a:pPr>
            <a:r>
              <a:rPr lang="de-DE" altLang="de-DE" sz="1200">
                <a:latin typeface="Comic Sans MS" panose="030F0702030302020204" pitchFamily="66" charset="0"/>
              </a:rPr>
              <a:t> 6.5        5 million tons    	 Northridge, CA Quake, 1994</a:t>
            </a:r>
          </a:p>
          <a:p>
            <a:pPr>
              <a:lnSpc>
                <a:spcPct val="50000"/>
              </a:lnSpc>
              <a:spcBef>
                <a:spcPct val="50000"/>
              </a:spcBef>
            </a:pPr>
            <a:r>
              <a:rPr lang="de-DE" altLang="de-DE" sz="1200">
                <a:latin typeface="Comic Sans MS" panose="030F0702030302020204" pitchFamily="66" charset="0"/>
              </a:rPr>
              <a:t> 7.0       32 million tons     Hyogo-Ken Nanbu, Japan Quake, 1995; </a:t>
            </a:r>
          </a:p>
          <a:p>
            <a:pPr>
              <a:lnSpc>
                <a:spcPct val="50000"/>
              </a:lnSpc>
              <a:spcBef>
                <a:spcPct val="50000"/>
              </a:spcBef>
            </a:pPr>
            <a:r>
              <a:rPr lang="de-DE" altLang="de-DE" sz="1200">
                <a:latin typeface="Comic Sans MS" panose="030F0702030302020204" pitchFamily="66" charset="0"/>
              </a:rPr>
              <a:t>		Largest Thermonuclear Weapon</a:t>
            </a:r>
          </a:p>
          <a:p>
            <a:pPr>
              <a:lnSpc>
                <a:spcPct val="50000"/>
              </a:lnSpc>
              <a:spcBef>
                <a:spcPct val="50000"/>
              </a:spcBef>
            </a:pPr>
            <a:r>
              <a:rPr lang="de-DE" altLang="de-DE" sz="1200">
                <a:latin typeface="Comic Sans MS" panose="030F0702030302020204" pitchFamily="66" charset="0"/>
              </a:rPr>
              <a:t> 7.5      160 million tons     Landers, CA Quake, 1992</a:t>
            </a:r>
          </a:p>
          <a:p>
            <a:pPr>
              <a:lnSpc>
                <a:spcPct val="50000"/>
              </a:lnSpc>
              <a:spcBef>
                <a:spcPct val="50000"/>
              </a:spcBef>
            </a:pPr>
            <a:r>
              <a:rPr lang="de-DE" altLang="de-DE" sz="1200">
                <a:latin typeface="Comic Sans MS" panose="030F0702030302020204" pitchFamily="66" charset="0"/>
              </a:rPr>
              <a:t> 8.0        1 billion tons     	San Francisco, CA Quake, 1906</a:t>
            </a:r>
          </a:p>
          <a:p>
            <a:pPr>
              <a:lnSpc>
                <a:spcPct val="50000"/>
              </a:lnSpc>
              <a:spcBef>
                <a:spcPct val="50000"/>
              </a:spcBef>
            </a:pPr>
            <a:r>
              <a:rPr lang="de-DE" altLang="de-DE" sz="1200">
                <a:latin typeface="Comic Sans MS" panose="030F0702030302020204" pitchFamily="66" charset="0"/>
              </a:rPr>
              <a:t> 8.5        5 billion tons     	Anchorage, AK Quake, 1964</a:t>
            </a:r>
          </a:p>
          <a:p>
            <a:pPr>
              <a:lnSpc>
                <a:spcPct val="50000"/>
              </a:lnSpc>
              <a:spcBef>
                <a:spcPct val="50000"/>
              </a:spcBef>
            </a:pPr>
            <a:r>
              <a:rPr lang="de-DE" altLang="de-DE" sz="1200">
                <a:latin typeface="Comic Sans MS" panose="030F0702030302020204" pitchFamily="66" charset="0"/>
              </a:rPr>
              <a:t> 9.0       32 billion tons     	Chilean Quake, 1960</a:t>
            </a:r>
          </a:p>
          <a:p>
            <a:pPr>
              <a:lnSpc>
                <a:spcPct val="50000"/>
              </a:lnSpc>
              <a:spcBef>
                <a:spcPct val="50000"/>
              </a:spcBef>
            </a:pPr>
            <a:r>
              <a:rPr lang="de-DE" altLang="de-DE" sz="1200">
                <a:latin typeface="Comic Sans MS" panose="030F0702030302020204" pitchFamily="66" charset="0"/>
              </a:rPr>
              <a:t>10.0       1 trillion tons     	(San-Andreas type fault circling Earth)</a:t>
            </a:r>
          </a:p>
          <a:p>
            <a:pPr>
              <a:lnSpc>
                <a:spcPct val="50000"/>
              </a:lnSpc>
              <a:spcBef>
                <a:spcPct val="50000"/>
              </a:spcBef>
            </a:pPr>
            <a:r>
              <a:rPr lang="de-DE" altLang="de-DE" sz="1200">
                <a:latin typeface="Comic Sans MS" panose="030F0702030302020204" pitchFamily="66" charset="0"/>
              </a:rPr>
              <a:t>12.0     160 trillion tons     (Fault Earth in half through center,   OR </a:t>
            </a:r>
          </a:p>
          <a:p>
            <a:pPr>
              <a:lnSpc>
                <a:spcPct val="50000"/>
              </a:lnSpc>
              <a:spcBef>
                <a:spcPct val="50000"/>
              </a:spcBef>
            </a:pPr>
            <a:r>
              <a:rPr lang="de-DE" altLang="de-DE" sz="1200">
                <a:latin typeface="Comic Sans MS" panose="030F0702030302020204" pitchFamily="66" charset="0"/>
              </a:rPr>
              <a:t>		Earth's daily receipt of solar energy)</a:t>
            </a: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TextBox 2"/>
          <p:cNvSpPr txBox="1"/>
          <p:nvPr/>
        </p:nvSpPr>
        <p:spPr>
          <a:xfrm>
            <a:off x="4659086" y="3100251"/>
            <a:ext cx="2547492" cy="461665"/>
          </a:xfrm>
          <a:prstGeom prst="rect">
            <a:avLst/>
          </a:prstGeom>
          <a:noFill/>
        </p:spPr>
        <p:txBody>
          <a:bodyPr wrap="none" rtlCol="0">
            <a:spAutoFit/>
          </a:bodyPr>
          <a:lstStyle/>
          <a:p>
            <a:r>
              <a:rPr lang="de-DE" dirty="0" smtClean="0"/>
              <a:t>Erdbebenstatistik</a:t>
            </a:r>
            <a:endParaRPr lang="de-DE" dirty="0"/>
          </a:p>
        </p:txBody>
      </p:sp>
    </p:spTree>
    <p:extLst>
      <p:ext uri="{BB962C8B-B14F-4D97-AF65-F5344CB8AC3E}">
        <p14:creationId xmlns:p14="http://schemas.microsoft.com/office/powerpoint/2010/main" val="417310059"/>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Gutenberg-Richter Gesetz</a:t>
            </a:r>
            <a:endParaRPr lang="de-D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141" y="1128051"/>
            <a:ext cx="7872368" cy="5630149"/>
          </a:xfrm>
          <a:prstGeom prst="rect">
            <a:avLst/>
          </a:prstGeom>
        </p:spPr>
      </p:pic>
      <p:pic>
        <p:nvPicPr>
          <p:cNvPr id="4" name="Picture 3"/>
          <p:cNvPicPr>
            <a:picLocks noChangeAspect="1"/>
          </p:cNvPicPr>
          <p:nvPr/>
        </p:nvPicPr>
        <p:blipFill rotWithShape="1">
          <a:blip r:embed="rId3"/>
          <a:srcRect l="21111" t="63333" r="64028" b="20371"/>
          <a:stretch/>
        </p:blipFill>
        <p:spPr>
          <a:xfrm>
            <a:off x="6832600" y="1422400"/>
            <a:ext cx="2717800" cy="1676400"/>
          </a:xfrm>
          <a:prstGeom prst="rect">
            <a:avLst/>
          </a:prstGeom>
        </p:spPr>
      </p:pic>
    </p:spTree>
    <p:extLst>
      <p:ext uri="{BB962C8B-B14F-4D97-AF65-F5344CB8AC3E}">
        <p14:creationId xmlns:p14="http://schemas.microsoft.com/office/powerpoint/2010/main" val="1605579249"/>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de-DE" smtClean="0"/>
              <a:t>Seismic sources</a:t>
            </a:r>
          </a:p>
        </p:txBody>
      </p:sp>
      <p:sp>
        <p:nvSpPr>
          <p:cNvPr id="80899" name="Rectangle 3"/>
          <p:cNvSpPr>
            <a:spLocks noChangeArrowheads="1"/>
          </p:cNvSpPr>
          <p:nvPr/>
        </p:nvSpPr>
        <p:spPr bwMode="auto">
          <a:xfrm>
            <a:off x="2816225" y="1349376"/>
            <a:ext cx="6503988" cy="4981575"/>
          </a:xfrm>
          <a:prstGeom prst="rect">
            <a:avLst/>
          </a:prstGeom>
          <a:solidFill>
            <a:srgbClr val="EAEAEA"/>
          </a:solidFill>
          <a:ln w="9525">
            <a:solidFill>
              <a:schemeClr val="tx1"/>
            </a:solidFill>
            <a:miter lim="800000"/>
            <a:headEnd/>
            <a:tailEnd/>
          </a:ln>
          <a:effectLst>
            <a:outerShdw dist="71842" dir="2700000" algn="ctr" rotWithShape="0">
              <a:schemeClr val="bg2"/>
            </a:outerShdw>
          </a:effectLst>
        </p:spPr>
        <p:txBody>
          <a:bodyPr lIns="96678" tIns="48340" rIns="96678" bIns="48340">
            <a:spAutoFit/>
          </a:bodyPr>
          <a:lstStyle>
            <a:lvl1pPr defTabSz="960438">
              <a:spcBef>
                <a:spcPct val="20000"/>
              </a:spcBef>
              <a:buChar char="•"/>
              <a:defRPr sz="3400">
                <a:solidFill>
                  <a:schemeClr val="tx1"/>
                </a:solidFill>
                <a:latin typeface="Arial" panose="020B0604020202020204" pitchFamily="34" charset="0"/>
              </a:defRPr>
            </a:lvl1pPr>
            <a:lvl2pPr marL="479425" indent="-301625" defTabSz="960438">
              <a:spcBef>
                <a:spcPct val="20000"/>
              </a:spcBef>
              <a:buChar char="–"/>
              <a:defRPr sz="2900">
                <a:solidFill>
                  <a:schemeClr val="tx1"/>
                </a:solidFill>
                <a:latin typeface="Arial" panose="020B0604020202020204" pitchFamily="34" charset="0"/>
              </a:defRPr>
            </a:lvl2pPr>
            <a:lvl3pPr marL="960438" indent="-239713" defTabSz="960438">
              <a:spcBef>
                <a:spcPct val="20000"/>
              </a:spcBef>
              <a:buChar char="•"/>
              <a:defRPr sz="2600">
                <a:solidFill>
                  <a:schemeClr val="tx1"/>
                </a:solidFill>
                <a:latin typeface="Arial" panose="020B0604020202020204" pitchFamily="34" charset="0"/>
              </a:defRPr>
            </a:lvl3pPr>
            <a:lvl4pPr marL="1439863" indent="-239713" defTabSz="960438">
              <a:spcBef>
                <a:spcPct val="20000"/>
              </a:spcBef>
              <a:buChar char="–"/>
              <a:defRPr sz="2100">
                <a:solidFill>
                  <a:schemeClr val="tx1"/>
                </a:solidFill>
                <a:latin typeface="Arial" panose="020B0604020202020204" pitchFamily="34" charset="0"/>
              </a:defRPr>
            </a:lvl4pPr>
            <a:lvl5pPr marL="1920875" indent="-239713" defTabSz="960438">
              <a:spcBef>
                <a:spcPct val="20000"/>
              </a:spcBef>
              <a:buChar char="»"/>
              <a:defRPr sz="2100">
                <a:solidFill>
                  <a:schemeClr val="tx1"/>
                </a:solidFill>
                <a:latin typeface="Arial" panose="020B0604020202020204" pitchFamily="34" charset="0"/>
              </a:defRPr>
            </a:lvl5pPr>
            <a:lvl6pPr marL="23780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6pPr>
            <a:lvl7pPr marL="28352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7pPr>
            <a:lvl8pPr marL="32924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8pPr>
            <a:lvl9pPr marL="3749675" indent="-239713" defTabSz="960438"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r>
              <a:rPr lang="en-US" altLang="de-DE" sz="2000"/>
              <a:t>Far away from the source (far-field) seismic sources are best described as point-like </a:t>
            </a:r>
            <a:r>
              <a:rPr lang="en-US" altLang="de-DE" sz="2000">
                <a:solidFill>
                  <a:schemeClr val="folHlink"/>
                </a:solidFill>
              </a:rPr>
              <a:t>double couple</a:t>
            </a:r>
            <a:r>
              <a:rPr lang="en-US" altLang="de-DE" sz="2000"/>
              <a:t> forces. The orientation of the initial displacement of P or S waves allows estimation of the orientation of the slip at depth. </a:t>
            </a:r>
          </a:p>
          <a:p>
            <a:pPr>
              <a:spcBef>
                <a:spcPct val="0"/>
              </a:spcBef>
              <a:buFontTx/>
              <a:buNone/>
            </a:pPr>
            <a:endParaRPr lang="en-US" altLang="de-DE" sz="2000"/>
          </a:p>
          <a:p>
            <a:pPr>
              <a:spcBef>
                <a:spcPct val="0"/>
              </a:spcBef>
              <a:buFontTx/>
              <a:buNone/>
            </a:pPr>
            <a:r>
              <a:rPr lang="en-US" altLang="de-DE" sz="2000"/>
              <a:t>The determination of this </a:t>
            </a:r>
            <a:r>
              <a:rPr lang="en-US" altLang="de-DE" sz="2000">
                <a:solidFill>
                  <a:schemeClr val="folHlink"/>
                </a:solidFill>
              </a:rPr>
              <a:t>focal mechanism </a:t>
            </a:r>
            <a:r>
              <a:rPr lang="en-US" altLang="de-DE" sz="2000"/>
              <a:t>(in addition to the determination of earthquake location) is one of the routine task in observational seismology. The quality of the solutions depends on the density and geometry of the seismic station network.</a:t>
            </a:r>
          </a:p>
          <a:p>
            <a:pPr>
              <a:spcBef>
                <a:spcPct val="0"/>
              </a:spcBef>
              <a:buFontTx/>
              <a:buNone/>
            </a:pPr>
            <a:endParaRPr lang="en-US" altLang="de-DE" sz="2000"/>
          </a:p>
          <a:p>
            <a:pPr>
              <a:spcBef>
                <a:spcPct val="0"/>
              </a:spcBef>
              <a:buFontTx/>
              <a:buNone/>
            </a:pPr>
            <a:r>
              <a:rPr lang="en-US" altLang="de-DE" sz="2000"/>
              <a:t>The size of earthquakes is described by </a:t>
            </a:r>
            <a:r>
              <a:rPr lang="en-US" altLang="de-DE" sz="2000">
                <a:solidFill>
                  <a:schemeClr val="hlink"/>
                </a:solidFill>
              </a:rPr>
              <a:t>magnitude</a:t>
            </a:r>
            <a:r>
              <a:rPr lang="en-US" altLang="de-DE" sz="2000"/>
              <a:t> and the </a:t>
            </a:r>
            <a:r>
              <a:rPr lang="en-US" altLang="de-DE" sz="2000">
                <a:solidFill>
                  <a:schemeClr val="hlink"/>
                </a:solidFill>
              </a:rPr>
              <a:t>seismic moment</a:t>
            </a:r>
            <a:r>
              <a:rPr lang="en-US" altLang="de-DE" sz="2000"/>
              <a:t>. The seismic moment depends on the rigidity, the fault area and fault slip in a linear way. Fault scarps at the surface allow us to estimate the size of earthquakes in historic times. </a:t>
            </a:r>
            <a:endParaRPr lang="en-US" altLang="de-DE" sz="2000">
              <a:solidFill>
                <a:schemeClr val="folHlink"/>
              </a:solidFill>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de-DE" altLang="de-DE" smtClean="0"/>
              <a:t>Fault scarps</a:t>
            </a:r>
          </a:p>
        </p:txBody>
      </p:sp>
      <p:pic>
        <p:nvPicPr>
          <p:cNvPr id="5123" name="Picture 4" descr="scarp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650" y="1138238"/>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5"/>
          <p:cNvSpPr>
            <a:spLocks noChangeArrowheads="1"/>
          </p:cNvSpPr>
          <p:nvPr/>
        </p:nvSpPr>
        <p:spPr bwMode="auto">
          <a:xfrm>
            <a:off x="2200276" y="3690938"/>
            <a:ext cx="15795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600">
                <a:solidFill>
                  <a:schemeClr val="tx2"/>
                </a:solidFill>
              </a:rPr>
              <a:t>California</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de-DE" altLang="de-DE" smtClean="0"/>
              <a:t>Fault scarps</a:t>
            </a:r>
          </a:p>
        </p:txBody>
      </p:sp>
      <p:pic>
        <p:nvPicPr>
          <p:cNvPr id="6147" name="Picture 4" descr="scarp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1319213"/>
            <a:ext cx="6172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5"/>
          <p:cNvSpPr>
            <a:spLocks noChangeArrowheads="1"/>
          </p:cNvSpPr>
          <p:nvPr/>
        </p:nvSpPr>
        <p:spPr bwMode="auto">
          <a:xfrm>
            <a:off x="5154613" y="5824538"/>
            <a:ext cx="157956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600">
                <a:solidFill>
                  <a:schemeClr val="tx2"/>
                </a:solidFill>
              </a:rPr>
              <a:t>California</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de-DE" altLang="de-DE" smtClean="0"/>
              <a:t>Fault scarps</a:t>
            </a:r>
          </a:p>
        </p:txBody>
      </p:sp>
      <p:pic>
        <p:nvPicPr>
          <p:cNvPr id="7171" name="Picture 4" descr="DCP00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450" y="996950"/>
            <a:ext cx="6248400" cy="468630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7172" name="Rectangle 5"/>
          <p:cNvSpPr>
            <a:spLocks noChangeArrowheads="1"/>
          </p:cNvSpPr>
          <p:nvPr/>
        </p:nvSpPr>
        <p:spPr bwMode="auto">
          <a:xfrm>
            <a:off x="5435601" y="5883275"/>
            <a:ext cx="12493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600">
                <a:solidFill>
                  <a:schemeClr val="tx2"/>
                </a:solidFill>
              </a:rPr>
              <a:t>Taiwan</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de-DE" altLang="de-DE" smtClean="0"/>
              <a:t>Fault scarps</a:t>
            </a:r>
          </a:p>
        </p:txBody>
      </p:sp>
      <p:pic>
        <p:nvPicPr>
          <p:cNvPr id="8195" name="Picture 4" descr="tw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389" y="1014413"/>
            <a:ext cx="6645275" cy="477520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8196" name="Rectangle 5"/>
          <p:cNvSpPr>
            <a:spLocks noChangeArrowheads="1"/>
          </p:cNvSpPr>
          <p:nvPr/>
        </p:nvSpPr>
        <p:spPr bwMode="auto">
          <a:xfrm>
            <a:off x="5400676" y="5976938"/>
            <a:ext cx="124936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600">
                <a:solidFill>
                  <a:schemeClr val="tx2"/>
                </a:solidFill>
              </a:rPr>
              <a:t>Taiwan</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sedi_intro">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FF0000"/>
      </a:folHlink>
    </a:clrScheme>
    <a:fontScheme name="sedi_intro">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2400" b="0" i="0" u="none" strike="noStrike" cap="none" normalizeH="0" baseline="0" smtClean="0">
            <a:ln>
              <a:noFill/>
            </a:ln>
            <a:solidFill>
              <a:schemeClr val="tx1"/>
            </a:solidFill>
            <a:effectLst/>
            <a:latin typeface="Arial" charset="0"/>
          </a:defRPr>
        </a:defPPr>
      </a:lstStyle>
    </a:lnDef>
  </a:objectDefaults>
  <a:extraClrSchemeLst>
    <a:extraClrScheme>
      <a:clrScheme name="sedi_intr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edi_intr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edi_intr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edi_intr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edi_intr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edi_intr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edi_intr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D:\Heiner\Sding\text\Lectures\SEDI\Sedi-1\sedi_intro.ppt</Template>
  <TotalTime>0</TotalTime>
  <Words>1090</Words>
  <Application>Microsoft Office PowerPoint</Application>
  <PresentationFormat>Widescreen</PresentationFormat>
  <Paragraphs>212</Paragraphs>
  <Slides>56</Slides>
  <Notes>31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2" baseType="lpstr">
      <vt:lpstr>Arial</vt:lpstr>
      <vt:lpstr>Comic Sans MS</vt:lpstr>
      <vt:lpstr>Symbol</vt:lpstr>
      <vt:lpstr>Times New Roman</vt:lpstr>
      <vt:lpstr>sedi_intro</vt:lpstr>
      <vt:lpstr>Equation</vt:lpstr>
      <vt:lpstr>PowerPoint Presentation</vt:lpstr>
      <vt:lpstr>Erdbeben und Seismotektonik</vt:lpstr>
      <vt:lpstr>PowerPoint Presentation</vt:lpstr>
      <vt:lpstr>Fault scarps</vt:lpstr>
      <vt:lpstr>Fault scarps</vt:lpstr>
      <vt:lpstr>Fault scarps</vt:lpstr>
      <vt:lpstr>Fault scarps</vt:lpstr>
      <vt:lpstr>Fault scarps</vt:lpstr>
      <vt:lpstr>Fault scarps</vt:lpstr>
      <vt:lpstr>Epicentre Landers, CA</vt:lpstr>
      <vt:lpstr>PowerPoint Presentation</vt:lpstr>
      <vt:lpstr>Elastic rebound</vt:lpstr>
      <vt:lpstr>Deformation - Strain</vt:lpstr>
      <vt:lpstr>PowerPoint Presentation</vt:lpstr>
      <vt:lpstr>Single and double couples</vt:lpstr>
      <vt:lpstr>Seismic sources</vt:lpstr>
      <vt:lpstr>The ambiguity</vt:lpstr>
      <vt:lpstr>Possible double couples – Moment tensor</vt:lpstr>
      <vt:lpstr>Radiation pattern</vt:lpstr>
      <vt:lpstr>Wavefield explosion</vt:lpstr>
      <vt:lpstr>Wavefield double couple</vt:lpstr>
      <vt:lpstr>Radiation pattern – first motions</vt:lpstr>
      <vt:lpstr>Velocity seismograms-M6.5 point source</vt:lpstr>
      <vt:lpstr>PowerPoint Presentation</vt:lpstr>
      <vt:lpstr>Radiation from shear dislocation – Moment tensor inversion</vt:lpstr>
      <vt:lpstr>Beach balls and Fault types</vt:lpstr>
      <vt:lpstr>Beachball in California</vt:lpstr>
      <vt:lpstr>Big earthquakes</vt:lpstr>
      <vt:lpstr>Beachballs - Himalaya</vt:lpstr>
      <vt:lpstr>Beachballs - global</vt:lpstr>
      <vt:lpstr>Beachballs - Iceland</vt:lpstr>
      <vt:lpstr>PowerPoint Presentation</vt:lpstr>
      <vt:lpstr>Source kinematics</vt:lpstr>
      <vt:lpstr>PowerPoint Presentation</vt:lpstr>
      <vt:lpstr>Dynamic rupture</vt:lpstr>
      <vt:lpstr>Source directivity</vt:lpstr>
      <vt:lpstr>M9 Japan 2011</vt:lpstr>
      <vt:lpstr>Horizontal displacements</vt:lpstr>
      <vt:lpstr>Vertical displacements</vt:lpstr>
      <vt:lpstr>50m slip on the fault!</vt:lpstr>
      <vt:lpstr>Source  kinematics</vt:lpstr>
      <vt:lpstr>Source kinematics</vt:lpstr>
      <vt:lpstr>The California Event (D. Dreger, Berkeley)</vt:lpstr>
      <vt:lpstr>PowerPoint Presentation</vt:lpstr>
      <vt:lpstr>Seismic moment</vt:lpstr>
      <vt:lpstr>Seismic moment</vt:lpstr>
      <vt:lpstr>Seismic moment</vt:lpstr>
      <vt:lpstr>Seismic moment</vt:lpstr>
      <vt:lpstr>Magnitude Scales - Richter</vt:lpstr>
      <vt:lpstr>Magnitude Scales - Richter</vt:lpstr>
      <vt:lpstr>Seismic moment - magnitude</vt:lpstr>
      <vt:lpstr>Seismic energy</vt:lpstr>
      <vt:lpstr>Seismic energy (Examples)</vt:lpstr>
      <vt:lpstr>PowerPoint Presentation</vt:lpstr>
      <vt:lpstr>Gutenberg-Richter Gesetz</vt:lpstr>
      <vt:lpstr>Seismic sources</vt:lpstr>
    </vt:vector>
  </TitlesOfParts>
  <Company>Universität München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Prof. Dr. Heiner Igel</dc:creator>
  <cp:lastModifiedBy>Igel</cp:lastModifiedBy>
  <cp:revision>142</cp:revision>
  <dcterms:created xsi:type="dcterms:W3CDTF">1999-11-01T19:29:31Z</dcterms:created>
  <dcterms:modified xsi:type="dcterms:W3CDTF">2023-07-13T12:54:14Z</dcterms:modified>
</cp:coreProperties>
</file>