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1"/>
  </p:notesMasterIdLst>
  <p:sldIdLst>
    <p:sldId id="338" r:id="rId2"/>
    <p:sldId id="613" r:id="rId3"/>
    <p:sldId id="339" r:id="rId4"/>
    <p:sldId id="342" r:id="rId5"/>
    <p:sldId id="343" r:id="rId6"/>
    <p:sldId id="258" r:id="rId7"/>
    <p:sldId id="263" r:id="rId8"/>
    <p:sldId id="345" r:id="rId9"/>
    <p:sldId id="346" r:id="rId10"/>
    <p:sldId id="347" r:id="rId11"/>
    <p:sldId id="348" r:id="rId12"/>
    <p:sldId id="349" r:id="rId13"/>
    <p:sldId id="260" r:id="rId14"/>
    <p:sldId id="340" r:id="rId15"/>
    <p:sldId id="299" r:id="rId16"/>
    <p:sldId id="321" r:id="rId17"/>
    <p:sldId id="350" r:id="rId18"/>
    <p:sldId id="261" r:id="rId19"/>
    <p:sldId id="262" r:id="rId20"/>
    <p:sldId id="319" r:id="rId21"/>
    <p:sldId id="266" r:id="rId22"/>
    <p:sldId id="267" r:id="rId23"/>
    <p:sldId id="320" r:id="rId24"/>
    <p:sldId id="265" r:id="rId25"/>
    <p:sldId id="351" r:id="rId26"/>
    <p:sldId id="300" r:id="rId27"/>
    <p:sldId id="352" r:id="rId28"/>
    <p:sldId id="264" r:id="rId29"/>
    <p:sldId id="353" r:id="rId30"/>
    <p:sldId id="331" r:id="rId31"/>
    <p:sldId id="332" r:id="rId32"/>
    <p:sldId id="268" r:id="rId33"/>
    <p:sldId id="269" r:id="rId34"/>
    <p:sldId id="270" r:id="rId35"/>
    <p:sldId id="271" r:id="rId36"/>
    <p:sldId id="333" r:id="rId37"/>
    <p:sldId id="329" r:id="rId38"/>
    <p:sldId id="272" r:id="rId39"/>
    <p:sldId id="273" r:id="rId40"/>
    <p:sldId id="323" r:id="rId41"/>
    <p:sldId id="274" r:id="rId42"/>
    <p:sldId id="275" r:id="rId43"/>
    <p:sldId id="276" r:id="rId44"/>
    <p:sldId id="277" r:id="rId45"/>
    <p:sldId id="278" r:id="rId46"/>
    <p:sldId id="279" r:id="rId47"/>
    <p:sldId id="610" r:id="rId48"/>
    <p:sldId id="354" r:id="rId49"/>
    <p:sldId id="459" r:id="rId50"/>
    <p:sldId id="460" r:id="rId51"/>
    <p:sldId id="608" r:id="rId52"/>
    <p:sldId id="609" r:id="rId53"/>
    <p:sldId id="461" r:id="rId54"/>
    <p:sldId id="326" r:id="rId55"/>
    <p:sldId id="297" r:id="rId56"/>
    <p:sldId id="611" r:id="rId57"/>
    <p:sldId id="282" r:id="rId58"/>
    <p:sldId id="283" r:id="rId59"/>
    <p:sldId id="612" r:id="rId60"/>
    <p:sldId id="285" r:id="rId61"/>
    <p:sldId id="286" r:id="rId62"/>
    <p:sldId id="287" r:id="rId63"/>
    <p:sldId id="288" r:id="rId64"/>
    <p:sldId id="289" r:id="rId65"/>
    <p:sldId id="298" r:id="rId66"/>
    <p:sldId id="335" r:id="rId67"/>
    <p:sldId id="344" r:id="rId68"/>
    <p:sldId id="328" r:id="rId69"/>
    <p:sldId id="296" r:id="rId70"/>
  </p:sldIdLst>
  <p:sldSz cx="12192000" cy="6858000"/>
  <p:notesSz cx="6746875" cy="988218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80" autoAdjust="0"/>
    <p:restoredTop sz="94660"/>
  </p:normalViewPr>
  <p:slideViewPr>
    <p:cSldViewPr>
      <p:cViewPr varScale="1">
        <p:scale>
          <a:sx n="81" d="100"/>
          <a:sy n="81" d="100"/>
        </p:scale>
        <p:origin x="547" y="67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1"/>
          <p:cNvSpPr>
            <a:spLocks noChangeArrowheads="1"/>
          </p:cNvSpPr>
          <p:nvPr/>
        </p:nvSpPr>
        <p:spPr bwMode="auto">
          <a:xfrm>
            <a:off x="0" y="0"/>
            <a:ext cx="6746875" cy="98821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de-DE" altLang="de-DE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2270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77788" y="741363"/>
            <a:ext cx="6588125" cy="37068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00113" y="4694238"/>
            <a:ext cx="4943475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386888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22700" y="9386888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EF51799-CD6A-4AD2-A005-FBC432E02BF3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789346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B1C71-36AA-A8B4-EFB6-575E18426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DD9B6F35-AE99-5639-5DD8-C3A2410FF9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C16076-30D4-4489-8754-8E459CB4E1FF}" type="slidenum">
              <a:rPr lang="en-GB" altLang="de-DE"/>
              <a:pPr>
                <a:spcBef>
                  <a:spcPct val="0"/>
                </a:spcBef>
              </a:pPr>
              <a:t>4</a:t>
            </a:fld>
            <a:endParaRPr lang="en-GB" altLang="de-DE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7BF63D96-EFD2-F251-D071-64302F05B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77971CD9-7A5E-2096-976D-49A1749E1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6363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8145BB5-3FDA-4A31-8153-DDB22D356E33}" type="slidenum">
              <a:rPr lang="en-GB" altLang="de-DE"/>
              <a:pPr>
                <a:spcBef>
                  <a:spcPct val="0"/>
                </a:spcBef>
              </a:pPr>
              <a:t>21</a:t>
            </a:fld>
            <a:endParaRPr lang="en-GB" altLang="de-DE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14213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397BA9A-7BB8-4FBF-AF91-CF3EC8CEB9D8}" type="slidenum">
              <a:rPr lang="en-GB" altLang="de-DE"/>
              <a:pPr>
                <a:spcBef>
                  <a:spcPct val="0"/>
                </a:spcBef>
              </a:pPr>
              <a:t>22</a:t>
            </a:fld>
            <a:endParaRPr lang="en-GB" altLang="de-DE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5784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7AFB6E-1C90-4F12-B21B-2A98B4E38192}" type="slidenum">
              <a:rPr lang="en-GB" altLang="de-DE"/>
              <a:pPr>
                <a:spcBef>
                  <a:spcPct val="0"/>
                </a:spcBef>
              </a:pPr>
              <a:t>23</a:t>
            </a:fld>
            <a:endParaRPr lang="en-GB" alt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230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D7E57A-631D-41DD-BF59-3D238EEE26E4}" type="slidenum">
              <a:rPr lang="en-GB" altLang="de-DE"/>
              <a:pPr>
                <a:spcBef>
                  <a:spcPct val="0"/>
                </a:spcBef>
              </a:pPr>
              <a:t>24</a:t>
            </a:fld>
            <a:endParaRPr lang="en-GB" altLang="de-DE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43726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9E1B04-3AF3-4AD7-A247-3F5533A9CFB7}" type="slidenum">
              <a:rPr lang="en-GB" altLang="de-DE"/>
              <a:pPr>
                <a:spcBef>
                  <a:spcPct val="0"/>
                </a:spcBef>
              </a:pPr>
              <a:t>26</a:t>
            </a:fld>
            <a:endParaRPr lang="en-GB" altLang="de-D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8125" cy="3706812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2517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2878C4-AE57-4B12-89A6-1448E9649EB1}" type="slidenum">
              <a:rPr lang="en-GB" altLang="de-DE"/>
              <a:pPr>
                <a:spcBef>
                  <a:spcPct val="0"/>
                </a:spcBef>
              </a:pPr>
              <a:t>28</a:t>
            </a:fld>
            <a:endParaRPr lang="en-GB" altLang="de-DE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1476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9ACE37-63C9-45DC-9E35-D550DD440C3D}" type="slidenum">
              <a:rPr lang="en-GB" altLang="de-DE"/>
              <a:pPr>
                <a:spcBef>
                  <a:spcPct val="0"/>
                </a:spcBef>
              </a:pPr>
              <a:t>32</a:t>
            </a:fld>
            <a:endParaRPr lang="en-GB" altLang="de-DE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4287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A4D2071-7CB9-4E85-9335-CEA64316F3EC}" type="slidenum">
              <a:rPr lang="en-GB" altLang="de-DE"/>
              <a:pPr>
                <a:spcBef>
                  <a:spcPct val="0"/>
                </a:spcBef>
              </a:pPr>
              <a:t>33</a:t>
            </a:fld>
            <a:endParaRPr lang="en-GB" altLang="de-DE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5397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0D9943-43CA-4B08-A46E-EA274203FAAA}" type="slidenum">
              <a:rPr lang="en-GB" altLang="de-DE"/>
              <a:pPr>
                <a:spcBef>
                  <a:spcPct val="0"/>
                </a:spcBef>
              </a:pPr>
              <a:t>34</a:t>
            </a:fld>
            <a:endParaRPr lang="en-GB" altLang="de-DE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96518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11BCDD-4B19-4A02-954D-C3D79A20DAEC}" type="slidenum">
              <a:rPr lang="en-GB" altLang="de-DE"/>
              <a:pPr>
                <a:spcBef>
                  <a:spcPct val="0"/>
                </a:spcBef>
              </a:pPr>
              <a:t>35</a:t>
            </a:fld>
            <a:endParaRPr lang="en-GB" altLang="de-DE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696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01519-955F-D6BD-5EDA-F844FF63F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5003693-C23E-BAAE-BE5B-54979573CD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456965-B895-42AC-B7F2-58E7F63D93FF}" type="slidenum">
              <a:rPr lang="en-GB" altLang="de-DE"/>
              <a:pPr>
                <a:spcBef>
                  <a:spcPct val="0"/>
                </a:spcBef>
              </a:pPr>
              <a:t>5</a:t>
            </a:fld>
            <a:endParaRPr lang="en-GB" altLang="de-DE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0BF78DB4-BC77-7FDE-11B8-9147ACCE4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9C65D29-9A0D-2547-9CA4-5399749191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0219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C7C791-B4AC-4757-8345-59F2DAD57A98}" type="slidenum">
              <a:rPr lang="en-GB" altLang="de-DE"/>
              <a:pPr>
                <a:spcBef>
                  <a:spcPct val="0"/>
                </a:spcBef>
              </a:pPr>
              <a:t>38</a:t>
            </a:fld>
            <a:endParaRPr lang="en-GB" altLang="de-DE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005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96A4D5-391D-4A28-A8A3-62D30406B1DD}" type="slidenum">
              <a:rPr lang="en-GB" altLang="de-DE"/>
              <a:pPr>
                <a:spcBef>
                  <a:spcPct val="0"/>
                </a:spcBef>
              </a:pPr>
              <a:t>39</a:t>
            </a:fld>
            <a:endParaRPr lang="en-GB" altLang="de-DE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1429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D074C6-49D1-49CE-AA25-D25CBA2DE938}" type="slidenum">
              <a:rPr lang="en-GB" altLang="de-DE"/>
              <a:pPr>
                <a:spcBef>
                  <a:spcPct val="0"/>
                </a:spcBef>
              </a:pPr>
              <a:t>41</a:t>
            </a:fld>
            <a:endParaRPr lang="en-GB" altLang="de-DE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1090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7EFB79-4183-4493-A7B0-1CEC998AF848}" type="slidenum">
              <a:rPr lang="en-GB" altLang="de-DE"/>
              <a:pPr>
                <a:spcBef>
                  <a:spcPct val="0"/>
                </a:spcBef>
              </a:pPr>
              <a:t>42</a:t>
            </a:fld>
            <a:endParaRPr lang="en-GB" altLang="de-DE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5800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64B069-3377-43D6-AB4F-94559A10F54B}" type="slidenum">
              <a:rPr lang="en-GB" altLang="de-DE"/>
              <a:pPr>
                <a:spcBef>
                  <a:spcPct val="0"/>
                </a:spcBef>
              </a:pPr>
              <a:t>43</a:t>
            </a:fld>
            <a:endParaRPr lang="en-GB" altLang="de-DE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5613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8DEF3E-9DEC-4A61-98F7-ACC7F424EE73}" type="slidenum">
              <a:rPr lang="en-GB" altLang="de-DE"/>
              <a:pPr>
                <a:spcBef>
                  <a:spcPct val="0"/>
                </a:spcBef>
              </a:pPr>
              <a:t>44</a:t>
            </a:fld>
            <a:endParaRPr lang="en-GB" altLang="de-DE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3407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BFCACC-5D44-4665-8671-86C8C2206719}" type="slidenum">
              <a:rPr lang="en-GB" altLang="de-DE"/>
              <a:pPr>
                <a:spcBef>
                  <a:spcPct val="0"/>
                </a:spcBef>
              </a:pPr>
              <a:t>45</a:t>
            </a:fld>
            <a:endParaRPr lang="en-GB" altLang="de-DE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9414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1528D7-A5C4-4228-9CF1-ED2A4DDCB09A}" type="slidenum">
              <a:rPr lang="en-GB" altLang="de-DE"/>
              <a:pPr>
                <a:spcBef>
                  <a:spcPct val="0"/>
                </a:spcBef>
              </a:pPr>
              <a:t>46</a:t>
            </a:fld>
            <a:endParaRPr lang="en-GB" altLang="de-DE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2688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599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7085B2-F4CD-4A22-98CC-84B8BBEFDF7A}" type="slidenum">
              <a:rPr lang="en-GB" altLang="de-DE"/>
              <a:pPr>
                <a:spcBef>
                  <a:spcPct val="0"/>
                </a:spcBef>
              </a:pPr>
              <a:t>55</a:t>
            </a:fld>
            <a:endParaRPr lang="en-GB" altLang="de-DE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8125" cy="3706812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454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279E66C-2C29-4087-919C-B33A74D1C6B2}" type="slidenum">
              <a:rPr lang="en-GB" altLang="de-DE"/>
              <a:pPr>
                <a:spcBef>
                  <a:spcPct val="0"/>
                </a:spcBef>
              </a:pPr>
              <a:t>6</a:t>
            </a:fld>
            <a:endParaRPr lang="en-GB" altLang="de-DE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5656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3580DD-20A7-400A-87AE-D23D1F62B342}" type="slidenum">
              <a:rPr lang="en-GB" altLang="de-DE"/>
              <a:pPr>
                <a:spcBef>
                  <a:spcPct val="0"/>
                </a:spcBef>
              </a:pPr>
              <a:t>57</a:t>
            </a:fld>
            <a:endParaRPr lang="en-GB" altLang="de-DE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5482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C5D08B-30E4-4B06-A25D-9D1B156C31AA}" type="slidenum">
              <a:rPr lang="en-GB" altLang="de-DE"/>
              <a:pPr>
                <a:spcBef>
                  <a:spcPct val="0"/>
                </a:spcBef>
              </a:pPr>
              <a:t>58</a:t>
            </a:fld>
            <a:endParaRPr lang="en-GB" altLang="de-DE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3495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B9BB890-E8AA-4506-B184-E46FC1036BF5}" type="slidenum">
              <a:rPr lang="en-GB" altLang="de-DE"/>
              <a:pPr>
                <a:spcBef>
                  <a:spcPct val="0"/>
                </a:spcBef>
              </a:pPr>
              <a:t>60</a:t>
            </a:fld>
            <a:endParaRPr lang="en-GB" altLang="de-DE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1099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8BF817-3EF5-4A2B-9E53-0A9CACB46438}" type="slidenum">
              <a:rPr lang="en-GB" altLang="de-DE"/>
              <a:pPr>
                <a:spcBef>
                  <a:spcPct val="0"/>
                </a:spcBef>
              </a:pPr>
              <a:t>61</a:t>
            </a:fld>
            <a:endParaRPr lang="en-GB" altLang="de-DE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0936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3C4C37F-E20D-443B-B8C1-B7EFE85F0C70}" type="slidenum">
              <a:rPr lang="en-GB" altLang="de-DE"/>
              <a:pPr>
                <a:spcBef>
                  <a:spcPct val="0"/>
                </a:spcBef>
              </a:pPr>
              <a:t>62</a:t>
            </a:fld>
            <a:endParaRPr lang="en-GB" altLang="de-DE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4608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CB8CA4-9EA2-48DC-B770-BA3CC7C0A1E0}" type="slidenum">
              <a:rPr lang="en-GB" altLang="de-DE"/>
              <a:pPr>
                <a:spcBef>
                  <a:spcPct val="0"/>
                </a:spcBef>
              </a:pPr>
              <a:t>63</a:t>
            </a:fld>
            <a:endParaRPr lang="en-GB" altLang="de-DE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72287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973AA8-B1BF-49F9-B394-2B7C03F623D1}" type="slidenum">
              <a:rPr lang="en-GB" altLang="de-DE"/>
              <a:pPr>
                <a:spcBef>
                  <a:spcPct val="0"/>
                </a:spcBef>
              </a:pPr>
              <a:t>64</a:t>
            </a:fld>
            <a:endParaRPr lang="en-GB" altLang="de-DE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6055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C79A03-ABB9-4DF6-A12E-CF679899B9E2}" type="slidenum">
              <a:rPr lang="en-GB" altLang="de-DE"/>
              <a:pPr>
                <a:spcBef>
                  <a:spcPct val="0"/>
                </a:spcBef>
              </a:pPr>
              <a:t>65</a:t>
            </a:fld>
            <a:endParaRPr lang="en-GB" altLang="de-DE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75181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884CF2-CF15-41E7-BA01-A95286A24151}" type="slidenum">
              <a:rPr lang="en-GB" altLang="de-DE"/>
              <a:pPr>
                <a:spcBef>
                  <a:spcPct val="0"/>
                </a:spcBef>
              </a:pPr>
              <a:t>69</a:t>
            </a:fld>
            <a:endParaRPr lang="en-GB" altLang="de-DE"/>
          </a:p>
        </p:txBody>
      </p:sp>
      <p:sp>
        <p:nvSpPr>
          <p:cNvPr id="125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010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E18F1A-5EB8-4BCA-B2B7-53B7FD42715F}" type="slidenum">
              <a:rPr lang="en-GB" altLang="de-DE"/>
              <a:pPr>
                <a:spcBef>
                  <a:spcPct val="0"/>
                </a:spcBef>
              </a:pPr>
              <a:t>7</a:t>
            </a:fld>
            <a:endParaRPr lang="en-GB" altLang="de-DE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225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71C2C8A-C2C0-4977-A3EC-10539AC99D8F}" type="slidenum">
              <a:rPr lang="en-GB" altLang="de-DE"/>
              <a:pPr>
                <a:spcBef>
                  <a:spcPct val="0"/>
                </a:spcBef>
              </a:pPr>
              <a:t>13</a:t>
            </a:fld>
            <a:endParaRPr lang="en-GB" altLang="de-DE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9586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17FE00-5C72-4FE5-8D4E-80FD9733B610}" type="slidenum">
              <a:rPr lang="en-GB" altLang="de-DE"/>
              <a:pPr>
                <a:spcBef>
                  <a:spcPct val="0"/>
                </a:spcBef>
              </a:pPr>
              <a:t>15</a:t>
            </a:fld>
            <a:endParaRPr lang="en-GB" altLang="de-DE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532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30F0C4-EE5E-42C4-BD8D-AA13BB4B1B85}" type="slidenum">
              <a:rPr lang="en-GB" altLang="de-DE"/>
              <a:pPr>
                <a:spcBef>
                  <a:spcPct val="0"/>
                </a:spcBef>
              </a:pPr>
              <a:t>18</a:t>
            </a:fld>
            <a:endParaRPr lang="en-GB" altLang="de-DE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7137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61D923-7CB6-4D29-9F5A-8CB949271D1C}" type="slidenum">
              <a:rPr lang="en-GB" altLang="de-DE"/>
              <a:pPr>
                <a:spcBef>
                  <a:spcPct val="0"/>
                </a:spcBef>
              </a:pPr>
              <a:t>19</a:t>
            </a:fld>
            <a:endParaRPr lang="en-GB" altLang="de-DE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399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428F81B-E518-4E3A-AB95-42F0BFF09438}" type="slidenum">
              <a:rPr lang="en-GB" altLang="de-DE"/>
              <a:pPr>
                <a:spcBef>
                  <a:spcPct val="0"/>
                </a:spcBef>
              </a:pPr>
              <a:t>20</a:t>
            </a:fld>
            <a:endParaRPr lang="en-GB" alt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70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1094260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218486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94801" y="247651"/>
            <a:ext cx="2080684" cy="58467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946400" y="247651"/>
            <a:ext cx="6045200" cy="584676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78792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927625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718738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46401" y="1981201"/>
            <a:ext cx="4061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211484" y="1981201"/>
            <a:ext cx="4064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6790655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699178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82391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36653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86059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832245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877186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>
            <a:off x="944034" y="6629400"/>
            <a:ext cx="11247967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15267" y="247651"/>
            <a:ext cx="6534151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46401" y="1981201"/>
            <a:ext cx="8329084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outline text format</a:t>
            </a:r>
          </a:p>
          <a:p>
            <a:pPr lvl="1"/>
            <a:r>
              <a:rPr lang="en-GB" altLang="de-DE"/>
              <a:t>Second Outline Level</a:t>
            </a:r>
          </a:p>
          <a:p>
            <a:pPr lvl="2"/>
            <a:r>
              <a:rPr lang="en-GB" altLang="de-DE"/>
              <a:t>Third Outline Level</a:t>
            </a:r>
          </a:p>
          <a:p>
            <a:pPr lvl="3"/>
            <a:r>
              <a:rPr lang="en-GB" altLang="de-DE"/>
              <a:t>Fourth Outline Level</a:t>
            </a:r>
          </a:p>
          <a:p>
            <a:pPr lvl="4"/>
            <a:r>
              <a:rPr lang="en-GB" altLang="de-DE"/>
              <a:t>Fifth Outline Level</a:t>
            </a:r>
          </a:p>
          <a:p>
            <a:pPr lvl="4"/>
            <a:r>
              <a:rPr lang="en-GB" altLang="de-DE"/>
              <a:t>Sixth Outline Level</a:t>
            </a:r>
          </a:p>
          <a:p>
            <a:pPr lvl="4"/>
            <a:r>
              <a:rPr lang="en-GB" altLang="de-DE"/>
              <a:t>Seventh Outline Level</a:t>
            </a:r>
          </a:p>
          <a:p>
            <a:pPr lvl="4"/>
            <a:r>
              <a:rPr lang="en-GB" altLang="de-DE"/>
              <a:t>Eighth Outline Level</a:t>
            </a:r>
          </a:p>
          <a:p>
            <a:pPr lvl="4"/>
            <a:r>
              <a:rPr lang="en-GB" altLang="de-DE"/>
              <a:t>Ninth Outline Level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47318" y="6611938"/>
            <a:ext cx="4187663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ahoma" pitchFamily="34" charset="0"/>
              <a:buNone/>
              <a:defRPr/>
            </a:pPr>
            <a:r>
              <a:rPr lang="en-GB" sz="1000" b="1">
                <a:latin typeface="Tahoma" pitchFamily="34" charset="0"/>
              </a:rPr>
              <a:t>www.geophysik.uni-muenchen.de -&gt; Studium -&gt; Vorlesungen</a:t>
            </a:r>
          </a:p>
        </p:txBody>
      </p:sp>
      <p:grpSp>
        <p:nvGrpSpPr>
          <p:cNvPr id="1030" name="Group 5"/>
          <p:cNvGrpSpPr>
            <a:grpSpLocks/>
          </p:cNvGrpSpPr>
          <p:nvPr/>
        </p:nvGrpSpPr>
        <p:grpSpPr bwMode="auto">
          <a:xfrm>
            <a:off x="1" y="1"/>
            <a:ext cx="1325033" cy="6856413"/>
            <a:chOff x="0" y="0"/>
            <a:chExt cx="626" cy="4319"/>
          </a:xfrm>
        </p:grpSpPr>
        <p:pic>
          <p:nvPicPr>
            <p:cNvPr id="103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627" cy="1792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22"/>
              <a:ext cx="626" cy="1498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34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5" cy="126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416051" y="6621463"/>
            <a:ext cx="2135819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ahoma" panose="020B0604030504040204" pitchFamily="34" charset="0"/>
              <a:buNone/>
              <a:defRPr/>
            </a:pPr>
            <a:r>
              <a:rPr lang="en-GB" altLang="de-DE" sz="1000" b="1">
                <a:solidFill>
                  <a:srgbClr val="000000"/>
                </a:solidFill>
                <a:latin typeface="Tahoma" panose="020B0604030504040204" pitchFamily="34" charset="0"/>
              </a:rPr>
              <a:t>Seismische Wellen  -  Folie </a:t>
            </a:r>
            <a:fld id="{3519E903-24F8-4052-8834-97CB2EA47792}" type="slidenum">
              <a:rPr lang="en-GB" altLang="de-DE" sz="1000" b="1" smtClean="0">
                <a:solidFill>
                  <a:srgbClr val="000000"/>
                </a:solidFill>
                <a:latin typeface="Tahoma" panose="020B0604030504040204" pitchFamily="34" charset="0"/>
              </a:rPr>
              <a:pPr eaLnBrk="1" hangingPunct="1">
                <a:buClr>
                  <a:srgbClr val="000000"/>
                </a:buClr>
                <a:buSzPct val="100000"/>
                <a:buFont typeface="Tahoma" panose="020B0604030504040204" pitchFamily="34" charset="0"/>
                <a:buNone/>
                <a:defRPr/>
              </a:pPr>
              <a:t>‹#›</a:t>
            </a:fld>
            <a:endParaRPr lang="en-GB" altLang="de-DE" sz="10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 spd="med"/>
  <p:txStyles>
    <p:titleStyle>
      <a:lvl1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5pPr>
      <a:lvl6pPr marL="4572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6pPr>
      <a:lvl7pPr marL="9144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7pPr>
      <a:lvl8pPr marL="1371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8pPr>
      <a:lvl9pPr marL="18288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77ubC4bcgRM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0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96688" y="475556"/>
            <a:ext cx="12385376" cy="638244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Globale Seismizität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93967" y="6477001"/>
            <a:ext cx="1054100" cy="314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altLang="de-DE"/>
              <a:t># </a:t>
            </a:r>
            <a:fld id="{2EE1E400-939D-44D5-B349-88F531AA5641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  <p:pic>
        <p:nvPicPr>
          <p:cNvPr id="4" name="earthquakes_2001-2015_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0350" y="574948"/>
            <a:ext cx="6454452" cy="64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2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50A6B-F8C0-D2B0-3F06-D5FAA93F5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69DE-C944-34A5-7461-3EE76EE2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Verschiebung und Deformation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53D49D-7911-80B2-C4F7-6D6967B191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9385720" y="-9820472"/>
            <a:ext cx="29224518" cy="27868821"/>
            <a:chOff x="3997" y="1241"/>
            <a:chExt cx="1897" cy="1809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2B99527-5C18-306C-0943-927931B2A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3050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0BBE672-6254-2B85-7CFC-445478EA2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869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D2BD1B4-A5BD-5B9A-8344-8D6E9211C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693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15CE791-CE37-4407-F2D7-E6F80512A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512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E15AC63-DF21-9013-2740-CF878F76F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337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774BB43-4911-0A4D-993A-4036E2034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161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E9B4D16-1336-362A-08C4-7D2E1B965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980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7D8456B-7CE9-E36F-7736-C4C8EF316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804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3AEC11A-7361-E843-CED0-D7D7B4321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23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15598CA-53FF-70DD-6942-3D4CB1928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447"/>
              <a:ext cx="1685" cy="0"/>
            </a:xfrm>
            <a:custGeom>
              <a:avLst/>
              <a:gdLst>
                <a:gd name="T0" fmla="*/ 0 w 1685"/>
                <a:gd name="T1" fmla="*/ 187 w 1685"/>
                <a:gd name="T2" fmla="*/ 373 w 1685"/>
                <a:gd name="T3" fmla="*/ 560 w 1685"/>
                <a:gd name="T4" fmla="*/ 747 w 1685"/>
                <a:gd name="T5" fmla="*/ 938 w 1685"/>
                <a:gd name="T6" fmla="*/ 1125 w 1685"/>
                <a:gd name="T7" fmla="*/ 1312 w 1685"/>
                <a:gd name="T8" fmla="*/ 1498 w 1685"/>
                <a:gd name="T9" fmla="*/ 1685 w 16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85">
                  <a:moveTo>
                    <a:pt x="0" y="0"/>
                  </a:moveTo>
                  <a:lnTo>
                    <a:pt x="187" y="0"/>
                  </a:lnTo>
                  <a:lnTo>
                    <a:pt x="373" y="0"/>
                  </a:lnTo>
                  <a:lnTo>
                    <a:pt x="560" y="0"/>
                  </a:lnTo>
                  <a:lnTo>
                    <a:pt x="747" y="0"/>
                  </a:lnTo>
                  <a:lnTo>
                    <a:pt x="938" y="0"/>
                  </a:lnTo>
                  <a:lnTo>
                    <a:pt x="1125" y="0"/>
                  </a:lnTo>
                  <a:lnTo>
                    <a:pt x="1312" y="0"/>
                  </a:lnTo>
                  <a:lnTo>
                    <a:pt x="1498" y="0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FFF37CE-90C4-65FF-5DD5-29A616BD3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25FC25AC-D374-CBB9-216C-8F974585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04ABACC-4396-28B2-36BA-376B6B43F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8B7F6427-FA04-E69B-C38D-A0CD4AAF7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9D68351-151F-7D0A-4539-7F170850E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DCACF022-6BF6-D371-3F0D-1E0D58B3C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C6EDFCA9-A592-E23F-623E-AE1432195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787FD06E-3710-E836-55BC-A36D05769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7C4F1E24-7855-AD63-68A2-5AE5B9575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FC3E6175-FE96-7D75-B095-7F90F3343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" y="1447"/>
              <a:ext cx="0" cy="1603"/>
            </a:xfrm>
            <a:custGeom>
              <a:avLst/>
              <a:gdLst>
                <a:gd name="T0" fmla="*/ 1603 h 1603"/>
                <a:gd name="T1" fmla="*/ 1422 h 1603"/>
                <a:gd name="T2" fmla="*/ 1246 h 1603"/>
                <a:gd name="T3" fmla="*/ 1065 h 1603"/>
                <a:gd name="T4" fmla="*/ 890 h 1603"/>
                <a:gd name="T5" fmla="*/ 714 h 1603"/>
                <a:gd name="T6" fmla="*/ 533 h 1603"/>
                <a:gd name="T7" fmla="*/ 357 h 1603"/>
                <a:gd name="T8" fmla="*/ 176 h 1603"/>
                <a:gd name="T9" fmla="*/ 0 h 16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603">
                  <a:moveTo>
                    <a:pt x="0" y="1603"/>
                  </a:moveTo>
                  <a:lnTo>
                    <a:pt x="0" y="1422"/>
                  </a:lnTo>
                  <a:lnTo>
                    <a:pt x="0" y="1246"/>
                  </a:lnTo>
                  <a:lnTo>
                    <a:pt x="0" y="1065"/>
                  </a:lnTo>
                  <a:lnTo>
                    <a:pt x="0" y="890"/>
                  </a:lnTo>
                  <a:lnTo>
                    <a:pt x="0" y="714"/>
                  </a:lnTo>
                  <a:lnTo>
                    <a:pt x="0" y="533"/>
                  </a:lnTo>
                  <a:lnTo>
                    <a:pt x="0" y="357"/>
                  </a:ln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28090C2E-2EE6-EE85-698D-350B38D12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3038"/>
              <a:ext cx="1799" cy="6"/>
            </a:xfrm>
            <a:custGeom>
              <a:avLst/>
              <a:gdLst>
                <a:gd name="T0" fmla="*/ 0 w 1799"/>
                <a:gd name="T1" fmla="*/ 6 h 6"/>
                <a:gd name="T2" fmla="*/ 192 w 1799"/>
                <a:gd name="T3" fmla="*/ 6 h 6"/>
                <a:gd name="T4" fmla="*/ 389 w 1799"/>
                <a:gd name="T5" fmla="*/ 6 h 6"/>
                <a:gd name="T6" fmla="*/ 581 w 1799"/>
                <a:gd name="T7" fmla="*/ 6 h 6"/>
                <a:gd name="T8" fmla="*/ 778 w 1799"/>
                <a:gd name="T9" fmla="*/ 6 h 6"/>
                <a:gd name="T10" fmla="*/ 980 w 1799"/>
                <a:gd name="T11" fmla="*/ 0 h 6"/>
                <a:gd name="T12" fmla="*/ 1182 w 1799"/>
                <a:gd name="T13" fmla="*/ 0 h 6"/>
                <a:gd name="T14" fmla="*/ 1384 w 1799"/>
                <a:gd name="T15" fmla="*/ 0 h 6"/>
                <a:gd name="T16" fmla="*/ 1592 w 1799"/>
                <a:gd name="T17" fmla="*/ 0 h 6"/>
                <a:gd name="T18" fmla="*/ 1799 w 1799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9" h="6">
                  <a:moveTo>
                    <a:pt x="0" y="6"/>
                  </a:moveTo>
                  <a:lnTo>
                    <a:pt x="192" y="6"/>
                  </a:lnTo>
                  <a:lnTo>
                    <a:pt x="389" y="6"/>
                  </a:lnTo>
                  <a:lnTo>
                    <a:pt x="581" y="6"/>
                  </a:lnTo>
                  <a:lnTo>
                    <a:pt x="778" y="6"/>
                  </a:lnTo>
                  <a:lnTo>
                    <a:pt x="980" y="0"/>
                  </a:lnTo>
                  <a:lnTo>
                    <a:pt x="1182" y="0"/>
                  </a:lnTo>
                  <a:lnTo>
                    <a:pt x="1384" y="0"/>
                  </a:lnTo>
                  <a:lnTo>
                    <a:pt x="1592" y="0"/>
                  </a:lnTo>
                  <a:lnTo>
                    <a:pt x="1799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3534C5B7-5F18-7836-EFBE-BBFB3783F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844"/>
              <a:ext cx="1804" cy="19"/>
            </a:xfrm>
            <a:custGeom>
              <a:avLst/>
              <a:gdLst>
                <a:gd name="T0" fmla="*/ 0 w 1804"/>
                <a:gd name="T1" fmla="*/ 19 h 19"/>
                <a:gd name="T2" fmla="*/ 192 w 1804"/>
                <a:gd name="T3" fmla="*/ 19 h 19"/>
                <a:gd name="T4" fmla="*/ 384 w 1804"/>
                <a:gd name="T5" fmla="*/ 19 h 19"/>
                <a:gd name="T6" fmla="*/ 581 w 1804"/>
                <a:gd name="T7" fmla="*/ 12 h 19"/>
                <a:gd name="T8" fmla="*/ 778 w 1804"/>
                <a:gd name="T9" fmla="*/ 12 h 19"/>
                <a:gd name="T10" fmla="*/ 980 w 1804"/>
                <a:gd name="T11" fmla="*/ 12 h 19"/>
                <a:gd name="T12" fmla="*/ 1182 w 1804"/>
                <a:gd name="T13" fmla="*/ 6 h 19"/>
                <a:gd name="T14" fmla="*/ 1390 w 1804"/>
                <a:gd name="T15" fmla="*/ 6 h 19"/>
                <a:gd name="T16" fmla="*/ 1597 w 1804"/>
                <a:gd name="T17" fmla="*/ 6 h 19"/>
                <a:gd name="T18" fmla="*/ 1804 w 1804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4" h="19">
                  <a:moveTo>
                    <a:pt x="0" y="19"/>
                  </a:moveTo>
                  <a:lnTo>
                    <a:pt x="192" y="19"/>
                  </a:lnTo>
                  <a:lnTo>
                    <a:pt x="384" y="19"/>
                  </a:lnTo>
                  <a:lnTo>
                    <a:pt x="581" y="12"/>
                  </a:lnTo>
                  <a:lnTo>
                    <a:pt x="778" y="12"/>
                  </a:lnTo>
                  <a:lnTo>
                    <a:pt x="980" y="12"/>
                  </a:lnTo>
                  <a:lnTo>
                    <a:pt x="1182" y="6"/>
                  </a:lnTo>
                  <a:lnTo>
                    <a:pt x="1390" y="6"/>
                  </a:lnTo>
                  <a:lnTo>
                    <a:pt x="1597" y="6"/>
                  </a:lnTo>
                  <a:lnTo>
                    <a:pt x="1804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A832E822-5464-E1CA-518B-459616FE7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656"/>
              <a:ext cx="1815" cy="25"/>
            </a:xfrm>
            <a:custGeom>
              <a:avLst/>
              <a:gdLst>
                <a:gd name="T0" fmla="*/ 0 w 1815"/>
                <a:gd name="T1" fmla="*/ 25 h 25"/>
                <a:gd name="T2" fmla="*/ 192 w 1815"/>
                <a:gd name="T3" fmla="*/ 19 h 25"/>
                <a:gd name="T4" fmla="*/ 389 w 1815"/>
                <a:gd name="T5" fmla="*/ 19 h 25"/>
                <a:gd name="T6" fmla="*/ 586 w 1815"/>
                <a:gd name="T7" fmla="*/ 12 h 25"/>
                <a:gd name="T8" fmla="*/ 788 w 1815"/>
                <a:gd name="T9" fmla="*/ 12 h 25"/>
                <a:gd name="T10" fmla="*/ 985 w 1815"/>
                <a:gd name="T11" fmla="*/ 6 h 25"/>
                <a:gd name="T12" fmla="*/ 1193 w 1815"/>
                <a:gd name="T13" fmla="*/ 6 h 25"/>
                <a:gd name="T14" fmla="*/ 1400 w 1815"/>
                <a:gd name="T15" fmla="*/ 0 h 25"/>
                <a:gd name="T16" fmla="*/ 1607 w 1815"/>
                <a:gd name="T17" fmla="*/ 0 h 25"/>
                <a:gd name="T18" fmla="*/ 1815 w 1815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5" h="25">
                  <a:moveTo>
                    <a:pt x="0" y="25"/>
                  </a:moveTo>
                  <a:lnTo>
                    <a:pt x="192" y="19"/>
                  </a:lnTo>
                  <a:lnTo>
                    <a:pt x="389" y="19"/>
                  </a:lnTo>
                  <a:lnTo>
                    <a:pt x="586" y="12"/>
                  </a:lnTo>
                  <a:lnTo>
                    <a:pt x="788" y="12"/>
                  </a:lnTo>
                  <a:lnTo>
                    <a:pt x="985" y="6"/>
                  </a:lnTo>
                  <a:lnTo>
                    <a:pt x="1193" y="6"/>
                  </a:lnTo>
                  <a:lnTo>
                    <a:pt x="1400" y="0"/>
                  </a:lnTo>
                  <a:lnTo>
                    <a:pt x="1607" y="0"/>
                  </a:lnTo>
                  <a:lnTo>
                    <a:pt x="1815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C35876C1-CB74-83C9-5F5C-1CB56242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455"/>
              <a:ext cx="1825" cy="38"/>
            </a:xfrm>
            <a:custGeom>
              <a:avLst/>
              <a:gdLst>
                <a:gd name="T0" fmla="*/ 0 w 1825"/>
                <a:gd name="T1" fmla="*/ 38 h 38"/>
                <a:gd name="T2" fmla="*/ 197 w 1825"/>
                <a:gd name="T3" fmla="*/ 38 h 38"/>
                <a:gd name="T4" fmla="*/ 389 w 1825"/>
                <a:gd name="T5" fmla="*/ 32 h 38"/>
                <a:gd name="T6" fmla="*/ 591 w 1825"/>
                <a:gd name="T7" fmla="*/ 26 h 38"/>
                <a:gd name="T8" fmla="*/ 793 w 1825"/>
                <a:gd name="T9" fmla="*/ 26 h 38"/>
                <a:gd name="T10" fmla="*/ 996 w 1825"/>
                <a:gd name="T11" fmla="*/ 19 h 38"/>
                <a:gd name="T12" fmla="*/ 1198 w 1825"/>
                <a:gd name="T13" fmla="*/ 13 h 38"/>
                <a:gd name="T14" fmla="*/ 1405 w 1825"/>
                <a:gd name="T15" fmla="*/ 13 h 38"/>
                <a:gd name="T16" fmla="*/ 1618 w 1825"/>
                <a:gd name="T17" fmla="*/ 7 h 38"/>
                <a:gd name="T18" fmla="*/ 1825 w 1825"/>
                <a:gd name="T1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5" h="38">
                  <a:moveTo>
                    <a:pt x="0" y="38"/>
                  </a:moveTo>
                  <a:lnTo>
                    <a:pt x="197" y="38"/>
                  </a:lnTo>
                  <a:lnTo>
                    <a:pt x="389" y="32"/>
                  </a:lnTo>
                  <a:lnTo>
                    <a:pt x="591" y="26"/>
                  </a:lnTo>
                  <a:lnTo>
                    <a:pt x="793" y="26"/>
                  </a:lnTo>
                  <a:lnTo>
                    <a:pt x="996" y="19"/>
                  </a:lnTo>
                  <a:lnTo>
                    <a:pt x="1198" y="13"/>
                  </a:lnTo>
                  <a:lnTo>
                    <a:pt x="1405" y="13"/>
                  </a:lnTo>
                  <a:lnTo>
                    <a:pt x="1618" y="7"/>
                  </a:lnTo>
                  <a:lnTo>
                    <a:pt x="1825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30B5EFCE-69C6-338C-FF6A-57B169789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261"/>
              <a:ext cx="1835" cy="44"/>
            </a:xfrm>
            <a:custGeom>
              <a:avLst/>
              <a:gdLst>
                <a:gd name="T0" fmla="*/ 0 w 1835"/>
                <a:gd name="T1" fmla="*/ 44 h 44"/>
                <a:gd name="T2" fmla="*/ 197 w 1835"/>
                <a:gd name="T3" fmla="*/ 38 h 44"/>
                <a:gd name="T4" fmla="*/ 394 w 1835"/>
                <a:gd name="T5" fmla="*/ 38 h 44"/>
                <a:gd name="T6" fmla="*/ 596 w 1835"/>
                <a:gd name="T7" fmla="*/ 32 h 44"/>
                <a:gd name="T8" fmla="*/ 799 w 1835"/>
                <a:gd name="T9" fmla="*/ 25 h 44"/>
                <a:gd name="T10" fmla="*/ 1001 w 1835"/>
                <a:gd name="T11" fmla="*/ 19 h 44"/>
                <a:gd name="T12" fmla="*/ 1208 w 1835"/>
                <a:gd name="T13" fmla="*/ 13 h 44"/>
                <a:gd name="T14" fmla="*/ 1415 w 1835"/>
                <a:gd name="T15" fmla="*/ 7 h 44"/>
                <a:gd name="T16" fmla="*/ 1623 w 1835"/>
                <a:gd name="T17" fmla="*/ 7 h 44"/>
                <a:gd name="T18" fmla="*/ 1835 w 1835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5" h="44">
                  <a:moveTo>
                    <a:pt x="0" y="44"/>
                  </a:moveTo>
                  <a:lnTo>
                    <a:pt x="197" y="38"/>
                  </a:lnTo>
                  <a:lnTo>
                    <a:pt x="394" y="38"/>
                  </a:lnTo>
                  <a:lnTo>
                    <a:pt x="596" y="32"/>
                  </a:lnTo>
                  <a:lnTo>
                    <a:pt x="799" y="25"/>
                  </a:lnTo>
                  <a:lnTo>
                    <a:pt x="1001" y="19"/>
                  </a:lnTo>
                  <a:lnTo>
                    <a:pt x="1208" y="13"/>
                  </a:lnTo>
                  <a:lnTo>
                    <a:pt x="1415" y="7"/>
                  </a:lnTo>
                  <a:lnTo>
                    <a:pt x="1623" y="7"/>
                  </a:lnTo>
                  <a:lnTo>
                    <a:pt x="1835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1614475F-B375-819F-EE9E-95225978C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061"/>
              <a:ext cx="1851" cy="56"/>
            </a:xfrm>
            <a:custGeom>
              <a:avLst/>
              <a:gdLst>
                <a:gd name="T0" fmla="*/ 0 w 1851"/>
                <a:gd name="T1" fmla="*/ 56 h 56"/>
                <a:gd name="T2" fmla="*/ 197 w 1851"/>
                <a:gd name="T3" fmla="*/ 50 h 56"/>
                <a:gd name="T4" fmla="*/ 399 w 1851"/>
                <a:gd name="T5" fmla="*/ 44 h 56"/>
                <a:gd name="T6" fmla="*/ 596 w 1851"/>
                <a:gd name="T7" fmla="*/ 38 h 56"/>
                <a:gd name="T8" fmla="*/ 804 w 1851"/>
                <a:gd name="T9" fmla="*/ 31 h 56"/>
                <a:gd name="T10" fmla="*/ 1006 w 1851"/>
                <a:gd name="T11" fmla="*/ 25 h 56"/>
                <a:gd name="T12" fmla="*/ 1213 w 1851"/>
                <a:gd name="T13" fmla="*/ 19 h 56"/>
                <a:gd name="T14" fmla="*/ 1426 w 1851"/>
                <a:gd name="T15" fmla="*/ 13 h 56"/>
                <a:gd name="T16" fmla="*/ 1633 w 1851"/>
                <a:gd name="T17" fmla="*/ 6 h 56"/>
                <a:gd name="T18" fmla="*/ 1851 w 1851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1" h="56">
                  <a:moveTo>
                    <a:pt x="0" y="56"/>
                  </a:moveTo>
                  <a:lnTo>
                    <a:pt x="197" y="50"/>
                  </a:lnTo>
                  <a:lnTo>
                    <a:pt x="399" y="44"/>
                  </a:lnTo>
                  <a:lnTo>
                    <a:pt x="596" y="38"/>
                  </a:lnTo>
                  <a:lnTo>
                    <a:pt x="804" y="31"/>
                  </a:lnTo>
                  <a:lnTo>
                    <a:pt x="1006" y="25"/>
                  </a:lnTo>
                  <a:lnTo>
                    <a:pt x="1213" y="19"/>
                  </a:lnTo>
                  <a:lnTo>
                    <a:pt x="1426" y="13"/>
                  </a:lnTo>
                  <a:lnTo>
                    <a:pt x="1633" y="6"/>
                  </a:lnTo>
                  <a:lnTo>
                    <a:pt x="1851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7C060A1C-892A-FAA9-6B5B-E2001793D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" y="1861"/>
              <a:ext cx="1856" cy="62"/>
            </a:xfrm>
            <a:custGeom>
              <a:avLst/>
              <a:gdLst>
                <a:gd name="T0" fmla="*/ 0 w 1856"/>
                <a:gd name="T1" fmla="*/ 62 h 62"/>
                <a:gd name="T2" fmla="*/ 197 w 1856"/>
                <a:gd name="T3" fmla="*/ 56 h 62"/>
                <a:gd name="T4" fmla="*/ 394 w 1856"/>
                <a:gd name="T5" fmla="*/ 50 h 62"/>
                <a:gd name="T6" fmla="*/ 597 w 1856"/>
                <a:gd name="T7" fmla="*/ 43 h 62"/>
                <a:gd name="T8" fmla="*/ 804 w 1856"/>
                <a:gd name="T9" fmla="*/ 37 h 62"/>
                <a:gd name="T10" fmla="*/ 1006 w 1856"/>
                <a:gd name="T11" fmla="*/ 25 h 62"/>
                <a:gd name="T12" fmla="*/ 1219 w 1856"/>
                <a:gd name="T13" fmla="*/ 18 h 62"/>
                <a:gd name="T14" fmla="*/ 1426 w 1856"/>
                <a:gd name="T15" fmla="*/ 12 h 62"/>
                <a:gd name="T16" fmla="*/ 1639 w 1856"/>
                <a:gd name="T17" fmla="*/ 6 h 62"/>
                <a:gd name="T18" fmla="*/ 1856 w 1856"/>
                <a:gd name="T1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6" h="62">
                  <a:moveTo>
                    <a:pt x="0" y="62"/>
                  </a:moveTo>
                  <a:lnTo>
                    <a:pt x="197" y="56"/>
                  </a:lnTo>
                  <a:lnTo>
                    <a:pt x="394" y="50"/>
                  </a:lnTo>
                  <a:lnTo>
                    <a:pt x="597" y="43"/>
                  </a:lnTo>
                  <a:lnTo>
                    <a:pt x="804" y="37"/>
                  </a:lnTo>
                  <a:lnTo>
                    <a:pt x="1006" y="25"/>
                  </a:lnTo>
                  <a:lnTo>
                    <a:pt x="1219" y="18"/>
                  </a:lnTo>
                  <a:lnTo>
                    <a:pt x="1426" y="12"/>
                  </a:lnTo>
                  <a:lnTo>
                    <a:pt x="1639" y="6"/>
                  </a:lnTo>
                  <a:lnTo>
                    <a:pt x="1856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92899F90-E05A-BF4A-E277-06D851A89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" y="1654"/>
              <a:ext cx="1867" cy="75"/>
            </a:xfrm>
            <a:custGeom>
              <a:avLst/>
              <a:gdLst>
                <a:gd name="T0" fmla="*/ 0 w 1867"/>
                <a:gd name="T1" fmla="*/ 75 h 75"/>
                <a:gd name="T2" fmla="*/ 197 w 1867"/>
                <a:gd name="T3" fmla="*/ 69 h 75"/>
                <a:gd name="T4" fmla="*/ 400 w 1867"/>
                <a:gd name="T5" fmla="*/ 63 h 75"/>
                <a:gd name="T6" fmla="*/ 602 w 1867"/>
                <a:gd name="T7" fmla="*/ 50 h 75"/>
                <a:gd name="T8" fmla="*/ 809 w 1867"/>
                <a:gd name="T9" fmla="*/ 44 h 75"/>
                <a:gd name="T10" fmla="*/ 1016 w 1867"/>
                <a:gd name="T11" fmla="*/ 38 h 75"/>
                <a:gd name="T12" fmla="*/ 1224 w 1867"/>
                <a:gd name="T13" fmla="*/ 25 h 75"/>
                <a:gd name="T14" fmla="*/ 1436 w 1867"/>
                <a:gd name="T15" fmla="*/ 19 h 75"/>
                <a:gd name="T16" fmla="*/ 1649 w 1867"/>
                <a:gd name="T17" fmla="*/ 12 h 75"/>
                <a:gd name="T18" fmla="*/ 1867 w 1867"/>
                <a:gd name="T1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7" h="75">
                  <a:moveTo>
                    <a:pt x="0" y="75"/>
                  </a:moveTo>
                  <a:lnTo>
                    <a:pt x="197" y="69"/>
                  </a:lnTo>
                  <a:lnTo>
                    <a:pt x="400" y="63"/>
                  </a:lnTo>
                  <a:lnTo>
                    <a:pt x="602" y="50"/>
                  </a:lnTo>
                  <a:lnTo>
                    <a:pt x="809" y="44"/>
                  </a:lnTo>
                  <a:lnTo>
                    <a:pt x="1016" y="38"/>
                  </a:lnTo>
                  <a:lnTo>
                    <a:pt x="1224" y="25"/>
                  </a:lnTo>
                  <a:lnTo>
                    <a:pt x="1436" y="19"/>
                  </a:lnTo>
                  <a:lnTo>
                    <a:pt x="1649" y="12"/>
                  </a:lnTo>
                  <a:lnTo>
                    <a:pt x="1867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FBB93697-3B6E-3DFA-3464-7111C6A3A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" y="1454"/>
              <a:ext cx="1877" cy="81"/>
            </a:xfrm>
            <a:custGeom>
              <a:avLst/>
              <a:gdLst>
                <a:gd name="T0" fmla="*/ 0 w 1877"/>
                <a:gd name="T1" fmla="*/ 81 h 81"/>
                <a:gd name="T2" fmla="*/ 203 w 1877"/>
                <a:gd name="T3" fmla="*/ 68 h 81"/>
                <a:gd name="T4" fmla="*/ 405 w 1877"/>
                <a:gd name="T5" fmla="*/ 62 h 81"/>
                <a:gd name="T6" fmla="*/ 607 w 1877"/>
                <a:gd name="T7" fmla="*/ 50 h 81"/>
                <a:gd name="T8" fmla="*/ 814 w 1877"/>
                <a:gd name="T9" fmla="*/ 43 h 81"/>
                <a:gd name="T10" fmla="*/ 1022 w 1877"/>
                <a:gd name="T11" fmla="*/ 37 h 81"/>
                <a:gd name="T12" fmla="*/ 1234 w 1877"/>
                <a:gd name="T13" fmla="*/ 25 h 81"/>
                <a:gd name="T14" fmla="*/ 1447 w 1877"/>
                <a:gd name="T15" fmla="*/ 18 h 81"/>
                <a:gd name="T16" fmla="*/ 1659 w 1877"/>
                <a:gd name="T17" fmla="*/ 6 h 81"/>
                <a:gd name="T18" fmla="*/ 1877 w 1877"/>
                <a:gd name="T1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7" h="81">
                  <a:moveTo>
                    <a:pt x="0" y="81"/>
                  </a:moveTo>
                  <a:lnTo>
                    <a:pt x="203" y="68"/>
                  </a:lnTo>
                  <a:lnTo>
                    <a:pt x="405" y="62"/>
                  </a:lnTo>
                  <a:lnTo>
                    <a:pt x="607" y="50"/>
                  </a:lnTo>
                  <a:lnTo>
                    <a:pt x="814" y="43"/>
                  </a:lnTo>
                  <a:lnTo>
                    <a:pt x="1022" y="37"/>
                  </a:lnTo>
                  <a:lnTo>
                    <a:pt x="1234" y="25"/>
                  </a:lnTo>
                  <a:lnTo>
                    <a:pt x="1447" y="18"/>
                  </a:lnTo>
                  <a:lnTo>
                    <a:pt x="1659" y="6"/>
                  </a:lnTo>
                  <a:lnTo>
                    <a:pt x="1877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3D29BDCF-2E2F-B18F-9BEE-42E144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" y="1241"/>
              <a:ext cx="1887" cy="94"/>
            </a:xfrm>
            <a:custGeom>
              <a:avLst/>
              <a:gdLst>
                <a:gd name="T0" fmla="*/ 0 w 1887"/>
                <a:gd name="T1" fmla="*/ 94 h 94"/>
                <a:gd name="T2" fmla="*/ 203 w 1887"/>
                <a:gd name="T3" fmla="*/ 87 h 94"/>
                <a:gd name="T4" fmla="*/ 405 w 1887"/>
                <a:gd name="T5" fmla="*/ 75 h 94"/>
                <a:gd name="T6" fmla="*/ 612 w 1887"/>
                <a:gd name="T7" fmla="*/ 62 h 94"/>
                <a:gd name="T8" fmla="*/ 819 w 1887"/>
                <a:gd name="T9" fmla="*/ 56 h 94"/>
                <a:gd name="T10" fmla="*/ 1027 w 1887"/>
                <a:gd name="T11" fmla="*/ 44 h 94"/>
                <a:gd name="T12" fmla="*/ 1239 w 1887"/>
                <a:gd name="T13" fmla="*/ 31 h 94"/>
                <a:gd name="T14" fmla="*/ 1452 w 1887"/>
                <a:gd name="T15" fmla="*/ 25 h 94"/>
                <a:gd name="T16" fmla="*/ 1670 w 1887"/>
                <a:gd name="T17" fmla="*/ 12 h 94"/>
                <a:gd name="T18" fmla="*/ 1887 w 1887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7" h="94">
                  <a:moveTo>
                    <a:pt x="0" y="94"/>
                  </a:moveTo>
                  <a:lnTo>
                    <a:pt x="203" y="87"/>
                  </a:lnTo>
                  <a:lnTo>
                    <a:pt x="405" y="75"/>
                  </a:lnTo>
                  <a:lnTo>
                    <a:pt x="612" y="62"/>
                  </a:lnTo>
                  <a:lnTo>
                    <a:pt x="819" y="56"/>
                  </a:lnTo>
                  <a:lnTo>
                    <a:pt x="1027" y="44"/>
                  </a:lnTo>
                  <a:lnTo>
                    <a:pt x="1239" y="31"/>
                  </a:lnTo>
                  <a:lnTo>
                    <a:pt x="1452" y="25"/>
                  </a:lnTo>
                  <a:lnTo>
                    <a:pt x="1670" y="12"/>
                  </a:lnTo>
                  <a:lnTo>
                    <a:pt x="1887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5C7FA6B7-5D91-6538-53AD-7C899577E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335"/>
              <a:ext cx="10" cy="1709"/>
            </a:xfrm>
            <a:custGeom>
              <a:avLst/>
              <a:gdLst>
                <a:gd name="T0" fmla="*/ 0 w 10"/>
                <a:gd name="T1" fmla="*/ 1709 h 1709"/>
                <a:gd name="T2" fmla="*/ 5 w 10"/>
                <a:gd name="T3" fmla="*/ 1528 h 1709"/>
                <a:gd name="T4" fmla="*/ 5 w 10"/>
                <a:gd name="T5" fmla="*/ 1346 h 1709"/>
                <a:gd name="T6" fmla="*/ 5 w 10"/>
                <a:gd name="T7" fmla="*/ 1158 h 1709"/>
                <a:gd name="T8" fmla="*/ 5 w 10"/>
                <a:gd name="T9" fmla="*/ 970 h 1709"/>
                <a:gd name="T10" fmla="*/ 5 w 10"/>
                <a:gd name="T11" fmla="*/ 782 h 1709"/>
                <a:gd name="T12" fmla="*/ 10 w 10"/>
                <a:gd name="T13" fmla="*/ 588 h 1709"/>
                <a:gd name="T14" fmla="*/ 10 w 10"/>
                <a:gd name="T15" fmla="*/ 394 h 1709"/>
                <a:gd name="T16" fmla="*/ 10 w 10"/>
                <a:gd name="T17" fmla="*/ 200 h 1709"/>
                <a:gd name="T18" fmla="*/ 10 w 10"/>
                <a:gd name="T19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709">
                  <a:moveTo>
                    <a:pt x="0" y="1709"/>
                  </a:moveTo>
                  <a:lnTo>
                    <a:pt x="5" y="1528"/>
                  </a:lnTo>
                  <a:lnTo>
                    <a:pt x="5" y="1346"/>
                  </a:lnTo>
                  <a:lnTo>
                    <a:pt x="5" y="1158"/>
                  </a:lnTo>
                  <a:lnTo>
                    <a:pt x="5" y="970"/>
                  </a:lnTo>
                  <a:lnTo>
                    <a:pt x="5" y="782"/>
                  </a:lnTo>
                  <a:lnTo>
                    <a:pt x="10" y="588"/>
                  </a:lnTo>
                  <a:lnTo>
                    <a:pt x="10" y="394"/>
                  </a:lnTo>
                  <a:lnTo>
                    <a:pt x="10" y="20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60134F99-B518-67A4-3D43-95FA08106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1328"/>
              <a:ext cx="21" cy="1716"/>
            </a:xfrm>
            <a:custGeom>
              <a:avLst/>
              <a:gdLst>
                <a:gd name="T0" fmla="*/ 0 w 21"/>
                <a:gd name="T1" fmla="*/ 1716 h 1716"/>
                <a:gd name="T2" fmla="*/ 5 w 21"/>
                <a:gd name="T3" fmla="*/ 1535 h 1716"/>
                <a:gd name="T4" fmla="*/ 5 w 21"/>
                <a:gd name="T5" fmla="*/ 1347 h 1716"/>
                <a:gd name="T6" fmla="*/ 10 w 21"/>
                <a:gd name="T7" fmla="*/ 1165 h 1716"/>
                <a:gd name="T8" fmla="*/ 10 w 21"/>
                <a:gd name="T9" fmla="*/ 971 h 1716"/>
                <a:gd name="T10" fmla="*/ 10 w 21"/>
                <a:gd name="T11" fmla="*/ 783 h 1716"/>
                <a:gd name="T12" fmla="*/ 15 w 21"/>
                <a:gd name="T13" fmla="*/ 589 h 1716"/>
                <a:gd name="T14" fmla="*/ 15 w 21"/>
                <a:gd name="T15" fmla="*/ 395 h 1716"/>
                <a:gd name="T16" fmla="*/ 21 w 21"/>
                <a:gd name="T17" fmla="*/ 194 h 1716"/>
                <a:gd name="T18" fmla="*/ 21 w 21"/>
                <a:gd name="T19" fmla="*/ 0 h 1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716">
                  <a:moveTo>
                    <a:pt x="0" y="1716"/>
                  </a:moveTo>
                  <a:lnTo>
                    <a:pt x="5" y="1535"/>
                  </a:lnTo>
                  <a:lnTo>
                    <a:pt x="5" y="1347"/>
                  </a:lnTo>
                  <a:lnTo>
                    <a:pt x="10" y="1165"/>
                  </a:lnTo>
                  <a:lnTo>
                    <a:pt x="10" y="971"/>
                  </a:lnTo>
                  <a:lnTo>
                    <a:pt x="10" y="783"/>
                  </a:lnTo>
                  <a:lnTo>
                    <a:pt x="15" y="589"/>
                  </a:lnTo>
                  <a:lnTo>
                    <a:pt x="15" y="395"/>
                  </a:lnTo>
                  <a:lnTo>
                    <a:pt x="21" y="194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F8013653-6773-3197-3098-9C434832F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1316"/>
              <a:ext cx="26" cy="1728"/>
            </a:xfrm>
            <a:custGeom>
              <a:avLst/>
              <a:gdLst>
                <a:gd name="T0" fmla="*/ 0 w 26"/>
                <a:gd name="T1" fmla="*/ 1728 h 1728"/>
                <a:gd name="T2" fmla="*/ 0 w 26"/>
                <a:gd name="T3" fmla="*/ 1547 h 1728"/>
                <a:gd name="T4" fmla="*/ 5 w 26"/>
                <a:gd name="T5" fmla="*/ 1359 h 1728"/>
                <a:gd name="T6" fmla="*/ 5 w 26"/>
                <a:gd name="T7" fmla="*/ 1171 h 1728"/>
                <a:gd name="T8" fmla="*/ 10 w 26"/>
                <a:gd name="T9" fmla="*/ 983 h 1728"/>
                <a:gd name="T10" fmla="*/ 15 w 26"/>
                <a:gd name="T11" fmla="*/ 789 h 1728"/>
                <a:gd name="T12" fmla="*/ 15 w 26"/>
                <a:gd name="T13" fmla="*/ 595 h 1728"/>
                <a:gd name="T14" fmla="*/ 21 w 26"/>
                <a:gd name="T15" fmla="*/ 401 h 1728"/>
                <a:gd name="T16" fmla="*/ 26 w 26"/>
                <a:gd name="T17" fmla="*/ 200 h 1728"/>
                <a:gd name="T18" fmla="*/ 26 w 26"/>
                <a:gd name="T1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728">
                  <a:moveTo>
                    <a:pt x="0" y="1728"/>
                  </a:moveTo>
                  <a:lnTo>
                    <a:pt x="0" y="1547"/>
                  </a:lnTo>
                  <a:lnTo>
                    <a:pt x="5" y="1359"/>
                  </a:lnTo>
                  <a:lnTo>
                    <a:pt x="5" y="1171"/>
                  </a:lnTo>
                  <a:lnTo>
                    <a:pt x="10" y="983"/>
                  </a:lnTo>
                  <a:lnTo>
                    <a:pt x="15" y="789"/>
                  </a:lnTo>
                  <a:lnTo>
                    <a:pt x="15" y="595"/>
                  </a:lnTo>
                  <a:lnTo>
                    <a:pt x="21" y="401"/>
                  </a:lnTo>
                  <a:lnTo>
                    <a:pt x="26" y="20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A59A13A9-0DE9-EF32-49C4-EFA48991D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1303"/>
              <a:ext cx="41" cy="1741"/>
            </a:xfrm>
            <a:custGeom>
              <a:avLst/>
              <a:gdLst>
                <a:gd name="T0" fmla="*/ 0 w 41"/>
                <a:gd name="T1" fmla="*/ 1741 h 1741"/>
                <a:gd name="T2" fmla="*/ 5 w 41"/>
                <a:gd name="T3" fmla="*/ 1553 h 1741"/>
                <a:gd name="T4" fmla="*/ 10 w 41"/>
                <a:gd name="T5" fmla="*/ 1365 h 1741"/>
                <a:gd name="T6" fmla="*/ 15 w 41"/>
                <a:gd name="T7" fmla="*/ 1178 h 1741"/>
                <a:gd name="T8" fmla="*/ 20 w 41"/>
                <a:gd name="T9" fmla="*/ 990 h 1741"/>
                <a:gd name="T10" fmla="*/ 20 w 41"/>
                <a:gd name="T11" fmla="*/ 796 h 1741"/>
                <a:gd name="T12" fmla="*/ 26 w 41"/>
                <a:gd name="T13" fmla="*/ 601 h 1741"/>
                <a:gd name="T14" fmla="*/ 31 w 41"/>
                <a:gd name="T15" fmla="*/ 401 h 1741"/>
                <a:gd name="T16" fmla="*/ 36 w 41"/>
                <a:gd name="T17" fmla="*/ 201 h 1741"/>
                <a:gd name="T18" fmla="*/ 41 w 41"/>
                <a:gd name="T19" fmla="*/ 0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41">
                  <a:moveTo>
                    <a:pt x="0" y="1741"/>
                  </a:moveTo>
                  <a:lnTo>
                    <a:pt x="5" y="1553"/>
                  </a:lnTo>
                  <a:lnTo>
                    <a:pt x="10" y="1365"/>
                  </a:lnTo>
                  <a:lnTo>
                    <a:pt x="15" y="1178"/>
                  </a:lnTo>
                  <a:lnTo>
                    <a:pt x="20" y="990"/>
                  </a:lnTo>
                  <a:lnTo>
                    <a:pt x="20" y="796"/>
                  </a:lnTo>
                  <a:lnTo>
                    <a:pt x="26" y="601"/>
                  </a:lnTo>
                  <a:lnTo>
                    <a:pt x="31" y="401"/>
                  </a:lnTo>
                  <a:lnTo>
                    <a:pt x="36" y="201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02BEE2B2-B785-7F5C-CEE5-9ACE21B1B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5" y="1297"/>
              <a:ext cx="51" cy="1747"/>
            </a:xfrm>
            <a:custGeom>
              <a:avLst/>
              <a:gdLst>
                <a:gd name="T0" fmla="*/ 0 w 51"/>
                <a:gd name="T1" fmla="*/ 1747 h 1747"/>
                <a:gd name="T2" fmla="*/ 5 w 51"/>
                <a:gd name="T3" fmla="*/ 1559 h 1747"/>
                <a:gd name="T4" fmla="*/ 15 w 51"/>
                <a:gd name="T5" fmla="*/ 1371 h 1747"/>
                <a:gd name="T6" fmla="*/ 20 w 51"/>
                <a:gd name="T7" fmla="*/ 1184 h 1747"/>
                <a:gd name="T8" fmla="*/ 26 w 51"/>
                <a:gd name="T9" fmla="*/ 989 h 1747"/>
                <a:gd name="T10" fmla="*/ 31 w 51"/>
                <a:gd name="T11" fmla="*/ 795 h 1747"/>
                <a:gd name="T12" fmla="*/ 36 w 51"/>
                <a:gd name="T13" fmla="*/ 601 h 1747"/>
                <a:gd name="T14" fmla="*/ 41 w 51"/>
                <a:gd name="T15" fmla="*/ 401 h 1747"/>
                <a:gd name="T16" fmla="*/ 46 w 51"/>
                <a:gd name="T17" fmla="*/ 200 h 1747"/>
                <a:gd name="T18" fmla="*/ 51 w 51"/>
                <a:gd name="T19" fmla="*/ 0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1747">
                  <a:moveTo>
                    <a:pt x="0" y="1747"/>
                  </a:moveTo>
                  <a:lnTo>
                    <a:pt x="5" y="1559"/>
                  </a:lnTo>
                  <a:lnTo>
                    <a:pt x="15" y="1371"/>
                  </a:lnTo>
                  <a:lnTo>
                    <a:pt x="20" y="1184"/>
                  </a:lnTo>
                  <a:lnTo>
                    <a:pt x="26" y="989"/>
                  </a:lnTo>
                  <a:lnTo>
                    <a:pt x="31" y="795"/>
                  </a:lnTo>
                  <a:lnTo>
                    <a:pt x="36" y="601"/>
                  </a:lnTo>
                  <a:lnTo>
                    <a:pt x="41" y="401"/>
                  </a:lnTo>
                  <a:lnTo>
                    <a:pt x="46" y="20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FECB6D98-BF81-8B85-E7EE-3F17CC6D0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" y="1285"/>
              <a:ext cx="57" cy="1753"/>
            </a:xfrm>
            <a:custGeom>
              <a:avLst/>
              <a:gdLst>
                <a:gd name="T0" fmla="*/ 0 w 57"/>
                <a:gd name="T1" fmla="*/ 1753 h 1753"/>
                <a:gd name="T2" fmla="*/ 5 w 57"/>
                <a:gd name="T3" fmla="*/ 1571 h 1753"/>
                <a:gd name="T4" fmla="*/ 10 w 57"/>
                <a:gd name="T5" fmla="*/ 1377 h 1753"/>
                <a:gd name="T6" fmla="*/ 21 w 57"/>
                <a:gd name="T7" fmla="*/ 1189 h 1753"/>
                <a:gd name="T8" fmla="*/ 26 w 57"/>
                <a:gd name="T9" fmla="*/ 995 h 1753"/>
                <a:gd name="T10" fmla="*/ 31 w 57"/>
                <a:gd name="T11" fmla="*/ 801 h 1753"/>
                <a:gd name="T12" fmla="*/ 36 w 57"/>
                <a:gd name="T13" fmla="*/ 601 h 1753"/>
                <a:gd name="T14" fmla="*/ 46 w 57"/>
                <a:gd name="T15" fmla="*/ 407 h 1753"/>
                <a:gd name="T16" fmla="*/ 52 w 57"/>
                <a:gd name="T17" fmla="*/ 206 h 1753"/>
                <a:gd name="T18" fmla="*/ 57 w 57"/>
                <a:gd name="T19" fmla="*/ 0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753">
                  <a:moveTo>
                    <a:pt x="0" y="1753"/>
                  </a:moveTo>
                  <a:lnTo>
                    <a:pt x="5" y="1571"/>
                  </a:lnTo>
                  <a:lnTo>
                    <a:pt x="10" y="1377"/>
                  </a:lnTo>
                  <a:lnTo>
                    <a:pt x="21" y="1189"/>
                  </a:lnTo>
                  <a:lnTo>
                    <a:pt x="26" y="995"/>
                  </a:lnTo>
                  <a:lnTo>
                    <a:pt x="31" y="801"/>
                  </a:lnTo>
                  <a:lnTo>
                    <a:pt x="36" y="601"/>
                  </a:lnTo>
                  <a:lnTo>
                    <a:pt x="46" y="407"/>
                  </a:lnTo>
                  <a:lnTo>
                    <a:pt x="52" y="206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5D5391B5-2D61-3C23-1128-617733AA4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272"/>
              <a:ext cx="67" cy="1766"/>
            </a:xfrm>
            <a:custGeom>
              <a:avLst/>
              <a:gdLst>
                <a:gd name="T0" fmla="*/ 0 w 67"/>
                <a:gd name="T1" fmla="*/ 1766 h 1766"/>
                <a:gd name="T2" fmla="*/ 5 w 67"/>
                <a:gd name="T3" fmla="*/ 1578 h 1766"/>
                <a:gd name="T4" fmla="*/ 16 w 67"/>
                <a:gd name="T5" fmla="*/ 1390 h 1766"/>
                <a:gd name="T6" fmla="*/ 21 w 67"/>
                <a:gd name="T7" fmla="*/ 1196 h 1766"/>
                <a:gd name="T8" fmla="*/ 31 w 67"/>
                <a:gd name="T9" fmla="*/ 1002 h 1766"/>
                <a:gd name="T10" fmla="*/ 36 w 67"/>
                <a:gd name="T11" fmla="*/ 808 h 1766"/>
                <a:gd name="T12" fmla="*/ 47 w 67"/>
                <a:gd name="T13" fmla="*/ 607 h 1766"/>
                <a:gd name="T14" fmla="*/ 52 w 67"/>
                <a:gd name="T15" fmla="*/ 407 h 1766"/>
                <a:gd name="T16" fmla="*/ 62 w 67"/>
                <a:gd name="T17" fmla="*/ 207 h 1766"/>
                <a:gd name="T18" fmla="*/ 67 w 67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766">
                  <a:moveTo>
                    <a:pt x="0" y="1766"/>
                  </a:moveTo>
                  <a:lnTo>
                    <a:pt x="5" y="1578"/>
                  </a:lnTo>
                  <a:lnTo>
                    <a:pt x="16" y="1390"/>
                  </a:lnTo>
                  <a:lnTo>
                    <a:pt x="21" y="1196"/>
                  </a:lnTo>
                  <a:lnTo>
                    <a:pt x="31" y="1002"/>
                  </a:lnTo>
                  <a:lnTo>
                    <a:pt x="36" y="808"/>
                  </a:lnTo>
                  <a:lnTo>
                    <a:pt x="47" y="607"/>
                  </a:lnTo>
                  <a:lnTo>
                    <a:pt x="52" y="407"/>
                  </a:lnTo>
                  <a:lnTo>
                    <a:pt x="62" y="207"/>
                  </a:lnTo>
                  <a:lnTo>
                    <a:pt x="67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1444F5A9-235D-E1F2-713C-367346A85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1266"/>
              <a:ext cx="78" cy="1772"/>
            </a:xfrm>
            <a:custGeom>
              <a:avLst/>
              <a:gdLst>
                <a:gd name="T0" fmla="*/ 0 w 78"/>
                <a:gd name="T1" fmla="*/ 1772 h 1772"/>
                <a:gd name="T2" fmla="*/ 11 w 78"/>
                <a:gd name="T3" fmla="*/ 1584 h 1772"/>
                <a:gd name="T4" fmla="*/ 21 w 78"/>
                <a:gd name="T5" fmla="*/ 1390 h 1772"/>
                <a:gd name="T6" fmla="*/ 26 w 78"/>
                <a:gd name="T7" fmla="*/ 1202 h 1772"/>
                <a:gd name="T8" fmla="*/ 36 w 78"/>
                <a:gd name="T9" fmla="*/ 1002 h 1772"/>
                <a:gd name="T10" fmla="*/ 47 w 78"/>
                <a:gd name="T11" fmla="*/ 808 h 1772"/>
                <a:gd name="T12" fmla="*/ 52 w 78"/>
                <a:gd name="T13" fmla="*/ 607 h 1772"/>
                <a:gd name="T14" fmla="*/ 62 w 78"/>
                <a:gd name="T15" fmla="*/ 407 h 1772"/>
                <a:gd name="T16" fmla="*/ 73 w 78"/>
                <a:gd name="T17" fmla="*/ 206 h 1772"/>
                <a:gd name="T18" fmla="*/ 78 w 78"/>
                <a:gd name="T19" fmla="*/ 0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772">
                  <a:moveTo>
                    <a:pt x="0" y="1772"/>
                  </a:moveTo>
                  <a:lnTo>
                    <a:pt x="11" y="1584"/>
                  </a:lnTo>
                  <a:lnTo>
                    <a:pt x="21" y="1390"/>
                  </a:lnTo>
                  <a:lnTo>
                    <a:pt x="26" y="1202"/>
                  </a:lnTo>
                  <a:lnTo>
                    <a:pt x="36" y="1002"/>
                  </a:lnTo>
                  <a:lnTo>
                    <a:pt x="47" y="808"/>
                  </a:lnTo>
                  <a:lnTo>
                    <a:pt x="52" y="607"/>
                  </a:lnTo>
                  <a:lnTo>
                    <a:pt x="62" y="407"/>
                  </a:lnTo>
                  <a:lnTo>
                    <a:pt x="73" y="206"/>
                  </a:lnTo>
                  <a:lnTo>
                    <a:pt x="78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E63757D7-2612-A2A7-5A56-D65AC7B9F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" y="1253"/>
              <a:ext cx="88" cy="1785"/>
            </a:xfrm>
            <a:custGeom>
              <a:avLst/>
              <a:gdLst>
                <a:gd name="T0" fmla="*/ 0 w 88"/>
                <a:gd name="T1" fmla="*/ 1785 h 1785"/>
                <a:gd name="T2" fmla="*/ 10 w 88"/>
                <a:gd name="T3" fmla="*/ 1597 h 1785"/>
                <a:gd name="T4" fmla="*/ 20 w 88"/>
                <a:gd name="T5" fmla="*/ 1403 h 1785"/>
                <a:gd name="T6" fmla="*/ 31 w 88"/>
                <a:gd name="T7" fmla="*/ 1209 h 1785"/>
                <a:gd name="T8" fmla="*/ 36 w 88"/>
                <a:gd name="T9" fmla="*/ 1015 h 1785"/>
                <a:gd name="T10" fmla="*/ 46 w 88"/>
                <a:gd name="T11" fmla="*/ 814 h 1785"/>
                <a:gd name="T12" fmla="*/ 57 w 88"/>
                <a:gd name="T13" fmla="*/ 614 h 1785"/>
                <a:gd name="T14" fmla="*/ 67 w 88"/>
                <a:gd name="T15" fmla="*/ 413 h 1785"/>
                <a:gd name="T16" fmla="*/ 77 w 88"/>
                <a:gd name="T17" fmla="*/ 207 h 1785"/>
                <a:gd name="T18" fmla="*/ 88 w 88"/>
                <a:gd name="T19" fmla="*/ 0 h 1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785">
                  <a:moveTo>
                    <a:pt x="0" y="1785"/>
                  </a:moveTo>
                  <a:lnTo>
                    <a:pt x="10" y="1597"/>
                  </a:lnTo>
                  <a:lnTo>
                    <a:pt x="20" y="1403"/>
                  </a:lnTo>
                  <a:lnTo>
                    <a:pt x="31" y="1209"/>
                  </a:lnTo>
                  <a:lnTo>
                    <a:pt x="36" y="1015"/>
                  </a:lnTo>
                  <a:lnTo>
                    <a:pt x="46" y="814"/>
                  </a:lnTo>
                  <a:lnTo>
                    <a:pt x="57" y="614"/>
                  </a:lnTo>
                  <a:lnTo>
                    <a:pt x="67" y="413"/>
                  </a:lnTo>
                  <a:lnTo>
                    <a:pt x="77" y="207"/>
                  </a:lnTo>
                  <a:lnTo>
                    <a:pt x="88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27E71C02-DDDF-3361-36FC-30034991C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" y="1241"/>
              <a:ext cx="98" cy="1797"/>
            </a:xfrm>
            <a:custGeom>
              <a:avLst/>
              <a:gdLst>
                <a:gd name="T0" fmla="*/ 0 w 98"/>
                <a:gd name="T1" fmla="*/ 1797 h 1797"/>
                <a:gd name="T2" fmla="*/ 10 w 98"/>
                <a:gd name="T3" fmla="*/ 1603 h 1797"/>
                <a:gd name="T4" fmla="*/ 21 w 98"/>
                <a:gd name="T5" fmla="*/ 1415 h 1797"/>
                <a:gd name="T6" fmla="*/ 31 w 98"/>
                <a:gd name="T7" fmla="*/ 1214 h 1797"/>
                <a:gd name="T8" fmla="*/ 41 w 98"/>
                <a:gd name="T9" fmla="*/ 1020 h 1797"/>
                <a:gd name="T10" fmla="*/ 57 w 98"/>
                <a:gd name="T11" fmla="*/ 820 h 1797"/>
                <a:gd name="T12" fmla="*/ 67 w 98"/>
                <a:gd name="T13" fmla="*/ 620 h 1797"/>
                <a:gd name="T14" fmla="*/ 78 w 98"/>
                <a:gd name="T15" fmla="*/ 413 h 1797"/>
                <a:gd name="T16" fmla="*/ 88 w 98"/>
                <a:gd name="T17" fmla="*/ 213 h 1797"/>
                <a:gd name="T18" fmla="*/ 98 w 98"/>
                <a:gd name="T19" fmla="*/ 0 h 1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797">
                  <a:moveTo>
                    <a:pt x="0" y="1797"/>
                  </a:moveTo>
                  <a:lnTo>
                    <a:pt x="10" y="1603"/>
                  </a:lnTo>
                  <a:lnTo>
                    <a:pt x="21" y="1415"/>
                  </a:lnTo>
                  <a:lnTo>
                    <a:pt x="31" y="1214"/>
                  </a:lnTo>
                  <a:lnTo>
                    <a:pt x="41" y="1020"/>
                  </a:lnTo>
                  <a:lnTo>
                    <a:pt x="57" y="820"/>
                  </a:lnTo>
                  <a:lnTo>
                    <a:pt x="67" y="620"/>
                  </a:lnTo>
                  <a:lnTo>
                    <a:pt x="78" y="413"/>
                  </a:lnTo>
                  <a:lnTo>
                    <a:pt x="88" y="213"/>
                  </a:lnTo>
                  <a:lnTo>
                    <a:pt x="98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41DACA-A47D-E013-C41D-C37B4DC5FAEE}"/>
              </a:ext>
            </a:extLst>
          </p:cNvPr>
          <p:cNvGrpSpPr/>
          <p:nvPr/>
        </p:nvGrpSpPr>
        <p:grpSpPr>
          <a:xfrm>
            <a:off x="4309713" y="3197303"/>
            <a:ext cx="1879679" cy="1155423"/>
            <a:chOff x="4309713" y="3197303"/>
            <a:chExt cx="1879679" cy="115542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EEAB35C-1CE1-3A91-2092-8DDE4B63023E}"/>
                </a:ext>
              </a:extLst>
            </p:cNvPr>
            <p:cNvCxnSpPr>
              <a:stCxn id="23" idx="5"/>
              <a:endCxn id="43" idx="5"/>
            </p:cNvCxnSpPr>
            <p:nvPr/>
          </p:nvCxnSpPr>
          <p:spPr bwMode="auto">
            <a:xfrm flipV="1">
              <a:off x="5064780" y="3197303"/>
              <a:ext cx="1124612" cy="1155423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ACFB9A8-FC25-CAF7-B854-97B9BEB1A5CF}"/>
                </a:ext>
              </a:extLst>
            </p:cNvPr>
            <p:cNvSpPr txBox="1"/>
            <p:nvPr/>
          </p:nvSpPr>
          <p:spPr>
            <a:xfrm>
              <a:off x="4309713" y="3351611"/>
              <a:ext cx="1356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1"/>
                  </a:solidFill>
                  <a:latin typeface="+mj-lt"/>
                </a:rPr>
                <a:t>u</a:t>
              </a:r>
              <a:r>
                <a:rPr lang="de-DE" dirty="0">
                  <a:solidFill>
                    <a:schemeClr val="tx1"/>
                  </a:solidFill>
                  <a:latin typeface="+mj-lt"/>
                </a:rPr>
                <a:t>(x,y,z,t)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42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C8867-5F3C-A460-31DD-B31479BF5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73AD5-FEB6-48D7-E2F1-BAB09673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Verschiebung und Deformation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7B0248F-C88D-5DB4-330A-EFBB4DCC13CC}"/>
              </a:ext>
            </a:extLst>
          </p:cNvPr>
          <p:cNvSpPr>
            <a:spLocks/>
          </p:cNvSpPr>
          <p:nvPr/>
        </p:nvSpPr>
        <p:spPr bwMode="auto">
          <a:xfrm>
            <a:off x="-10249816" y="20064573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51F6E62-92CF-B2BB-430B-33E708411FC7}"/>
              </a:ext>
            </a:extLst>
          </p:cNvPr>
          <p:cNvSpPr>
            <a:spLocks/>
          </p:cNvSpPr>
          <p:nvPr/>
        </p:nvSpPr>
        <p:spPr bwMode="auto">
          <a:xfrm>
            <a:off x="-10249816" y="17276150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D233D7F2-78A9-9815-6626-4C1500368CFD}"/>
              </a:ext>
            </a:extLst>
          </p:cNvPr>
          <p:cNvSpPr>
            <a:spLocks/>
          </p:cNvSpPr>
          <p:nvPr/>
        </p:nvSpPr>
        <p:spPr bwMode="auto">
          <a:xfrm>
            <a:off x="-10249816" y="14564756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E2341C62-5FCF-890B-D762-A88BE1B7BBF3}"/>
              </a:ext>
            </a:extLst>
          </p:cNvPr>
          <p:cNvSpPr>
            <a:spLocks/>
          </p:cNvSpPr>
          <p:nvPr/>
        </p:nvSpPr>
        <p:spPr bwMode="auto">
          <a:xfrm>
            <a:off x="-10249816" y="11776333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1FFE7DA-4A56-822F-D15D-DAF1D80F2A86}"/>
              </a:ext>
            </a:extLst>
          </p:cNvPr>
          <p:cNvSpPr>
            <a:spLocks/>
          </p:cNvSpPr>
          <p:nvPr/>
        </p:nvSpPr>
        <p:spPr bwMode="auto">
          <a:xfrm>
            <a:off x="-10249816" y="9080344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B08D7983-FE66-89D4-E775-BA99E0934F9E}"/>
              </a:ext>
            </a:extLst>
          </p:cNvPr>
          <p:cNvSpPr>
            <a:spLocks/>
          </p:cNvSpPr>
          <p:nvPr/>
        </p:nvSpPr>
        <p:spPr bwMode="auto">
          <a:xfrm>
            <a:off x="-10249816" y="6368950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5C3B0CB-80F3-4477-8CF8-0403E64EDBBF}"/>
              </a:ext>
            </a:extLst>
          </p:cNvPr>
          <p:cNvSpPr>
            <a:spLocks/>
          </p:cNvSpPr>
          <p:nvPr/>
        </p:nvSpPr>
        <p:spPr bwMode="auto">
          <a:xfrm>
            <a:off x="-10249816" y="3580527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5785F5CE-34B4-EE4D-7AEA-5D4B97A11BFA}"/>
              </a:ext>
            </a:extLst>
          </p:cNvPr>
          <p:cNvSpPr>
            <a:spLocks/>
          </p:cNvSpPr>
          <p:nvPr/>
        </p:nvSpPr>
        <p:spPr bwMode="auto">
          <a:xfrm>
            <a:off x="-10249816" y="869133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FEBA3F3B-3AF4-1EEC-CE84-707CA7194E4B}"/>
              </a:ext>
            </a:extLst>
          </p:cNvPr>
          <p:cNvSpPr>
            <a:spLocks/>
          </p:cNvSpPr>
          <p:nvPr/>
        </p:nvSpPr>
        <p:spPr bwMode="auto">
          <a:xfrm>
            <a:off x="-10249816" y="-1919290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5E7812B-C8FF-DAD7-3AA9-B5FA4DBDD2F6}"/>
              </a:ext>
            </a:extLst>
          </p:cNvPr>
          <p:cNvSpPr>
            <a:spLocks/>
          </p:cNvSpPr>
          <p:nvPr/>
        </p:nvSpPr>
        <p:spPr bwMode="auto">
          <a:xfrm>
            <a:off x="-10249816" y="-4630684"/>
            <a:ext cx="25958520" cy="0"/>
          </a:xfrm>
          <a:custGeom>
            <a:avLst/>
            <a:gdLst>
              <a:gd name="T0" fmla="*/ 0 w 1685"/>
              <a:gd name="T1" fmla="*/ 187 w 1685"/>
              <a:gd name="T2" fmla="*/ 373 w 1685"/>
              <a:gd name="T3" fmla="*/ 560 w 1685"/>
              <a:gd name="T4" fmla="*/ 747 w 1685"/>
              <a:gd name="T5" fmla="*/ 938 w 1685"/>
              <a:gd name="T6" fmla="*/ 1125 w 1685"/>
              <a:gd name="T7" fmla="*/ 1312 w 1685"/>
              <a:gd name="T8" fmla="*/ 1498 w 1685"/>
              <a:gd name="T9" fmla="*/ 1685 w 168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1685">
                <a:moveTo>
                  <a:pt x="0" y="0"/>
                </a:moveTo>
                <a:lnTo>
                  <a:pt x="187" y="0"/>
                </a:lnTo>
                <a:lnTo>
                  <a:pt x="373" y="0"/>
                </a:lnTo>
                <a:lnTo>
                  <a:pt x="560" y="0"/>
                </a:lnTo>
                <a:lnTo>
                  <a:pt x="747" y="0"/>
                </a:lnTo>
                <a:lnTo>
                  <a:pt x="938" y="0"/>
                </a:lnTo>
                <a:lnTo>
                  <a:pt x="1125" y="0"/>
                </a:lnTo>
                <a:lnTo>
                  <a:pt x="1312" y="0"/>
                </a:lnTo>
                <a:lnTo>
                  <a:pt x="1498" y="0"/>
                </a:lnTo>
                <a:lnTo>
                  <a:pt x="1685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21A45FBE-5560-D05D-2C11-CCB53D27E862}"/>
              </a:ext>
            </a:extLst>
          </p:cNvPr>
          <p:cNvSpPr>
            <a:spLocks/>
          </p:cNvSpPr>
          <p:nvPr/>
        </p:nvSpPr>
        <p:spPr bwMode="auto">
          <a:xfrm>
            <a:off x="-10249816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F0DA09FA-7028-C1D8-5938-755BCA90BD3C}"/>
              </a:ext>
            </a:extLst>
          </p:cNvPr>
          <p:cNvSpPr>
            <a:spLocks/>
          </p:cNvSpPr>
          <p:nvPr/>
        </p:nvSpPr>
        <p:spPr bwMode="auto">
          <a:xfrm>
            <a:off x="-7368959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05FF9F46-4252-FD5C-AE24-0CC2450A9866}"/>
              </a:ext>
            </a:extLst>
          </p:cNvPr>
          <p:cNvSpPr>
            <a:spLocks/>
          </p:cNvSpPr>
          <p:nvPr/>
        </p:nvSpPr>
        <p:spPr bwMode="auto">
          <a:xfrm>
            <a:off x="-4503509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EB93A656-EE44-D56F-7DEF-E863CD0FA5EF}"/>
              </a:ext>
            </a:extLst>
          </p:cNvPr>
          <p:cNvSpPr>
            <a:spLocks/>
          </p:cNvSpPr>
          <p:nvPr/>
        </p:nvSpPr>
        <p:spPr bwMode="auto">
          <a:xfrm>
            <a:off x="-1622652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468F8464-FE85-157E-3BDC-A979AAD128AD}"/>
              </a:ext>
            </a:extLst>
          </p:cNvPr>
          <p:cNvSpPr>
            <a:spLocks/>
          </p:cNvSpPr>
          <p:nvPr/>
        </p:nvSpPr>
        <p:spPr bwMode="auto">
          <a:xfrm>
            <a:off x="1258205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131853E8-A528-A71F-86A0-E649569ADFB7}"/>
              </a:ext>
            </a:extLst>
          </p:cNvPr>
          <p:cNvSpPr>
            <a:spLocks/>
          </p:cNvSpPr>
          <p:nvPr/>
        </p:nvSpPr>
        <p:spPr bwMode="auto">
          <a:xfrm>
            <a:off x="4200684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16B42C7C-0BF3-8559-276F-4A869E3F9B28}"/>
              </a:ext>
            </a:extLst>
          </p:cNvPr>
          <p:cNvSpPr>
            <a:spLocks/>
          </p:cNvSpPr>
          <p:nvPr/>
        </p:nvSpPr>
        <p:spPr bwMode="auto">
          <a:xfrm>
            <a:off x="7081540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075557FE-1C40-0103-1E8B-877618CF199B}"/>
              </a:ext>
            </a:extLst>
          </p:cNvPr>
          <p:cNvSpPr>
            <a:spLocks/>
          </p:cNvSpPr>
          <p:nvPr/>
        </p:nvSpPr>
        <p:spPr bwMode="auto">
          <a:xfrm>
            <a:off x="9962397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3FCB498B-7493-5595-8CA7-AE8C21CA1FA2}"/>
              </a:ext>
            </a:extLst>
          </p:cNvPr>
          <p:cNvSpPr>
            <a:spLocks/>
          </p:cNvSpPr>
          <p:nvPr/>
        </p:nvSpPr>
        <p:spPr bwMode="auto">
          <a:xfrm>
            <a:off x="12827848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CC4626D7-A2A3-5246-EE49-502567FD53AD}"/>
              </a:ext>
            </a:extLst>
          </p:cNvPr>
          <p:cNvSpPr>
            <a:spLocks/>
          </p:cNvSpPr>
          <p:nvPr/>
        </p:nvSpPr>
        <p:spPr bwMode="auto">
          <a:xfrm>
            <a:off x="15708704" y="-4630684"/>
            <a:ext cx="0" cy="24695257"/>
          </a:xfrm>
          <a:custGeom>
            <a:avLst/>
            <a:gdLst>
              <a:gd name="T0" fmla="*/ 1603 h 1603"/>
              <a:gd name="T1" fmla="*/ 1422 h 1603"/>
              <a:gd name="T2" fmla="*/ 1246 h 1603"/>
              <a:gd name="T3" fmla="*/ 1065 h 1603"/>
              <a:gd name="T4" fmla="*/ 890 h 1603"/>
              <a:gd name="T5" fmla="*/ 714 h 1603"/>
              <a:gd name="T6" fmla="*/ 533 h 1603"/>
              <a:gd name="T7" fmla="*/ 357 h 1603"/>
              <a:gd name="T8" fmla="*/ 176 h 1603"/>
              <a:gd name="T9" fmla="*/ 0 h 1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</a:cxnLst>
            <a:rect l="0" t="0" r="r" b="b"/>
            <a:pathLst>
              <a:path h="1603">
                <a:moveTo>
                  <a:pt x="0" y="1603"/>
                </a:moveTo>
                <a:lnTo>
                  <a:pt x="0" y="1422"/>
                </a:lnTo>
                <a:lnTo>
                  <a:pt x="0" y="1246"/>
                </a:lnTo>
                <a:lnTo>
                  <a:pt x="0" y="1065"/>
                </a:lnTo>
                <a:lnTo>
                  <a:pt x="0" y="890"/>
                </a:lnTo>
                <a:lnTo>
                  <a:pt x="0" y="714"/>
                </a:lnTo>
                <a:lnTo>
                  <a:pt x="0" y="533"/>
                </a:lnTo>
                <a:lnTo>
                  <a:pt x="0" y="357"/>
                </a:lnTo>
                <a:lnTo>
                  <a:pt x="0" y="17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8AEAE12E-A100-AF78-9971-948A72B8C5FE}"/>
              </a:ext>
            </a:extLst>
          </p:cNvPr>
          <p:cNvSpPr>
            <a:spLocks/>
          </p:cNvSpPr>
          <p:nvPr/>
        </p:nvSpPr>
        <p:spPr bwMode="auto">
          <a:xfrm>
            <a:off x="-10249816" y="19879705"/>
            <a:ext cx="27714764" cy="92434"/>
          </a:xfrm>
          <a:custGeom>
            <a:avLst/>
            <a:gdLst>
              <a:gd name="T0" fmla="*/ 0 w 1799"/>
              <a:gd name="T1" fmla="*/ 6 h 6"/>
              <a:gd name="T2" fmla="*/ 192 w 1799"/>
              <a:gd name="T3" fmla="*/ 6 h 6"/>
              <a:gd name="T4" fmla="*/ 389 w 1799"/>
              <a:gd name="T5" fmla="*/ 6 h 6"/>
              <a:gd name="T6" fmla="*/ 581 w 1799"/>
              <a:gd name="T7" fmla="*/ 6 h 6"/>
              <a:gd name="T8" fmla="*/ 778 w 1799"/>
              <a:gd name="T9" fmla="*/ 6 h 6"/>
              <a:gd name="T10" fmla="*/ 980 w 1799"/>
              <a:gd name="T11" fmla="*/ 0 h 6"/>
              <a:gd name="T12" fmla="*/ 1182 w 1799"/>
              <a:gd name="T13" fmla="*/ 0 h 6"/>
              <a:gd name="T14" fmla="*/ 1384 w 1799"/>
              <a:gd name="T15" fmla="*/ 0 h 6"/>
              <a:gd name="T16" fmla="*/ 1592 w 1799"/>
              <a:gd name="T17" fmla="*/ 0 h 6"/>
              <a:gd name="T18" fmla="*/ 1799 w 1799"/>
              <a:gd name="T1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99" h="6">
                <a:moveTo>
                  <a:pt x="0" y="6"/>
                </a:moveTo>
                <a:lnTo>
                  <a:pt x="192" y="6"/>
                </a:lnTo>
                <a:lnTo>
                  <a:pt x="389" y="6"/>
                </a:lnTo>
                <a:lnTo>
                  <a:pt x="581" y="6"/>
                </a:lnTo>
                <a:lnTo>
                  <a:pt x="778" y="6"/>
                </a:lnTo>
                <a:lnTo>
                  <a:pt x="980" y="0"/>
                </a:lnTo>
                <a:lnTo>
                  <a:pt x="1182" y="0"/>
                </a:lnTo>
                <a:lnTo>
                  <a:pt x="1384" y="0"/>
                </a:lnTo>
                <a:lnTo>
                  <a:pt x="1592" y="0"/>
                </a:lnTo>
                <a:lnTo>
                  <a:pt x="1799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Freeform 27">
            <a:extLst>
              <a:ext uri="{FF2B5EF4-FFF2-40B4-BE49-F238E27FC236}">
                <a16:creationId xmlns:a16="http://schemas.microsoft.com/office/drawing/2014/main" id="{2AD4D518-3FE0-88DC-D101-BB4555CF5296}"/>
              </a:ext>
            </a:extLst>
          </p:cNvPr>
          <p:cNvSpPr>
            <a:spLocks/>
          </p:cNvSpPr>
          <p:nvPr/>
        </p:nvSpPr>
        <p:spPr bwMode="auto">
          <a:xfrm>
            <a:off x="-10172788" y="16891009"/>
            <a:ext cx="27791793" cy="292707"/>
          </a:xfrm>
          <a:custGeom>
            <a:avLst/>
            <a:gdLst>
              <a:gd name="T0" fmla="*/ 0 w 1804"/>
              <a:gd name="T1" fmla="*/ 19 h 19"/>
              <a:gd name="T2" fmla="*/ 192 w 1804"/>
              <a:gd name="T3" fmla="*/ 19 h 19"/>
              <a:gd name="T4" fmla="*/ 384 w 1804"/>
              <a:gd name="T5" fmla="*/ 19 h 19"/>
              <a:gd name="T6" fmla="*/ 581 w 1804"/>
              <a:gd name="T7" fmla="*/ 12 h 19"/>
              <a:gd name="T8" fmla="*/ 778 w 1804"/>
              <a:gd name="T9" fmla="*/ 12 h 19"/>
              <a:gd name="T10" fmla="*/ 980 w 1804"/>
              <a:gd name="T11" fmla="*/ 12 h 19"/>
              <a:gd name="T12" fmla="*/ 1182 w 1804"/>
              <a:gd name="T13" fmla="*/ 6 h 19"/>
              <a:gd name="T14" fmla="*/ 1390 w 1804"/>
              <a:gd name="T15" fmla="*/ 6 h 19"/>
              <a:gd name="T16" fmla="*/ 1597 w 1804"/>
              <a:gd name="T17" fmla="*/ 6 h 19"/>
              <a:gd name="T18" fmla="*/ 1804 w 1804"/>
              <a:gd name="T1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4" h="19">
                <a:moveTo>
                  <a:pt x="0" y="19"/>
                </a:moveTo>
                <a:lnTo>
                  <a:pt x="192" y="19"/>
                </a:lnTo>
                <a:lnTo>
                  <a:pt x="384" y="19"/>
                </a:lnTo>
                <a:lnTo>
                  <a:pt x="581" y="12"/>
                </a:lnTo>
                <a:lnTo>
                  <a:pt x="778" y="12"/>
                </a:lnTo>
                <a:lnTo>
                  <a:pt x="980" y="12"/>
                </a:lnTo>
                <a:lnTo>
                  <a:pt x="1182" y="6"/>
                </a:lnTo>
                <a:lnTo>
                  <a:pt x="1390" y="6"/>
                </a:lnTo>
                <a:lnTo>
                  <a:pt x="1597" y="6"/>
                </a:lnTo>
                <a:lnTo>
                  <a:pt x="1804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Freeform 28">
            <a:extLst>
              <a:ext uri="{FF2B5EF4-FFF2-40B4-BE49-F238E27FC236}">
                <a16:creationId xmlns:a16="http://schemas.microsoft.com/office/drawing/2014/main" id="{49F0C971-2892-2814-E5D7-EB77FFEE0E4B}"/>
              </a:ext>
            </a:extLst>
          </p:cNvPr>
          <p:cNvSpPr>
            <a:spLocks/>
          </p:cNvSpPr>
          <p:nvPr/>
        </p:nvSpPr>
        <p:spPr bwMode="auto">
          <a:xfrm>
            <a:off x="-10172788" y="13994747"/>
            <a:ext cx="27961255" cy="385141"/>
          </a:xfrm>
          <a:custGeom>
            <a:avLst/>
            <a:gdLst>
              <a:gd name="T0" fmla="*/ 0 w 1815"/>
              <a:gd name="T1" fmla="*/ 25 h 25"/>
              <a:gd name="T2" fmla="*/ 192 w 1815"/>
              <a:gd name="T3" fmla="*/ 19 h 25"/>
              <a:gd name="T4" fmla="*/ 389 w 1815"/>
              <a:gd name="T5" fmla="*/ 19 h 25"/>
              <a:gd name="T6" fmla="*/ 586 w 1815"/>
              <a:gd name="T7" fmla="*/ 12 h 25"/>
              <a:gd name="T8" fmla="*/ 788 w 1815"/>
              <a:gd name="T9" fmla="*/ 12 h 25"/>
              <a:gd name="T10" fmla="*/ 985 w 1815"/>
              <a:gd name="T11" fmla="*/ 6 h 25"/>
              <a:gd name="T12" fmla="*/ 1193 w 1815"/>
              <a:gd name="T13" fmla="*/ 6 h 25"/>
              <a:gd name="T14" fmla="*/ 1400 w 1815"/>
              <a:gd name="T15" fmla="*/ 0 h 25"/>
              <a:gd name="T16" fmla="*/ 1607 w 1815"/>
              <a:gd name="T17" fmla="*/ 0 h 25"/>
              <a:gd name="T18" fmla="*/ 1815 w 1815"/>
              <a:gd name="T1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15" h="25">
                <a:moveTo>
                  <a:pt x="0" y="25"/>
                </a:moveTo>
                <a:lnTo>
                  <a:pt x="192" y="19"/>
                </a:lnTo>
                <a:lnTo>
                  <a:pt x="389" y="19"/>
                </a:lnTo>
                <a:lnTo>
                  <a:pt x="586" y="12"/>
                </a:lnTo>
                <a:lnTo>
                  <a:pt x="788" y="12"/>
                </a:lnTo>
                <a:lnTo>
                  <a:pt x="985" y="6"/>
                </a:lnTo>
                <a:lnTo>
                  <a:pt x="1193" y="6"/>
                </a:lnTo>
                <a:lnTo>
                  <a:pt x="1400" y="0"/>
                </a:lnTo>
                <a:lnTo>
                  <a:pt x="1607" y="0"/>
                </a:lnTo>
                <a:lnTo>
                  <a:pt x="1815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Freeform 29">
            <a:extLst>
              <a:ext uri="{FF2B5EF4-FFF2-40B4-BE49-F238E27FC236}">
                <a16:creationId xmlns:a16="http://schemas.microsoft.com/office/drawing/2014/main" id="{4842FC75-24CD-2637-8E91-F62FA1B98B16}"/>
              </a:ext>
            </a:extLst>
          </p:cNvPr>
          <p:cNvSpPr>
            <a:spLocks/>
          </p:cNvSpPr>
          <p:nvPr/>
        </p:nvSpPr>
        <p:spPr bwMode="auto">
          <a:xfrm>
            <a:off x="-10172788" y="10898211"/>
            <a:ext cx="28115311" cy="585415"/>
          </a:xfrm>
          <a:custGeom>
            <a:avLst/>
            <a:gdLst>
              <a:gd name="T0" fmla="*/ 0 w 1825"/>
              <a:gd name="T1" fmla="*/ 38 h 38"/>
              <a:gd name="T2" fmla="*/ 197 w 1825"/>
              <a:gd name="T3" fmla="*/ 38 h 38"/>
              <a:gd name="T4" fmla="*/ 389 w 1825"/>
              <a:gd name="T5" fmla="*/ 32 h 38"/>
              <a:gd name="T6" fmla="*/ 591 w 1825"/>
              <a:gd name="T7" fmla="*/ 26 h 38"/>
              <a:gd name="T8" fmla="*/ 793 w 1825"/>
              <a:gd name="T9" fmla="*/ 26 h 38"/>
              <a:gd name="T10" fmla="*/ 996 w 1825"/>
              <a:gd name="T11" fmla="*/ 19 h 38"/>
              <a:gd name="T12" fmla="*/ 1198 w 1825"/>
              <a:gd name="T13" fmla="*/ 13 h 38"/>
              <a:gd name="T14" fmla="*/ 1405 w 1825"/>
              <a:gd name="T15" fmla="*/ 13 h 38"/>
              <a:gd name="T16" fmla="*/ 1618 w 1825"/>
              <a:gd name="T17" fmla="*/ 7 h 38"/>
              <a:gd name="T18" fmla="*/ 1825 w 1825"/>
              <a:gd name="T1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5" h="38">
                <a:moveTo>
                  <a:pt x="0" y="38"/>
                </a:moveTo>
                <a:lnTo>
                  <a:pt x="197" y="38"/>
                </a:lnTo>
                <a:lnTo>
                  <a:pt x="389" y="32"/>
                </a:lnTo>
                <a:lnTo>
                  <a:pt x="591" y="26"/>
                </a:lnTo>
                <a:lnTo>
                  <a:pt x="793" y="26"/>
                </a:lnTo>
                <a:lnTo>
                  <a:pt x="996" y="19"/>
                </a:lnTo>
                <a:lnTo>
                  <a:pt x="1198" y="13"/>
                </a:lnTo>
                <a:lnTo>
                  <a:pt x="1405" y="13"/>
                </a:lnTo>
                <a:lnTo>
                  <a:pt x="1618" y="7"/>
                </a:lnTo>
                <a:lnTo>
                  <a:pt x="1825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Freeform 30">
            <a:extLst>
              <a:ext uri="{FF2B5EF4-FFF2-40B4-BE49-F238E27FC236}">
                <a16:creationId xmlns:a16="http://schemas.microsoft.com/office/drawing/2014/main" id="{162D96EB-5419-3264-9380-D3BD372DF6F3}"/>
              </a:ext>
            </a:extLst>
          </p:cNvPr>
          <p:cNvSpPr>
            <a:spLocks/>
          </p:cNvSpPr>
          <p:nvPr/>
        </p:nvSpPr>
        <p:spPr bwMode="auto">
          <a:xfrm>
            <a:off x="-10848992" y="7603286"/>
            <a:ext cx="28269368" cy="677849"/>
          </a:xfrm>
          <a:custGeom>
            <a:avLst/>
            <a:gdLst>
              <a:gd name="T0" fmla="*/ 0 w 1835"/>
              <a:gd name="T1" fmla="*/ 44 h 44"/>
              <a:gd name="T2" fmla="*/ 197 w 1835"/>
              <a:gd name="T3" fmla="*/ 38 h 44"/>
              <a:gd name="T4" fmla="*/ 394 w 1835"/>
              <a:gd name="T5" fmla="*/ 38 h 44"/>
              <a:gd name="T6" fmla="*/ 596 w 1835"/>
              <a:gd name="T7" fmla="*/ 32 h 44"/>
              <a:gd name="T8" fmla="*/ 799 w 1835"/>
              <a:gd name="T9" fmla="*/ 25 h 44"/>
              <a:gd name="T10" fmla="*/ 1001 w 1835"/>
              <a:gd name="T11" fmla="*/ 19 h 44"/>
              <a:gd name="T12" fmla="*/ 1208 w 1835"/>
              <a:gd name="T13" fmla="*/ 13 h 44"/>
              <a:gd name="T14" fmla="*/ 1415 w 1835"/>
              <a:gd name="T15" fmla="*/ 7 h 44"/>
              <a:gd name="T16" fmla="*/ 1623 w 1835"/>
              <a:gd name="T17" fmla="*/ 7 h 44"/>
              <a:gd name="T18" fmla="*/ 1835 w 1835"/>
              <a:gd name="T1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35" h="44">
                <a:moveTo>
                  <a:pt x="0" y="44"/>
                </a:moveTo>
                <a:lnTo>
                  <a:pt x="197" y="38"/>
                </a:lnTo>
                <a:lnTo>
                  <a:pt x="394" y="38"/>
                </a:lnTo>
                <a:lnTo>
                  <a:pt x="596" y="32"/>
                </a:lnTo>
                <a:lnTo>
                  <a:pt x="799" y="25"/>
                </a:lnTo>
                <a:lnTo>
                  <a:pt x="1001" y="19"/>
                </a:lnTo>
                <a:lnTo>
                  <a:pt x="1208" y="13"/>
                </a:lnTo>
                <a:lnTo>
                  <a:pt x="1415" y="7"/>
                </a:lnTo>
                <a:lnTo>
                  <a:pt x="1623" y="7"/>
                </a:lnTo>
                <a:lnTo>
                  <a:pt x="1835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3" name="Freeform 31">
            <a:extLst>
              <a:ext uri="{FF2B5EF4-FFF2-40B4-BE49-F238E27FC236}">
                <a16:creationId xmlns:a16="http://schemas.microsoft.com/office/drawing/2014/main" id="{11CB1781-E055-EB5B-0365-56049284EA71}"/>
              </a:ext>
            </a:extLst>
          </p:cNvPr>
          <p:cNvSpPr>
            <a:spLocks/>
          </p:cNvSpPr>
          <p:nvPr/>
        </p:nvSpPr>
        <p:spPr bwMode="auto">
          <a:xfrm>
            <a:off x="-10848992" y="4522156"/>
            <a:ext cx="28515858" cy="862716"/>
          </a:xfrm>
          <a:custGeom>
            <a:avLst/>
            <a:gdLst>
              <a:gd name="T0" fmla="*/ 0 w 1851"/>
              <a:gd name="T1" fmla="*/ 56 h 56"/>
              <a:gd name="T2" fmla="*/ 197 w 1851"/>
              <a:gd name="T3" fmla="*/ 50 h 56"/>
              <a:gd name="T4" fmla="*/ 399 w 1851"/>
              <a:gd name="T5" fmla="*/ 44 h 56"/>
              <a:gd name="T6" fmla="*/ 596 w 1851"/>
              <a:gd name="T7" fmla="*/ 38 h 56"/>
              <a:gd name="T8" fmla="*/ 804 w 1851"/>
              <a:gd name="T9" fmla="*/ 31 h 56"/>
              <a:gd name="T10" fmla="*/ 1006 w 1851"/>
              <a:gd name="T11" fmla="*/ 25 h 56"/>
              <a:gd name="T12" fmla="*/ 1213 w 1851"/>
              <a:gd name="T13" fmla="*/ 19 h 56"/>
              <a:gd name="T14" fmla="*/ 1426 w 1851"/>
              <a:gd name="T15" fmla="*/ 13 h 56"/>
              <a:gd name="T16" fmla="*/ 1633 w 1851"/>
              <a:gd name="T17" fmla="*/ 6 h 56"/>
              <a:gd name="T18" fmla="*/ 1851 w 1851"/>
              <a:gd name="T1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1" h="56">
                <a:moveTo>
                  <a:pt x="0" y="56"/>
                </a:moveTo>
                <a:lnTo>
                  <a:pt x="197" y="50"/>
                </a:lnTo>
                <a:lnTo>
                  <a:pt x="399" y="44"/>
                </a:lnTo>
                <a:lnTo>
                  <a:pt x="596" y="38"/>
                </a:lnTo>
                <a:lnTo>
                  <a:pt x="804" y="31"/>
                </a:lnTo>
                <a:lnTo>
                  <a:pt x="1006" y="25"/>
                </a:lnTo>
                <a:lnTo>
                  <a:pt x="1213" y="19"/>
                </a:lnTo>
                <a:lnTo>
                  <a:pt x="1426" y="13"/>
                </a:lnTo>
                <a:lnTo>
                  <a:pt x="1633" y="6"/>
                </a:lnTo>
                <a:lnTo>
                  <a:pt x="1851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Freeform 32">
            <a:extLst>
              <a:ext uri="{FF2B5EF4-FFF2-40B4-BE49-F238E27FC236}">
                <a16:creationId xmlns:a16="http://schemas.microsoft.com/office/drawing/2014/main" id="{CC1BFF15-9A6A-A89B-2533-5F55B1851724}"/>
              </a:ext>
            </a:extLst>
          </p:cNvPr>
          <p:cNvSpPr>
            <a:spLocks/>
          </p:cNvSpPr>
          <p:nvPr/>
        </p:nvSpPr>
        <p:spPr bwMode="auto">
          <a:xfrm>
            <a:off x="-10771964" y="1441026"/>
            <a:ext cx="28592886" cy="955150"/>
          </a:xfrm>
          <a:custGeom>
            <a:avLst/>
            <a:gdLst>
              <a:gd name="T0" fmla="*/ 0 w 1856"/>
              <a:gd name="T1" fmla="*/ 62 h 62"/>
              <a:gd name="T2" fmla="*/ 197 w 1856"/>
              <a:gd name="T3" fmla="*/ 56 h 62"/>
              <a:gd name="T4" fmla="*/ 394 w 1856"/>
              <a:gd name="T5" fmla="*/ 50 h 62"/>
              <a:gd name="T6" fmla="*/ 597 w 1856"/>
              <a:gd name="T7" fmla="*/ 43 h 62"/>
              <a:gd name="T8" fmla="*/ 804 w 1856"/>
              <a:gd name="T9" fmla="*/ 37 h 62"/>
              <a:gd name="T10" fmla="*/ 1006 w 1856"/>
              <a:gd name="T11" fmla="*/ 25 h 62"/>
              <a:gd name="T12" fmla="*/ 1219 w 1856"/>
              <a:gd name="T13" fmla="*/ 18 h 62"/>
              <a:gd name="T14" fmla="*/ 1426 w 1856"/>
              <a:gd name="T15" fmla="*/ 12 h 62"/>
              <a:gd name="T16" fmla="*/ 1639 w 1856"/>
              <a:gd name="T17" fmla="*/ 6 h 62"/>
              <a:gd name="T18" fmla="*/ 1856 w 1856"/>
              <a:gd name="T19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6" h="62">
                <a:moveTo>
                  <a:pt x="0" y="62"/>
                </a:moveTo>
                <a:lnTo>
                  <a:pt x="197" y="56"/>
                </a:lnTo>
                <a:lnTo>
                  <a:pt x="394" y="50"/>
                </a:lnTo>
                <a:lnTo>
                  <a:pt x="597" y="43"/>
                </a:lnTo>
                <a:lnTo>
                  <a:pt x="804" y="37"/>
                </a:lnTo>
                <a:lnTo>
                  <a:pt x="1006" y="25"/>
                </a:lnTo>
                <a:lnTo>
                  <a:pt x="1219" y="18"/>
                </a:lnTo>
                <a:lnTo>
                  <a:pt x="1426" y="12"/>
                </a:lnTo>
                <a:lnTo>
                  <a:pt x="1639" y="6"/>
                </a:lnTo>
                <a:lnTo>
                  <a:pt x="1856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5" name="Freeform 33">
            <a:extLst>
              <a:ext uri="{FF2B5EF4-FFF2-40B4-BE49-F238E27FC236}">
                <a16:creationId xmlns:a16="http://schemas.microsoft.com/office/drawing/2014/main" id="{E1A22E01-9F55-9485-D33A-0CA2B5771842}"/>
              </a:ext>
            </a:extLst>
          </p:cNvPr>
          <p:cNvSpPr>
            <a:spLocks/>
          </p:cNvSpPr>
          <p:nvPr/>
        </p:nvSpPr>
        <p:spPr bwMode="auto">
          <a:xfrm>
            <a:off x="-10095760" y="-1441715"/>
            <a:ext cx="28762349" cy="1155424"/>
          </a:xfrm>
          <a:custGeom>
            <a:avLst/>
            <a:gdLst>
              <a:gd name="T0" fmla="*/ 0 w 1867"/>
              <a:gd name="T1" fmla="*/ 75 h 75"/>
              <a:gd name="T2" fmla="*/ 197 w 1867"/>
              <a:gd name="T3" fmla="*/ 69 h 75"/>
              <a:gd name="T4" fmla="*/ 400 w 1867"/>
              <a:gd name="T5" fmla="*/ 63 h 75"/>
              <a:gd name="T6" fmla="*/ 602 w 1867"/>
              <a:gd name="T7" fmla="*/ 50 h 75"/>
              <a:gd name="T8" fmla="*/ 809 w 1867"/>
              <a:gd name="T9" fmla="*/ 44 h 75"/>
              <a:gd name="T10" fmla="*/ 1016 w 1867"/>
              <a:gd name="T11" fmla="*/ 38 h 75"/>
              <a:gd name="T12" fmla="*/ 1224 w 1867"/>
              <a:gd name="T13" fmla="*/ 25 h 75"/>
              <a:gd name="T14" fmla="*/ 1436 w 1867"/>
              <a:gd name="T15" fmla="*/ 19 h 75"/>
              <a:gd name="T16" fmla="*/ 1649 w 1867"/>
              <a:gd name="T17" fmla="*/ 12 h 75"/>
              <a:gd name="T18" fmla="*/ 1867 w 1867"/>
              <a:gd name="T19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67" h="75">
                <a:moveTo>
                  <a:pt x="0" y="75"/>
                </a:moveTo>
                <a:lnTo>
                  <a:pt x="197" y="69"/>
                </a:lnTo>
                <a:lnTo>
                  <a:pt x="400" y="63"/>
                </a:lnTo>
                <a:lnTo>
                  <a:pt x="602" y="50"/>
                </a:lnTo>
                <a:lnTo>
                  <a:pt x="809" y="44"/>
                </a:lnTo>
                <a:lnTo>
                  <a:pt x="1016" y="38"/>
                </a:lnTo>
                <a:lnTo>
                  <a:pt x="1224" y="25"/>
                </a:lnTo>
                <a:lnTo>
                  <a:pt x="1436" y="19"/>
                </a:lnTo>
                <a:lnTo>
                  <a:pt x="1649" y="12"/>
                </a:lnTo>
                <a:lnTo>
                  <a:pt x="1867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6" name="Freeform 34">
            <a:extLst>
              <a:ext uri="{FF2B5EF4-FFF2-40B4-BE49-F238E27FC236}">
                <a16:creationId xmlns:a16="http://schemas.microsoft.com/office/drawing/2014/main" id="{7EFB3D52-97D8-A264-20E9-4BDD171C0510}"/>
              </a:ext>
            </a:extLst>
          </p:cNvPr>
          <p:cNvSpPr>
            <a:spLocks/>
          </p:cNvSpPr>
          <p:nvPr/>
        </p:nvSpPr>
        <p:spPr bwMode="auto">
          <a:xfrm>
            <a:off x="-10095760" y="-4522845"/>
            <a:ext cx="28916405" cy="1247858"/>
          </a:xfrm>
          <a:custGeom>
            <a:avLst/>
            <a:gdLst>
              <a:gd name="T0" fmla="*/ 0 w 1877"/>
              <a:gd name="T1" fmla="*/ 81 h 81"/>
              <a:gd name="T2" fmla="*/ 203 w 1877"/>
              <a:gd name="T3" fmla="*/ 68 h 81"/>
              <a:gd name="T4" fmla="*/ 405 w 1877"/>
              <a:gd name="T5" fmla="*/ 62 h 81"/>
              <a:gd name="T6" fmla="*/ 607 w 1877"/>
              <a:gd name="T7" fmla="*/ 50 h 81"/>
              <a:gd name="T8" fmla="*/ 814 w 1877"/>
              <a:gd name="T9" fmla="*/ 43 h 81"/>
              <a:gd name="T10" fmla="*/ 1022 w 1877"/>
              <a:gd name="T11" fmla="*/ 37 h 81"/>
              <a:gd name="T12" fmla="*/ 1234 w 1877"/>
              <a:gd name="T13" fmla="*/ 25 h 81"/>
              <a:gd name="T14" fmla="*/ 1447 w 1877"/>
              <a:gd name="T15" fmla="*/ 18 h 81"/>
              <a:gd name="T16" fmla="*/ 1659 w 1877"/>
              <a:gd name="T17" fmla="*/ 6 h 81"/>
              <a:gd name="T18" fmla="*/ 1877 w 1877"/>
              <a:gd name="T1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77" h="81">
                <a:moveTo>
                  <a:pt x="0" y="81"/>
                </a:moveTo>
                <a:lnTo>
                  <a:pt x="203" y="68"/>
                </a:lnTo>
                <a:lnTo>
                  <a:pt x="405" y="62"/>
                </a:lnTo>
                <a:lnTo>
                  <a:pt x="607" y="50"/>
                </a:lnTo>
                <a:lnTo>
                  <a:pt x="814" y="43"/>
                </a:lnTo>
                <a:lnTo>
                  <a:pt x="1022" y="37"/>
                </a:lnTo>
                <a:lnTo>
                  <a:pt x="1234" y="25"/>
                </a:lnTo>
                <a:lnTo>
                  <a:pt x="1447" y="18"/>
                </a:lnTo>
                <a:lnTo>
                  <a:pt x="1659" y="6"/>
                </a:lnTo>
                <a:lnTo>
                  <a:pt x="1877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7" name="Freeform 35">
            <a:extLst>
              <a:ext uri="{FF2B5EF4-FFF2-40B4-BE49-F238E27FC236}">
                <a16:creationId xmlns:a16="http://schemas.microsoft.com/office/drawing/2014/main" id="{EA0387F6-448F-798B-71ED-C79D6238E134}"/>
              </a:ext>
            </a:extLst>
          </p:cNvPr>
          <p:cNvSpPr>
            <a:spLocks/>
          </p:cNvSpPr>
          <p:nvPr/>
        </p:nvSpPr>
        <p:spPr bwMode="auto">
          <a:xfrm>
            <a:off x="-10095760" y="-7804248"/>
            <a:ext cx="29070462" cy="1448131"/>
          </a:xfrm>
          <a:custGeom>
            <a:avLst/>
            <a:gdLst>
              <a:gd name="T0" fmla="*/ 0 w 1887"/>
              <a:gd name="T1" fmla="*/ 94 h 94"/>
              <a:gd name="T2" fmla="*/ 203 w 1887"/>
              <a:gd name="T3" fmla="*/ 87 h 94"/>
              <a:gd name="T4" fmla="*/ 405 w 1887"/>
              <a:gd name="T5" fmla="*/ 75 h 94"/>
              <a:gd name="T6" fmla="*/ 612 w 1887"/>
              <a:gd name="T7" fmla="*/ 62 h 94"/>
              <a:gd name="T8" fmla="*/ 819 w 1887"/>
              <a:gd name="T9" fmla="*/ 56 h 94"/>
              <a:gd name="T10" fmla="*/ 1027 w 1887"/>
              <a:gd name="T11" fmla="*/ 44 h 94"/>
              <a:gd name="T12" fmla="*/ 1239 w 1887"/>
              <a:gd name="T13" fmla="*/ 31 h 94"/>
              <a:gd name="T14" fmla="*/ 1452 w 1887"/>
              <a:gd name="T15" fmla="*/ 25 h 94"/>
              <a:gd name="T16" fmla="*/ 1670 w 1887"/>
              <a:gd name="T17" fmla="*/ 12 h 94"/>
              <a:gd name="T18" fmla="*/ 1887 w 1887"/>
              <a:gd name="T19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87" h="94">
                <a:moveTo>
                  <a:pt x="0" y="94"/>
                </a:moveTo>
                <a:lnTo>
                  <a:pt x="203" y="87"/>
                </a:lnTo>
                <a:lnTo>
                  <a:pt x="405" y="75"/>
                </a:lnTo>
                <a:lnTo>
                  <a:pt x="612" y="62"/>
                </a:lnTo>
                <a:lnTo>
                  <a:pt x="819" y="56"/>
                </a:lnTo>
                <a:lnTo>
                  <a:pt x="1027" y="44"/>
                </a:lnTo>
                <a:lnTo>
                  <a:pt x="1239" y="31"/>
                </a:lnTo>
                <a:lnTo>
                  <a:pt x="1452" y="25"/>
                </a:lnTo>
                <a:lnTo>
                  <a:pt x="1670" y="12"/>
                </a:lnTo>
                <a:lnTo>
                  <a:pt x="1887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Freeform 36">
            <a:extLst>
              <a:ext uri="{FF2B5EF4-FFF2-40B4-BE49-F238E27FC236}">
                <a16:creationId xmlns:a16="http://schemas.microsoft.com/office/drawing/2014/main" id="{7BEA622D-1314-ED99-28A6-E29B08832779}"/>
              </a:ext>
            </a:extLst>
          </p:cNvPr>
          <p:cNvSpPr>
            <a:spLocks/>
          </p:cNvSpPr>
          <p:nvPr/>
        </p:nvSpPr>
        <p:spPr bwMode="auto">
          <a:xfrm>
            <a:off x="-10249816" y="-6356117"/>
            <a:ext cx="154056" cy="26328256"/>
          </a:xfrm>
          <a:custGeom>
            <a:avLst/>
            <a:gdLst>
              <a:gd name="T0" fmla="*/ 0 w 10"/>
              <a:gd name="T1" fmla="*/ 1709 h 1709"/>
              <a:gd name="T2" fmla="*/ 5 w 10"/>
              <a:gd name="T3" fmla="*/ 1528 h 1709"/>
              <a:gd name="T4" fmla="*/ 5 w 10"/>
              <a:gd name="T5" fmla="*/ 1346 h 1709"/>
              <a:gd name="T6" fmla="*/ 5 w 10"/>
              <a:gd name="T7" fmla="*/ 1158 h 1709"/>
              <a:gd name="T8" fmla="*/ 5 w 10"/>
              <a:gd name="T9" fmla="*/ 970 h 1709"/>
              <a:gd name="T10" fmla="*/ 5 w 10"/>
              <a:gd name="T11" fmla="*/ 782 h 1709"/>
              <a:gd name="T12" fmla="*/ 10 w 10"/>
              <a:gd name="T13" fmla="*/ 588 h 1709"/>
              <a:gd name="T14" fmla="*/ 10 w 10"/>
              <a:gd name="T15" fmla="*/ 394 h 1709"/>
              <a:gd name="T16" fmla="*/ 10 w 10"/>
              <a:gd name="T17" fmla="*/ 200 h 1709"/>
              <a:gd name="T18" fmla="*/ 10 w 10"/>
              <a:gd name="T19" fmla="*/ 0 h 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709">
                <a:moveTo>
                  <a:pt x="0" y="1709"/>
                </a:moveTo>
                <a:lnTo>
                  <a:pt x="5" y="1528"/>
                </a:lnTo>
                <a:lnTo>
                  <a:pt x="5" y="1346"/>
                </a:lnTo>
                <a:lnTo>
                  <a:pt x="5" y="1158"/>
                </a:lnTo>
                <a:lnTo>
                  <a:pt x="5" y="970"/>
                </a:lnTo>
                <a:lnTo>
                  <a:pt x="5" y="782"/>
                </a:lnTo>
                <a:lnTo>
                  <a:pt x="10" y="588"/>
                </a:lnTo>
                <a:lnTo>
                  <a:pt x="10" y="394"/>
                </a:lnTo>
                <a:lnTo>
                  <a:pt x="10" y="200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Freeform 37">
            <a:extLst>
              <a:ext uri="{FF2B5EF4-FFF2-40B4-BE49-F238E27FC236}">
                <a16:creationId xmlns:a16="http://schemas.microsoft.com/office/drawing/2014/main" id="{B4A7D6EE-6A3A-FEA3-4B1F-F3E447535822}"/>
              </a:ext>
            </a:extLst>
          </p:cNvPr>
          <p:cNvSpPr>
            <a:spLocks/>
          </p:cNvSpPr>
          <p:nvPr/>
        </p:nvSpPr>
        <p:spPr bwMode="auto">
          <a:xfrm>
            <a:off x="-7291931" y="-6463956"/>
            <a:ext cx="323519" cy="26436096"/>
          </a:xfrm>
          <a:custGeom>
            <a:avLst/>
            <a:gdLst>
              <a:gd name="T0" fmla="*/ 0 w 21"/>
              <a:gd name="T1" fmla="*/ 1716 h 1716"/>
              <a:gd name="T2" fmla="*/ 5 w 21"/>
              <a:gd name="T3" fmla="*/ 1535 h 1716"/>
              <a:gd name="T4" fmla="*/ 5 w 21"/>
              <a:gd name="T5" fmla="*/ 1347 h 1716"/>
              <a:gd name="T6" fmla="*/ 10 w 21"/>
              <a:gd name="T7" fmla="*/ 1165 h 1716"/>
              <a:gd name="T8" fmla="*/ 10 w 21"/>
              <a:gd name="T9" fmla="*/ 971 h 1716"/>
              <a:gd name="T10" fmla="*/ 10 w 21"/>
              <a:gd name="T11" fmla="*/ 783 h 1716"/>
              <a:gd name="T12" fmla="*/ 15 w 21"/>
              <a:gd name="T13" fmla="*/ 589 h 1716"/>
              <a:gd name="T14" fmla="*/ 15 w 21"/>
              <a:gd name="T15" fmla="*/ 395 h 1716"/>
              <a:gd name="T16" fmla="*/ 21 w 21"/>
              <a:gd name="T17" fmla="*/ 194 h 1716"/>
              <a:gd name="T18" fmla="*/ 21 w 21"/>
              <a:gd name="T1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1716">
                <a:moveTo>
                  <a:pt x="0" y="1716"/>
                </a:moveTo>
                <a:lnTo>
                  <a:pt x="5" y="1535"/>
                </a:lnTo>
                <a:lnTo>
                  <a:pt x="5" y="1347"/>
                </a:lnTo>
                <a:lnTo>
                  <a:pt x="10" y="1165"/>
                </a:lnTo>
                <a:lnTo>
                  <a:pt x="10" y="971"/>
                </a:lnTo>
                <a:lnTo>
                  <a:pt x="10" y="783"/>
                </a:lnTo>
                <a:lnTo>
                  <a:pt x="15" y="589"/>
                </a:lnTo>
                <a:lnTo>
                  <a:pt x="15" y="395"/>
                </a:lnTo>
                <a:lnTo>
                  <a:pt x="21" y="194"/>
                </a:lnTo>
                <a:lnTo>
                  <a:pt x="21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" name="Freeform 38">
            <a:extLst>
              <a:ext uri="{FF2B5EF4-FFF2-40B4-BE49-F238E27FC236}">
                <a16:creationId xmlns:a16="http://schemas.microsoft.com/office/drawing/2014/main" id="{80B42ECC-3C2B-0503-31FF-964D3EB1E530}"/>
              </a:ext>
            </a:extLst>
          </p:cNvPr>
          <p:cNvSpPr>
            <a:spLocks/>
          </p:cNvSpPr>
          <p:nvPr/>
        </p:nvSpPr>
        <p:spPr bwMode="auto">
          <a:xfrm>
            <a:off x="-4257018" y="-6648824"/>
            <a:ext cx="400547" cy="26620963"/>
          </a:xfrm>
          <a:custGeom>
            <a:avLst/>
            <a:gdLst>
              <a:gd name="T0" fmla="*/ 0 w 26"/>
              <a:gd name="T1" fmla="*/ 1728 h 1728"/>
              <a:gd name="T2" fmla="*/ 0 w 26"/>
              <a:gd name="T3" fmla="*/ 1547 h 1728"/>
              <a:gd name="T4" fmla="*/ 5 w 26"/>
              <a:gd name="T5" fmla="*/ 1359 h 1728"/>
              <a:gd name="T6" fmla="*/ 5 w 26"/>
              <a:gd name="T7" fmla="*/ 1171 h 1728"/>
              <a:gd name="T8" fmla="*/ 10 w 26"/>
              <a:gd name="T9" fmla="*/ 983 h 1728"/>
              <a:gd name="T10" fmla="*/ 15 w 26"/>
              <a:gd name="T11" fmla="*/ 789 h 1728"/>
              <a:gd name="T12" fmla="*/ 15 w 26"/>
              <a:gd name="T13" fmla="*/ 595 h 1728"/>
              <a:gd name="T14" fmla="*/ 21 w 26"/>
              <a:gd name="T15" fmla="*/ 401 h 1728"/>
              <a:gd name="T16" fmla="*/ 26 w 26"/>
              <a:gd name="T17" fmla="*/ 200 h 1728"/>
              <a:gd name="T18" fmla="*/ 26 w 26"/>
              <a:gd name="T19" fmla="*/ 0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" h="1728">
                <a:moveTo>
                  <a:pt x="0" y="1728"/>
                </a:moveTo>
                <a:lnTo>
                  <a:pt x="0" y="1547"/>
                </a:lnTo>
                <a:lnTo>
                  <a:pt x="5" y="1359"/>
                </a:lnTo>
                <a:lnTo>
                  <a:pt x="5" y="1171"/>
                </a:lnTo>
                <a:lnTo>
                  <a:pt x="10" y="983"/>
                </a:lnTo>
                <a:lnTo>
                  <a:pt x="15" y="789"/>
                </a:lnTo>
                <a:lnTo>
                  <a:pt x="15" y="595"/>
                </a:lnTo>
                <a:lnTo>
                  <a:pt x="21" y="401"/>
                </a:lnTo>
                <a:lnTo>
                  <a:pt x="26" y="200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1" name="Freeform 39">
            <a:extLst>
              <a:ext uri="{FF2B5EF4-FFF2-40B4-BE49-F238E27FC236}">
                <a16:creationId xmlns:a16="http://schemas.microsoft.com/office/drawing/2014/main" id="{65013C2E-9D6C-8161-D871-629993EC4061}"/>
              </a:ext>
            </a:extLst>
          </p:cNvPr>
          <p:cNvSpPr>
            <a:spLocks/>
          </p:cNvSpPr>
          <p:nvPr/>
        </p:nvSpPr>
        <p:spPr bwMode="auto">
          <a:xfrm>
            <a:off x="-1299133" y="-6849098"/>
            <a:ext cx="631632" cy="26821237"/>
          </a:xfrm>
          <a:custGeom>
            <a:avLst/>
            <a:gdLst>
              <a:gd name="T0" fmla="*/ 0 w 41"/>
              <a:gd name="T1" fmla="*/ 1741 h 1741"/>
              <a:gd name="T2" fmla="*/ 5 w 41"/>
              <a:gd name="T3" fmla="*/ 1553 h 1741"/>
              <a:gd name="T4" fmla="*/ 10 w 41"/>
              <a:gd name="T5" fmla="*/ 1365 h 1741"/>
              <a:gd name="T6" fmla="*/ 15 w 41"/>
              <a:gd name="T7" fmla="*/ 1178 h 1741"/>
              <a:gd name="T8" fmla="*/ 20 w 41"/>
              <a:gd name="T9" fmla="*/ 990 h 1741"/>
              <a:gd name="T10" fmla="*/ 20 w 41"/>
              <a:gd name="T11" fmla="*/ 796 h 1741"/>
              <a:gd name="T12" fmla="*/ 26 w 41"/>
              <a:gd name="T13" fmla="*/ 601 h 1741"/>
              <a:gd name="T14" fmla="*/ 31 w 41"/>
              <a:gd name="T15" fmla="*/ 401 h 1741"/>
              <a:gd name="T16" fmla="*/ 36 w 41"/>
              <a:gd name="T17" fmla="*/ 201 h 1741"/>
              <a:gd name="T18" fmla="*/ 41 w 41"/>
              <a:gd name="T19" fmla="*/ 0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1741">
                <a:moveTo>
                  <a:pt x="0" y="1741"/>
                </a:moveTo>
                <a:lnTo>
                  <a:pt x="5" y="1553"/>
                </a:lnTo>
                <a:lnTo>
                  <a:pt x="10" y="1365"/>
                </a:lnTo>
                <a:lnTo>
                  <a:pt x="15" y="1178"/>
                </a:lnTo>
                <a:lnTo>
                  <a:pt x="20" y="990"/>
                </a:lnTo>
                <a:lnTo>
                  <a:pt x="20" y="796"/>
                </a:lnTo>
                <a:lnTo>
                  <a:pt x="26" y="601"/>
                </a:lnTo>
                <a:lnTo>
                  <a:pt x="31" y="401"/>
                </a:lnTo>
                <a:lnTo>
                  <a:pt x="36" y="201"/>
                </a:lnTo>
                <a:lnTo>
                  <a:pt x="41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2" name="Freeform 40">
            <a:extLst>
              <a:ext uri="{FF2B5EF4-FFF2-40B4-BE49-F238E27FC236}">
                <a16:creationId xmlns:a16="http://schemas.microsoft.com/office/drawing/2014/main" id="{4A218079-6E52-4311-E186-75D33D22D6E9}"/>
              </a:ext>
            </a:extLst>
          </p:cNvPr>
          <p:cNvSpPr>
            <a:spLocks/>
          </p:cNvSpPr>
          <p:nvPr/>
        </p:nvSpPr>
        <p:spPr bwMode="auto">
          <a:xfrm>
            <a:off x="1059576" y="-7247761"/>
            <a:ext cx="785688" cy="26913671"/>
          </a:xfrm>
          <a:custGeom>
            <a:avLst/>
            <a:gdLst>
              <a:gd name="T0" fmla="*/ 0 w 51"/>
              <a:gd name="T1" fmla="*/ 1747 h 1747"/>
              <a:gd name="T2" fmla="*/ 5 w 51"/>
              <a:gd name="T3" fmla="*/ 1559 h 1747"/>
              <a:gd name="T4" fmla="*/ 15 w 51"/>
              <a:gd name="T5" fmla="*/ 1371 h 1747"/>
              <a:gd name="T6" fmla="*/ 20 w 51"/>
              <a:gd name="T7" fmla="*/ 1184 h 1747"/>
              <a:gd name="T8" fmla="*/ 26 w 51"/>
              <a:gd name="T9" fmla="*/ 989 h 1747"/>
              <a:gd name="T10" fmla="*/ 31 w 51"/>
              <a:gd name="T11" fmla="*/ 795 h 1747"/>
              <a:gd name="T12" fmla="*/ 36 w 51"/>
              <a:gd name="T13" fmla="*/ 601 h 1747"/>
              <a:gd name="T14" fmla="*/ 41 w 51"/>
              <a:gd name="T15" fmla="*/ 401 h 1747"/>
              <a:gd name="T16" fmla="*/ 46 w 51"/>
              <a:gd name="T17" fmla="*/ 200 h 1747"/>
              <a:gd name="T18" fmla="*/ 51 w 51"/>
              <a:gd name="T19" fmla="*/ 0 h 1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1747">
                <a:moveTo>
                  <a:pt x="0" y="1747"/>
                </a:moveTo>
                <a:lnTo>
                  <a:pt x="5" y="1559"/>
                </a:lnTo>
                <a:lnTo>
                  <a:pt x="15" y="1371"/>
                </a:lnTo>
                <a:lnTo>
                  <a:pt x="20" y="1184"/>
                </a:lnTo>
                <a:lnTo>
                  <a:pt x="26" y="989"/>
                </a:lnTo>
                <a:lnTo>
                  <a:pt x="31" y="795"/>
                </a:lnTo>
                <a:lnTo>
                  <a:pt x="36" y="601"/>
                </a:lnTo>
                <a:lnTo>
                  <a:pt x="41" y="401"/>
                </a:lnTo>
                <a:lnTo>
                  <a:pt x="46" y="200"/>
                </a:lnTo>
                <a:lnTo>
                  <a:pt x="51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3" name="Freeform 41">
            <a:extLst>
              <a:ext uri="{FF2B5EF4-FFF2-40B4-BE49-F238E27FC236}">
                <a16:creationId xmlns:a16="http://schemas.microsoft.com/office/drawing/2014/main" id="{571574A9-0312-B8A7-3282-74796D505878}"/>
              </a:ext>
            </a:extLst>
          </p:cNvPr>
          <p:cNvSpPr>
            <a:spLocks/>
          </p:cNvSpPr>
          <p:nvPr/>
        </p:nvSpPr>
        <p:spPr bwMode="auto">
          <a:xfrm>
            <a:off x="4171517" y="-7432628"/>
            <a:ext cx="878122" cy="27006105"/>
          </a:xfrm>
          <a:custGeom>
            <a:avLst/>
            <a:gdLst>
              <a:gd name="T0" fmla="*/ 0 w 57"/>
              <a:gd name="T1" fmla="*/ 1753 h 1753"/>
              <a:gd name="T2" fmla="*/ 5 w 57"/>
              <a:gd name="T3" fmla="*/ 1571 h 1753"/>
              <a:gd name="T4" fmla="*/ 10 w 57"/>
              <a:gd name="T5" fmla="*/ 1377 h 1753"/>
              <a:gd name="T6" fmla="*/ 21 w 57"/>
              <a:gd name="T7" fmla="*/ 1189 h 1753"/>
              <a:gd name="T8" fmla="*/ 26 w 57"/>
              <a:gd name="T9" fmla="*/ 995 h 1753"/>
              <a:gd name="T10" fmla="*/ 31 w 57"/>
              <a:gd name="T11" fmla="*/ 801 h 1753"/>
              <a:gd name="T12" fmla="*/ 36 w 57"/>
              <a:gd name="T13" fmla="*/ 601 h 1753"/>
              <a:gd name="T14" fmla="*/ 46 w 57"/>
              <a:gd name="T15" fmla="*/ 407 h 1753"/>
              <a:gd name="T16" fmla="*/ 52 w 57"/>
              <a:gd name="T17" fmla="*/ 206 h 1753"/>
              <a:gd name="T18" fmla="*/ 57 w 57"/>
              <a:gd name="T19" fmla="*/ 0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" h="1753">
                <a:moveTo>
                  <a:pt x="0" y="1753"/>
                </a:moveTo>
                <a:lnTo>
                  <a:pt x="5" y="1571"/>
                </a:lnTo>
                <a:lnTo>
                  <a:pt x="10" y="1377"/>
                </a:lnTo>
                <a:lnTo>
                  <a:pt x="21" y="1189"/>
                </a:lnTo>
                <a:lnTo>
                  <a:pt x="26" y="995"/>
                </a:lnTo>
                <a:lnTo>
                  <a:pt x="31" y="801"/>
                </a:lnTo>
                <a:lnTo>
                  <a:pt x="36" y="601"/>
                </a:lnTo>
                <a:lnTo>
                  <a:pt x="46" y="407"/>
                </a:lnTo>
                <a:lnTo>
                  <a:pt x="52" y="206"/>
                </a:lnTo>
                <a:lnTo>
                  <a:pt x="57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4" name="Freeform 42">
            <a:extLst>
              <a:ext uri="{FF2B5EF4-FFF2-40B4-BE49-F238E27FC236}">
                <a16:creationId xmlns:a16="http://schemas.microsoft.com/office/drawing/2014/main" id="{7DD49FBC-13B1-8C5E-59D3-2EDF96FC100D}"/>
              </a:ext>
            </a:extLst>
          </p:cNvPr>
          <p:cNvSpPr>
            <a:spLocks/>
          </p:cNvSpPr>
          <p:nvPr/>
        </p:nvSpPr>
        <p:spPr bwMode="auto">
          <a:xfrm>
            <a:off x="6752007" y="-7749609"/>
            <a:ext cx="1032179" cy="27206378"/>
          </a:xfrm>
          <a:custGeom>
            <a:avLst/>
            <a:gdLst>
              <a:gd name="T0" fmla="*/ 0 w 67"/>
              <a:gd name="T1" fmla="*/ 1766 h 1766"/>
              <a:gd name="T2" fmla="*/ 5 w 67"/>
              <a:gd name="T3" fmla="*/ 1578 h 1766"/>
              <a:gd name="T4" fmla="*/ 16 w 67"/>
              <a:gd name="T5" fmla="*/ 1390 h 1766"/>
              <a:gd name="T6" fmla="*/ 21 w 67"/>
              <a:gd name="T7" fmla="*/ 1196 h 1766"/>
              <a:gd name="T8" fmla="*/ 31 w 67"/>
              <a:gd name="T9" fmla="*/ 1002 h 1766"/>
              <a:gd name="T10" fmla="*/ 36 w 67"/>
              <a:gd name="T11" fmla="*/ 808 h 1766"/>
              <a:gd name="T12" fmla="*/ 47 w 67"/>
              <a:gd name="T13" fmla="*/ 607 h 1766"/>
              <a:gd name="T14" fmla="*/ 52 w 67"/>
              <a:gd name="T15" fmla="*/ 407 h 1766"/>
              <a:gd name="T16" fmla="*/ 62 w 67"/>
              <a:gd name="T17" fmla="*/ 207 h 1766"/>
              <a:gd name="T18" fmla="*/ 67 w 67"/>
              <a:gd name="T19" fmla="*/ 0 h 1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" h="1766">
                <a:moveTo>
                  <a:pt x="0" y="1766"/>
                </a:moveTo>
                <a:lnTo>
                  <a:pt x="5" y="1578"/>
                </a:lnTo>
                <a:lnTo>
                  <a:pt x="16" y="1390"/>
                </a:lnTo>
                <a:lnTo>
                  <a:pt x="21" y="1196"/>
                </a:lnTo>
                <a:lnTo>
                  <a:pt x="31" y="1002"/>
                </a:lnTo>
                <a:lnTo>
                  <a:pt x="36" y="808"/>
                </a:lnTo>
                <a:lnTo>
                  <a:pt x="47" y="607"/>
                </a:lnTo>
                <a:lnTo>
                  <a:pt x="52" y="407"/>
                </a:lnTo>
                <a:lnTo>
                  <a:pt x="62" y="207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5" name="Freeform 43">
            <a:extLst>
              <a:ext uri="{FF2B5EF4-FFF2-40B4-BE49-F238E27FC236}">
                <a16:creationId xmlns:a16="http://schemas.microsoft.com/office/drawing/2014/main" id="{E80D5E24-2FF6-7256-8BFF-F40F99FA6CE9}"/>
              </a:ext>
            </a:extLst>
          </p:cNvPr>
          <p:cNvSpPr>
            <a:spLocks/>
          </p:cNvSpPr>
          <p:nvPr/>
        </p:nvSpPr>
        <p:spPr bwMode="auto">
          <a:xfrm>
            <a:off x="10395400" y="-7725336"/>
            <a:ext cx="1201641" cy="27298812"/>
          </a:xfrm>
          <a:custGeom>
            <a:avLst/>
            <a:gdLst>
              <a:gd name="T0" fmla="*/ 0 w 78"/>
              <a:gd name="T1" fmla="*/ 1772 h 1772"/>
              <a:gd name="T2" fmla="*/ 11 w 78"/>
              <a:gd name="T3" fmla="*/ 1584 h 1772"/>
              <a:gd name="T4" fmla="*/ 21 w 78"/>
              <a:gd name="T5" fmla="*/ 1390 h 1772"/>
              <a:gd name="T6" fmla="*/ 26 w 78"/>
              <a:gd name="T7" fmla="*/ 1202 h 1772"/>
              <a:gd name="T8" fmla="*/ 36 w 78"/>
              <a:gd name="T9" fmla="*/ 1002 h 1772"/>
              <a:gd name="T10" fmla="*/ 47 w 78"/>
              <a:gd name="T11" fmla="*/ 808 h 1772"/>
              <a:gd name="T12" fmla="*/ 52 w 78"/>
              <a:gd name="T13" fmla="*/ 607 h 1772"/>
              <a:gd name="T14" fmla="*/ 62 w 78"/>
              <a:gd name="T15" fmla="*/ 407 h 1772"/>
              <a:gd name="T16" fmla="*/ 73 w 78"/>
              <a:gd name="T17" fmla="*/ 206 h 1772"/>
              <a:gd name="T18" fmla="*/ 78 w 78"/>
              <a:gd name="T19" fmla="*/ 0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1772">
                <a:moveTo>
                  <a:pt x="0" y="1772"/>
                </a:moveTo>
                <a:lnTo>
                  <a:pt x="11" y="1584"/>
                </a:lnTo>
                <a:lnTo>
                  <a:pt x="21" y="1390"/>
                </a:lnTo>
                <a:lnTo>
                  <a:pt x="26" y="1202"/>
                </a:lnTo>
                <a:lnTo>
                  <a:pt x="36" y="1002"/>
                </a:lnTo>
                <a:lnTo>
                  <a:pt x="47" y="808"/>
                </a:lnTo>
                <a:lnTo>
                  <a:pt x="52" y="607"/>
                </a:lnTo>
                <a:lnTo>
                  <a:pt x="62" y="407"/>
                </a:lnTo>
                <a:lnTo>
                  <a:pt x="73" y="206"/>
                </a:lnTo>
                <a:lnTo>
                  <a:pt x="78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Freeform 44">
            <a:extLst>
              <a:ext uri="{FF2B5EF4-FFF2-40B4-BE49-F238E27FC236}">
                <a16:creationId xmlns:a16="http://schemas.microsoft.com/office/drawing/2014/main" id="{7B97688D-EB4E-0492-AC4F-0BF6AF69D7B0}"/>
              </a:ext>
            </a:extLst>
          </p:cNvPr>
          <p:cNvSpPr>
            <a:spLocks/>
          </p:cNvSpPr>
          <p:nvPr/>
        </p:nvSpPr>
        <p:spPr bwMode="auto">
          <a:xfrm>
            <a:off x="14275979" y="-7619380"/>
            <a:ext cx="1355697" cy="27499085"/>
          </a:xfrm>
          <a:custGeom>
            <a:avLst/>
            <a:gdLst>
              <a:gd name="T0" fmla="*/ 0 w 88"/>
              <a:gd name="T1" fmla="*/ 1785 h 1785"/>
              <a:gd name="T2" fmla="*/ 10 w 88"/>
              <a:gd name="T3" fmla="*/ 1597 h 1785"/>
              <a:gd name="T4" fmla="*/ 20 w 88"/>
              <a:gd name="T5" fmla="*/ 1403 h 1785"/>
              <a:gd name="T6" fmla="*/ 31 w 88"/>
              <a:gd name="T7" fmla="*/ 1209 h 1785"/>
              <a:gd name="T8" fmla="*/ 36 w 88"/>
              <a:gd name="T9" fmla="*/ 1015 h 1785"/>
              <a:gd name="T10" fmla="*/ 46 w 88"/>
              <a:gd name="T11" fmla="*/ 814 h 1785"/>
              <a:gd name="T12" fmla="*/ 57 w 88"/>
              <a:gd name="T13" fmla="*/ 614 h 1785"/>
              <a:gd name="T14" fmla="*/ 67 w 88"/>
              <a:gd name="T15" fmla="*/ 413 h 1785"/>
              <a:gd name="T16" fmla="*/ 77 w 88"/>
              <a:gd name="T17" fmla="*/ 207 h 1785"/>
              <a:gd name="T18" fmla="*/ 88 w 88"/>
              <a:gd name="T19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8" h="1785">
                <a:moveTo>
                  <a:pt x="0" y="1785"/>
                </a:moveTo>
                <a:lnTo>
                  <a:pt x="10" y="1597"/>
                </a:lnTo>
                <a:lnTo>
                  <a:pt x="20" y="1403"/>
                </a:lnTo>
                <a:lnTo>
                  <a:pt x="31" y="1209"/>
                </a:lnTo>
                <a:lnTo>
                  <a:pt x="36" y="1015"/>
                </a:lnTo>
                <a:lnTo>
                  <a:pt x="46" y="814"/>
                </a:lnTo>
                <a:lnTo>
                  <a:pt x="57" y="614"/>
                </a:lnTo>
                <a:lnTo>
                  <a:pt x="67" y="413"/>
                </a:lnTo>
                <a:lnTo>
                  <a:pt x="77" y="207"/>
                </a:lnTo>
                <a:lnTo>
                  <a:pt x="88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7" name="Freeform 45">
            <a:extLst>
              <a:ext uri="{FF2B5EF4-FFF2-40B4-BE49-F238E27FC236}">
                <a16:creationId xmlns:a16="http://schemas.microsoft.com/office/drawing/2014/main" id="{23BB725E-8FFC-53EE-62B4-589D24CD256A}"/>
              </a:ext>
            </a:extLst>
          </p:cNvPr>
          <p:cNvSpPr>
            <a:spLocks/>
          </p:cNvSpPr>
          <p:nvPr/>
        </p:nvSpPr>
        <p:spPr bwMode="auto">
          <a:xfrm>
            <a:off x="17464948" y="-7804248"/>
            <a:ext cx="1509754" cy="27683953"/>
          </a:xfrm>
          <a:custGeom>
            <a:avLst/>
            <a:gdLst>
              <a:gd name="T0" fmla="*/ 0 w 98"/>
              <a:gd name="T1" fmla="*/ 1797 h 1797"/>
              <a:gd name="T2" fmla="*/ 10 w 98"/>
              <a:gd name="T3" fmla="*/ 1603 h 1797"/>
              <a:gd name="T4" fmla="*/ 21 w 98"/>
              <a:gd name="T5" fmla="*/ 1415 h 1797"/>
              <a:gd name="T6" fmla="*/ 31 w 98"/>
              <a:gd name="T7" fmla="*/ 1214 h 1797"/>
              <a:gd name="T8" fmla="*/ 41 w 98"/>
              <a:gd name="T9" fmla="*/ 1020 h 1797"/>
              <a:gd name="T10" fmla="*/ 57 w 98"/>
              <a:gd name="T11" fmla="*/ 820 h 1797"/>
              <a:gd name="T12" fmla="*/ 67 w 98"/>
              <a:gd name="T13" fmla="*/ 620 h 1797"/>
              <a:gd name="T14" fmla="*/ 78 w 98"/>
              <a:gd name="T15" fmla="*/ 413 h 1797"/>
              <a:gd name="T16" fmla="*/ 88 w 98"/>
              <a:gd name="T17" fmla="*/ 213 h 1797"/>
              <a:gd name="T18" fmla="*/ 98 w 98"/>
              <a:gd name="T19" fmla="*/ 0 h 1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797">
                <a:moveTo>
                  <a:pt x="0" y="1797"/>
                </a:moveTo>
                <a:lnTo>
                  <a:pt x="10" y="1603"/>
                </a:lnTo>
                <a:lnTo>
                  <a:pt x="21" y="1415"/>
                </a:lnTo>
                <a:lnTo>
                  <a:pt x="31" y="1214"/>
                </a:lnTo>
                <a:lnTo>
                  <a:pt x="41" y="1020"/>
                </a:lnTo>
                <a:lnTo>
                  <a:pt x="57" y="820"/>
                </a:lnTo>
                <a:lnTo>
                  <a:pt x="67" y="620"/>
                </a:lnTo>
                <a:lnTo>
                  <a:pt x="78" y="413"/>
                </a:lnTo>
                <a:lnTo>
                  <a:pt x="88" y="213"/>
                </a:lnTo>
                <a:lnTo>
                  <a:pt x="98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305094B-E4BB-A495-2E62-6600370832F9}"/>
              </a:ext>
            </a:extLst>
          </p:cNvPr>
          <p:cNvCxnSpPr>
            <a:cxnSpLocks/>
            <a:endCxn id="24" idx="6"/>
          </p:cNvCxnSpPr>
          <p:nvPr/>
        </p:nvCxnSpPr>
        <p:spPr bwMode="auto">
          <a:xfrm flipV="1">
            <a:off x="4216090" y="3580527"/>
            <a:ext cx="2865450" cy="277977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4168CAF-F803-F578-0D18-9B5D6EECB527}"/>
              </a:ext>
            </a:extLst>
          </p:cNvPr>
          <p:cNvCxnSpPr>
            <a:cxnSpLocks/>
          </p:cNvCxnSpPr>
          <p:nvPr/>
        </p:nvCxnSpPr>
        <p:spPr bwMode="auto">
          <a:xfrm flipV="1">
            <a:off x="4641544" y="1780607"/>
            <a:ext cx="2864574" cy="316584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7FEA44E-BE77-C1B9-6AEC-58D9CD100B0F}"/>
              </a:ext>
            </a:extLst>
          </p:cNvPr>
          <p:cNvSpPr txBox="1"/>
          <p:nvPr/>
        </p:nvSpPr>
        <p:spPr>
          <a:xfrm>
            <a:off x="243641" y="1779674"/>
            <a:ext cx="6113834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sz="3200" dirty="0" err="1">
                <a:solidFill>
                  <a:schemeClr val="tx1"/>
                </a:solidFill>
                <a:latin typeface="+mj-lt"/>
              </a:rPr>
              <a:t>Welche</a:t>
            </a:r>
            <a:r>
              <a:rPr lang="en-GB" sz="3200" dirty="0">
                <a:solidFill>
                  <a:schemeClr val="tx1"/>
                </a:solidFill>
                <a:latin typeface="+mj-lt"/>
              </a:rPr>
              <a:t> Operation </a:t>
            </a:r>
            <a:r>
              <a:rPr lang="en-GB" sz="3200" dirty="0" err="1">
                <a:solidFill>
                  <a:schemeClr val="tx1"/>
                </a:solidFill>
                <a:latin typeface="+mj-lt"/>
              </a:rPr>
              <a:t>transformiert</a:t>
            </a:r>
            <a:r>
              <a:rPr lang="en-GB" sz="3200" dirty="0">
                <a:solidFill>
                  <a:schemeClr val="tx1"/>
                </a:solidFill>
                <a:latin typeface="+mj-lt"/>
              </a:rPr>
              <a:t> den </a:t>
            </a:r>
            <a:r>
              <a:rPr lang="en-GB" sz="3200" b="1" dirty="0" err="1">
                <a:solidFill>
                  <a:schemeClr val="tx1"/>
                </a:solidFill>
                <a:latin typeface="+mj-lt"/>
              </a:rPr>
              <a:t>schwarzen</a:t>
            </a:r>
            <a:r>
              <a:rPr lang="en-GB" sz="3200" dirty="0">
                <a:solidFill>
                  <a:schemeClr val="tx1"/>
                </a:solidFill>
                <a:latin typeface="+mj-lt"/>
              </a:rPr>
              <a:t> Vektor in den </a:t>
            </a:r>
            <a:r>
              <a:rPr lang="en-GB" sz="3200" b="1" dirty="0" err="1">
                <a:solidFill>
                  <a:schemeClr val="accent2"/>
                </a:solidFill>
                <a:latin typeface="+mj-lt"/>
              </a:rPr>
              <a:t>blauen</a:t>
            </a:r>
            <a:r>
              <a:rPr lang="en-GB" sz="3200" dirty="0">
                <a:solidFill>
                  <a:schemeClr val="tx1"/>
                </a:solidFill>
                <a:latin typeface="+mj-lt"/>
              </a:rPr>
              <a:t> Vektor?</a:t>
            </a:r>
          </a:p>
        </p:txBody>
      </p:sp>
    </p:spTree>
    <p:extLst>
      <p:ext uri="{BB962C8B-B14F-4D97-AF65-F5344CB8AC3E}">
        <p14:creationId xmlns:p14="http://schemas.microsoft.com/office/powerpoint/2010/main" val="544343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1798-A868-250E-D028-DAE3627E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Matrix-Vektor Multiplikation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049820-3C75-9C58-FB5C-1DFF4A3A1A0E}"/>
                  </a:ext>
                </a:extLst>
              </p:cNvPr>
              <p:cNvSpPr txBox="1"/>
              <p:nvPr/>
            </p:nvSpPr>
            <p:spPr>
              <a:xfrm>
                <a:off x="1415480" y="2564904"/>
                <a:ext cx="2977480" cy="29546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4800" b="1" dirty="0">
                    <a:solidFill>
                      <a:schemeClr val="tx1"/>
                    </a:solidFill>
                  </a:rPr>
                  <a:t>y</a:t>
                </a:r>
                <a:r>
                  <a:rPr lang="de-DE" sz="48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de-DE" sz="4800" b="0" dirty="0">
                  <a:solidFill>
                    <a:schemeClr val="tx1"/>
                  </a:solidFill>
                </a:endParaRPr>
              </a:p>
              <a:p>
                <a:endParaRPr lang="de-DE" sz="4800" dirty="0"/>
              </a:p>
              <a:p>
                <a:r>
                  <a:rPr lang="de-DE" sz="4800" dirty="0">
                    <a:solidFill>
                      <a:schemeClr val="tx1"/>
                    </a:solidFill>
                  </a:rPr>
                  <a:t>y</a:t>
                </a:r>
                <a:r>
                  <a:rPr lang="de-DE" sz="4800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de-DE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de-DE" sz="4800" baseline="-25000" dirty="0">
                        <a:solidFill>
                          <a:schemeClr val="tx1"/>
                        </a:solidFill>
                      </a:rPr>
                      <m:t>i</m:t>
                    </m:r>
                    <m:r>
                      <m:rPr>
                        <m:sty m:val="p"/>
                      </m:rPr>
                      <a:rPr lang="de-DE" sz="4800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de-DE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de-DE" sz="4800" b="0" i="0" baseline="-25000" dirty="0" smtClean="0">
                        <a:solidFill>
                          <a:schemeClr val="tx1"/>
                        </a:solidFill>
                      </a:rPr>
                      <m:t>j</m:t>
                    </m:r>
                  </m:oMath>
                </a14:m>
                <a:endParaRPr lang="de-DE" sz="4800" dirty="0">
                  <a:solidFill>
                    <a:schemeClr val="tx1"/>
                  </a:solidFill>
                </a:endParaRPr>
              </a:p>
              <a:p>
                <a:endParaRPr lang="de-DE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049820-3C75-9C58-FB5C-1DFF4A3A1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2564904"/>
                <a:ext cx="2977480" cy="2954655"/>
              </a:xfrm>
              <a:prstGeom prst="rect">
                <a:avLst/>
              </a:prstGeom>
              <a:blipFill>
                <a:blip r:embed="rId2"/>
                <a:stretch>
                  <a:fillRect l="-12270" t="-61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D4005C-3A70-A2B8-53CF-601B5CB7D8A4}"/>
              </a:ext>
            </a:extLst>
          </p:cNvPr>
          <p:cNvCxnSpPr/>
          <p:nvPr/>
        </p:nvCxnSpPr>
        <p:spPr bwMode="auto">
          <a:xfrm flipH="1" flipV="1">
            <a:off x="5303912" y="2412735"/>
            <a:ext cx="1008112" cy="147732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3AC1F9-E4A7-AA2D-4FD3-F32265604E69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3560" y="3890062"/>
            <a:ext cx="728464" cy="161597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53B6B4-D1FD-D5A5-3F35-03E9A882C969}"/>
              </a:ext>
            </a:extLst>
          </p:cNvPr>
          <p:cNvSpPr txBox="1"/>
          <p:nvPr/>
        </p:nvSpPr>
        <p:spPr>
          <a:xfrm>
            <a:off x="5947792" y="263050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</a:rPr>
              <a:t>x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1F1A6-8A80-04FE-7624-98A8540E3E06}"/>
              </a:ext>
            </a:extLst>
          </p:cNvPr>
          <p:cNvSpPr txBox="1"/>
          <p:nvPr/>
        </p:nvSpPr>
        <p:spPr>
          <a:xfrm>
            <a:off x="6096000" y="4467217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tx1"/>
                </a:solidFill>
              </a:rPr>
              <a:t>y</a:t>
            </a:r>
            <a:endParaRPr lang="de-DE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5AE5FD-CCE6-0866-B94B-A1341C478670}"/>
                  </a:ext>
                </a:extLst>
              </p:cNvPr>
              <p:cNvSpPr txBox="1"/>
              <p:nvPr/>
            </p:nvSpPr>
            <p:spPr>
              <a:xfrm>
                <a:off x="6096000" y="3069156"/>
                <a:ext cx="609600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nor/>
                        </m:rPr>
                        <a:rPr lang="de-DE" sz="2400" baseline="-25000" dirty="0">
                          <a:solidFill>
                            <a:schemeClr val="tx1"/>
                          </a:solidFill>
                        </a:rPr>
                        <m:t>i</m:t>
                      </m:r>
                      <m:r>
                        <m:rPr>
                          <m:sty m:val="p"/>
                        </m:rPr>
                        <a:rPr lang="de-DE" sz="2400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de-DE" sz="2400" b="0" i="0" baseline="-25000" dirty="0" smtClean="0">
                          <a:solidFill>
                            <a:schemeClr val="tx1"/>
                          </a:solidFill>
                        </a:rPr>
                        <m:t>j</m:t>
                      </m:r>
                    </m:oMath>
                  </m:oMathPara>
                </a14:m>
                <a:endParaRPr lang="de-DE" sz="2400" dirty="0">
                  <a:solidFill>
                    <a:schemeClr val="tx1"/>
                  </a:solidFill>
                </a:endParaRPr>
              </a:p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de-DE" dirty="0">
                    <a:solidFill>
                      <a:schemeClr val="tx1"/>
                    </a:solidFill>
                    <a:latin typeface="+mj-lt"/>
                  </a:rPr>
                  <a:t>Ändert die </a:t>
                </a:r>
                <a:r>
                  <a:rPr lang="de-DE" b="1" dirty="0">
                    <a:solidFill>
                      <a:schemeClr val="tx1"/>
                    </a:solidFill>
                    <a:latin typeface="+mj-lt"/>
                  </a:rPr>
                  <a:t>Richtung</a:t>
                </a:r>
                <a:r>
                  <a:rPr lang="de-DE" dirty="0">
                    <a:solidFill>
                      <a:schemeClr val="tx1"/>
                    </a:solidFill>
                    <a:latin typeface="+mj-lt"/>
                  </a:rPr>
                  <a:t> von x</a:t>
                </a:r>
              </a:p>
              <a:p>
                <a:pPr algn="ctr"/>
                <a:r>
                  <a:rPr lang="de-DE" sz="2400" dirty="0">
                    <a:solidFill>
                      <a:schemeClr val="tx1"/>
                    </a:solidFill>
                    <a:latin typeface="+mj-lt"/>
                  </a:rPr>
                  <a:t>Ändert die </a:t>
                </a:r>
                <a:r>
                  <a:rPr lang="de-DE" sz="2400" b="1" dirty="0">
                    <a:solidFill>
                      <a:schemeClr val="tx1"/>
                    </a:solidFill>
                    <a:latin typeface="+mj-lt"/>
                  </a:rPr>
                  <a:t>Länge</a:t>
                </a:r>
                <a:r>
                  <a:rPr lang="de-DE" sz="2400" dirty="0">
                    <a:solidFill>
                      <a:schemeClr val="tx1"/>
                    </a:solidFill>
                    <a:latin typeface="+mj-lt"/>
                  </a:rPr>
                  <a:t> von x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5AE5FD-CCE6-0866-B94B-A1341C478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069156"/>
                <a:ext cx="6096000" cy="1569660"/>
              </a:xfrm>
              <a:prstGeom prst="rect">
                <a:avLst/>
              </a:prstGeom>
              <a:blipFill>
                <a:blip r:embed="rId3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583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Lineare Elastizität – Deformationstensor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66988" y="1419225"/>
            <a:ext cx="3776662" cy="374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algn="ctr">
              <a:buClr>
                <a:srgbClr val="FF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 err="1">
                <a:solidFill>
                  <a:srgbClr val="FF0000"/>
                </a:solidFill>
                <a:latin typeface="+mj-lt"/>
              </a:rPr>
              <a:t>Deformationstensor</a:t>
            </a:r>
            <a:endParaRPr lang="en-GB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279651" y="3429001"/>
            <a:ext cx="7923213" cy="650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Er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beschreibt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Beziehung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zwischen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+mj-lt"/>
              </a:rPr>
              <a:t>Deformation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und </a:t>
            </a:r>
            <a:r>
              <a:rPr lang="en-GB" sz="1800" b="1" dirty="0" err="1">
                <a:solidFill>
                  <a:schemeClr val="accent2"/>
                </a:solidFill>
                <a:latin typeface="+mj-lt"/>
              </a:rPr>
              <a:t>Verschiebung</a:t>
            </a:r>
            <a:r>
              <a:rPr lang="en-GB" sz="1800" b="1" dirty="0">
                <a:solidFill>
                  <a:schemeClr val="accent2"/>
                </a:solidFill>
                <a:latin typeface="+mj-lt"/>
              </a:rPr>
              <a:t> u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linearen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Elastizität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In 2-D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sieht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Tensor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folgt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:</a:t>
            </a:r>
          </a:p>
        </p:txBody>
      </p:sp>
      <p:graphicFrame>
        <p:nvGraphicFramePr>
          <p:cNvPr id="22533" name="Object 4"/>
          <p:cNvGraphicFramePr>
            <a:graphicFrameLocks noChangeAspect="1"/>
          </p:cNvGraphicFramePr>
          <p:nvPr/>
        </p:nvGraphicFramePr>
        <p:xfrm>
          <a:off x="3071813" y="1917701"/>
          <a:ext cx="3040062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26733" imgH="503585" progId="">
                  <p:embed/>
                </p:oleObj>
              </mc:Choice>
              <mc:Fallback>
                <p:oleObj r:id="rId3" imgW="526733" imgH="50358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917701"/>
                        <a:ext cx="3040062" cy="1223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5"/>
          <p:cNvGraphicFramePr>
            <a:graphicFrameLocks noChangeAspect="1"/>
          </p:cNvGraphicFramePr>
          <p:nvPr/>
        </p:nvGraphicFramePr>
        <p:xfrm>
          <a:off x="3863976" y="4221163"/>
          <a:ext cx="4416425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1404" imgH="561404" progId="Equation.3">
                  <p:embed/>
                </p:oleObj>
              </mc:Choice>
              <mc:Fallback>
                <p:oleObj r:id="rId5" imgW="561404" imgH="56140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6" y="4221163"/>
                        <a:ext cx="4416425" cy="1776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5" name="Group 3"/>
          <p:cNvGrpSpPr>
            <a:grpSpLocks/>
          </p:cNvGrpSpPr>
          <p:nvPr/>
        </p:nvGrpSpPr>
        <p:grpSpPr bwMode="auto">
          <a:xfrm>
            <a:off x="7151688" y="1125538"/>
            <a:ext cx="2995612" cy="2174874"/>
            <a:chOff x="3471" y="1098"/>
            <a:chExt cx="1887" cy="1370"/>
          </a:xfrm>
        </p:grpSpPr>
        <p:sp>
          <p:nvSpPr>
            <p:cNvPr id="22537" name="Rectangle 4"/>
            <p:cNvSpPr>
              <a:spLocks noChangeArrowheads="1"/>
            </p:cNvSpPr>
            <p:nvPr/>
          </p:nvSpPr>
          <p:spPr bwMode="auto">
            <a:xfrm>
              <a:off x="3471" y="1098"/>
              <a:ext cx="1841" cy="1370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22538" name="Rectangle 5"/>
            <p:cNvSpPr>
              <a:spLocks noChangeArrowheads="1"/>
            </p:cNvSpPr>
            <p:nvPr/>
          </p:nvSpPr>
          <p:spPr bwMode="auto">
            <a:xfrm>
              <a:off x="3487" y="1983"/>
              <a:ext cx="336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de-DE" sz="1800">
                  <a:latin typeface="Comic Sans MS" panose="030F0702030302020204" pitchFamily="66" charset="0"/>
                </a:rPr>
                <a:t> P</a:t>
              </a:r>
              <a:r>
                <a:rPr lang="en-GB" altLang="de-DE" sz="1800" baseline="-25000">
                  <a:latin typeface="Comic Sans MS" panose="030F0702030302020204" pitchFamily="66" charset="0"/>
                </a:rPr>
                <a:t>0</a:t>
              </a:r>
              <a:r>
                <a:rPr lang="en-GB" altLang="de-DE" sz="180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2539" name="Rectangle 6"/>
            <p:cNvSpPr>
              <a:spLocks noChangeArrowheads="1"/>
            </p:cNvSpPr>
            <p:nvPr/>
          </p:nvSpPr>
          <p:spPr bwMode="auto">
            <a:xfrm>
              <a:off x="3714" y="2079"/>
              <a:ext cx="265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de-DE" sz="1800">
                  <a:latin typeface="Comic Sans MS" panose="030F0702030302020204" pitchFamily="66" charset="0"/>
                </a:rPr>
                <a:t> </a:t>
              </a:r>
              <a:r>
                <a:rPr lang="en-GB" altLang="de-DE" sz="800">
                  <a:latin typeface="Webdings" panose="05030102010509060703" pitchFamily="18" charset="2"/>
                </a:rPr>
                <a:t></a:t>
              </a:r>
              <a:r>
                <a:rPr lang="en-GB" altLang="de-DE" sz="1800">
                  <a:latin typeface="Comic Sans MS" panose="030F0702030302020204" pitchFamily="66" charset="0"/>
                </a:rPr>
                <a:t> </a:t>
              </a:r>
            </a:p>
          </p:txBody>
        </p:sp>
        <p:grpSp>
          <p:nvGrpSpPr>
            <p:cNvPr id="22540" name="Group 7"/>
            <p:cNvGrpSpPr>
              <a:grpSpLocks/>
            </p:cNvGrpSpPr>
            <p:nvPr/>
          </p:nvGrpSpPr>
          <p:grpSpPr bwMode="auto">
            <a:xfrm>
              <a:off x="3907" y="2053"/>
              <a:ext cx="963" cy="415"/>
              <a:chOff x="3907" y="2053"/>
              <a:chExt cx="963" cy="415"/>
            </a:xfrm>
          </p:grpSpPr>
          <p:sp>
            <p:nvSpPr>
              <p:cNvPr id="22562" name="Rectangle 8"/>
              <p:cNvSpPr>
                <a:spLocks noChangeArrowheads="1"/>
              </p:cNvSpPr>
              <p:nvPr/>
            </p:nvSpPr>
            <p:spPr bwMode="auto">
              <a:xfrm>
                <a:off x="4386" y="2053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Comic Sans MS" panose="030F0702030302020204" pitchFamily="66" charset="0"/>
                  <a:buNone/>
                </a:pPr>
                <a:r>
                  <a:rPr lang="en-GB" altLang="de-DE" sz="1800">
                    <a:latin typeface="Comic Sans MS" panose="030F0702030302020204" pitchFamily="66" charset="0"/>
                  </a:rPr>
                  <a:t> </a:t>
                </a:r>
                <a:r>
                  <a:rPr lang="en-GB" altLang="de-DE" sz="800">
                    <a:latin typeface="Webdings" panose="05030102010509060703" pitchFamily="18" charset="2"/>
                  </a:rPr>
                  <a:t></a:t>
                </a:r>
                <a:r>
                  <a:rPr lang="en-GB" altLang="de-DE" sz="1800">
                    <a:latin typeface="Comic Sans MS" panose="030F0702030302020204" pitchFamily="66" charset="0"/>
                  </a:rPr>
                  <a:t> </a:t>
                </a:r>
              </a:p>
            </p:txBody>
          </p:sp>
          <p:sp>
            <p:nvSpPr>
              <p:cNvPr id="22563" name="Line 9"/>
              <p:cNvSpPr>
                <a:spLocks noChangeShapeType="1"/>
              </p:cNvSpPr>
              <p:nvPr/>
            </p:nvSpPr>
            <p:spPr bwMode="auto">
              <a:xfrm flipV="1">
                <a:off x="3907" y="2205"/>
                <a:ext cx="532" cy="1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64" name="Rectangle 10"/>
              <p:cNvSpPr>
                <a:spLocks noChangeArrowheads="1"/>
              </p:cNvSpPr>
              <p:nvPr/>
            </p:nvSpPr>
            <p:spPr bwMode="auto">
              <a:xfrm>
                <a:off x="4534" y="2088"/>
                <a:ext cx="336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Comic Sans MS" panose="030F0702030302020204" pitchFamily="66" charset="0"/>
                  <a:buNone/>
                </a:pPr>
                <a:r>
                  <a:rPr lang="en-GB" altLang="de-DE" sz="1800">
                    <a:latin typeface="Comic Sans MS" panose="030F0702030302020204" pitchFamily="66" charset="0"/>
                  </a:rPr>
                  <a:t>Q</a:t>
                </a:r>
                <a:r>
                  <a:rPr lang="en-GB" altLang="de-DE" sz="1800" baseline="-25000">
                    <a:latin typeface="Comic Sans MS" panose="030F0702030302020204" pitchFamily="66" charset="0"/>
                  </a:rPr>
                  <a:t>0</a:t>
                </a:r>
                <a:r>
                  <a:rPr lang="en-GB" altLang="de-DE" sz="1800">
                    <a:latin typeface="Comic Sans MS" panose="030F0702030302020204" pitchFamily="66" charset="0"/>
                  </a:rPr>
                  <a:t> </a:t>
                </a:r>
              </a:p>
            </p:txBody>
          </p:sp>
          <p:sp>
            <p:nvSpPr>
              <p:cNvPr id="22565" name="Rectangle 11"/>
              <p:cNvSpPr>
                <a:spLocks noChangeArrowheads="1"/>
              </p:cNvSpPr>
              <p:nvPr/>
            </p:nvSpPr>
            <p:spPr bwMode="auto">
              <a:xfrm>
                <a:off x="4001" y="2236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GB" altLang="de-DE" sz="1800" b="1" i="1">
                    <a:latin typeface="Symbol" panose="05050102010706020507" pitchFamily="18" charset="2"/>
                  </a:rPr>
                  <a:t></a:t>
                </a:r>
                <a:r>
                  <a:rPr lang="en-GB" altLang="de-DE" sz="1800" b="1" i="1">
                    <a:latin typeface="Comic Sans MS" panose="030F0702030302020204" pitchFamily="66" charset="0"/>
                  </a:rPr>
                  <a:t>x</a:t>
                </a:r>
              </a:p>
            </p:txBody>
          </p:sp>
        </p:grpSp>
        <p:grpSp>
          <p:nvGrpSpPr>
            <p:cNvPr id="22541" name="Group 12"/>
            <p:cNvGrpSpPr>
              <a:grpSpLocks/>
            </p:cNvGrpSpPr>
            <p:nvPr/>
          </p:nvGrpSpPr>
          <p:grpSpPr bwMode="auto">
            <a:xfrm>
              <a:off x="4063" y="1438"/>
              <a:ext cx="1295" cy="715"/>
              <a:chOff x="4063" y="1438"/>
              <a:chExt cx="1295" cy="715"/>
            </a:xfrm>
          </p:grpSpPr>
          <p:sp>
            <p:nvSpPr>
              <p:cNvPr id="22556" name="Line 13"/>
              <p:cNvSpPr>
                <a:spLocks noChangeShapeType="1"/>
              </p:cNvSpPr>
              <p:nvPr/>
            </p:nvSpPr>
            <p:spPr bwMode="auto">
              <a:xfrm flipV="1">
                <a:off x="4064" y="1550"/>
                <a:ext cx="532" cy="1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57" name="Line 14"/>
              <p:cNvSpPr>
                <a:spLocks noChangeShapeType="1"/>
              </p:cNvSpPr>
              <p:nvPr/>
            </p:nvSpPr>
            <p:spPr bwMode="auto">
              <a:xfrm flipV="1">
                <a:off x="4466" y="1594"/>
                <a:ext cx="139" cy="5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58" name="Line 15"/>
              <p:cNvSpPr>
                <a:spLocks noChangeShapeType="1"/>
              </p:cNvSpPr>
              <p:nvPr/>
            </p:nvSpPr>
            <p:spPr bwMode="auto">
              <a:xfrm flipV="1">
                <a:off x="4623" y="1437"/>
                <a:ext cx="288" cy="14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59" name="Rectangle 16"/>
              <p:cNvSpPr>
                <a:spLocks noChangeArrowheads="1"/>
              </p:cNvSpPr>
              <p:nvPr/>
            </p:nvSpPr>
            <p:spPr bwMode="auto">
              <a:xfrm>
                <a:off x="4063" y="1521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GB" altLang="de-DE" sz="1800" b="1" i="1">
                    <a:latin typeface="Symbol" panose="05050102010706020507" pitchFamily="18" charset="2"/>
                  </a:rPr>
                  <a:t></a:t>
                </a:r>
                <a:r>
                  <a:rPr lang="en-GB" altLang="de-DE" sz="1800" b="1" i="1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22560" name="Rectangle 17"/>
              <p:cNvSpPr>
                <a:spLocks noChangeArrowheads="1"/>
              </p:cNvSpPr>
              <p:nvPr/>
            </p:nvSpPr>
            <p:spPr bwMode="auto">
              <a:xfrm>
                <a:off x="5023" y="1573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GB" altLang="de-DE" sz="1800" b="1" i="1">
                    <a:latin typeface="Symbol" panose="05050102010706020507" pitchFamily="18" charset="2"/>
                  </a:rPr>
                  <a:t></a:t>
                </a:r>
                <a:r>
                  <a:rPr lang="en-GB" altLang="de-DE" sz="1800" b="1" i="1">
                    <a:latin typeface="Comic Sans MS" panose="030F0702030302020204" pitchFamily="66" charset="0"/>
                  </a:rPr>
                  <a:t>u</a:t>
                </a:r>
              </a:p>
            </p:txBody>
          </p:sp>
          <p:sp>
            <p:nvSpPr>
              <p:cNvPr id="22561" name="Line 18"/>
              <p:cNvSpPr>
                <a:spLocks noChangeShapeType="1"/>
              </p:cNvSpPr>
              <p:nvPr/>
            </p:nvSpPr>
            <p:spPr bwMode="auto">
              <a:xfrm flipH="1" flipV="1">
                <a:off x="4770" y="1533"/>
                <a:ext cx="290" cy="133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542" name="Group 19"/>
            <p:cNvGrpSpPr>
              <a:grpSpLocks/>
            </p:cNvGrpSpPr>
            <p:nvPr/>
          </p:nvGrpSpPr>
          <p:grpSpPr bwMode="auto">
            <a:xfrm>
              <a:off x="3644" y="1163"/>
              <a:ext cx="1698" cy="992"/>
              <a:chOff x="3644" y="1163"/>
              <a:chExt cx="1698" cy="992"/>
            </a:xfrm>
          </p:grpSpPr>
          <p:grpSp>
            <p:nvGrpSpPr>
              <p:cNvPr id="22543" name="Group 20"/>
              <p:cNvGrpSpPr>
                <a:grpSpLocks/>
              </p:cNvGrpSpPr>
              <p:nvPr/>
            </p:nvGrpSpPr>
            <p:grpSpPr bwMode="auto">
              <a:xfrm>
                <a:off x="3644" y="1163"/>
                <a:ext cx="1698" cy="992"/>
                <a:chOff x="3644" y="1163"/>
                <a:chExt cx="1698" cy="992"/>
              </a:xfrm>
            </p:grpSpPr>
            <p:sp>
              <p:nvSpPr>
                <p:cNvPr id="22545" name="Rectangle 21"/>
                <p:cNvSpPr>
                  <a:spLocks noChangeArrowheads="1"/>
                </p:cNvSpPr>
                <p:nvPr/>
              </p:nvSpPr>
              <p:spPr bwMode="auto">
                <a:xfrm>
                  <a:off x="3731" y="1704"/>
                  <a:ext cx="336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lnSpc>
                      <a:spcPct val="93000"/>
                    </a:lnSpc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32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lnSpc>
                      <a:spcPct val="93000"/>
                    </a:lnSpc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lnSpc>
                      <a:spcPct val="93000"/>
                    </a:lnSpc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 typeface="Comic Sans MS" panose="030F0702030302020204" pitchFamily="66" charset="0"/>
                    <a:buNone/>
                  </a:pPr>
                  <a:r>
                    <a:rPr lang="en-GB" altLang="de-DE" sz="1800" b="1" i="1">
                      <a:latin typeface="Comic Sans MS" panose="030F0702030302020204" pitchFamily="66" charset="0"/>
                    </a:rPr>
                    <a:t>u</a:t>
                  </a:r>
                </a:p>
              </p:txBody>
            </p:sp>
            <p:sp>
              <p:nvSpPr>
                <p:cNvPr id="22546" name="Rectangle 22"/>
                <p:cNvSpPr>
                  <a:spLocks noChangeArrowheads="1"/>
                </p:cNvSpPr>
                <p:nvPr/>
              </p:nvSpPr>
              <p:spPr bwMode="auto">
                <a:xfrm>
                  <a:off x="4403" y="1739"/>
                  <a:ext cx="33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3000"/>
                    </a:lnSpc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defRPr sz="32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lnSpc>
                      <a:spcPct val="93000"/>
                    </a:lnSpc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defRPr sz="28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lnSpc>
                      <a:spcPct val="93000"/>
                    </a:lnSpc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 typeface="Times New Roman" panose="02020603050405020304" pitchFamily="18" charset="0"/>
                    <a:buNone/>
                  </a:pPr>
                  <a:endParaRPr lang="de-DE" altLang="de-DE" sz="24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2547" name="Group 23"/>
                <p:cNvGrpSpPr>
                  <a:grpSpLocks/>
                </p:cNvGrpSpPr>
                <p:nvPr/>
              </p:nvGrpSpPr>
              <p:grpSpPr bwMode="auto">
                <a:xfrm>
                  <a:off x="3644" y="1163"/>
                  <a:ext cx="1698" cy="992"/>
                  <a:chOff x="3644" y="1163"/>
                  <a:chExt cx="1698" cy="992"/>
                </a:xfrm>
              </p:grpSpPr>
              <p:sp>
                <p:nvSpPr>
                  <p:cNvPr id="22548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1233"/>
                    <a:ext cx="265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  <a:r>
                      <a:rPr lang="en-GB" altLang="de-DE" sz="800">
                        <a:latin typeface="Webdings" panose="05030102010509060703" pitchFamily="18" charset="2"/>
                      </a:rPr>
                      <a:t></a:t>
                    </a: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2254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3890" y="1389"/>
                    <a:ext cx="265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  <a:r>
                      <a:rPr lang="en-GB" altLang="de-DE" sz="800">
                        <a:latin typeface="Webdings" panose="05030102010509060703" pitchFamily="18" charset="2"/>
                      </a:rPr>
                      <a:t></a:t>
                    </a: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22550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65" y="1594"/>
                    <a:ext cx="139" cy="561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51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54" y="1429"/>
                    <a:ext cx="410" cy="717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52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39" y="1411"/>
                    <a:ext cx="899" cy="124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53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644" y="1267"/>
                    <a:ext cx="336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P</a:t>
                    </a:r>
                    <a:r>
                      <a:rPr lang="en-GB" altLang="de-DE" sz="1800" baseline="-25000">
                        <a:latin typeface="Comic Sans MS" panose="030F0702030302020204" pitchFamily="66" charset="0"/>
                      </a:rPr>
                      <a:t>1</a:t>
                    </a: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2255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5006" y="1163"/>
                    <a:ext cx="336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Q</a:t>
                    </a:r>
                    <a:r>
                      <a:rPr lang="en-GB" altLang="de-DE" sz="1800" baseline="-25000">
                        <a:latin typeface="Comic Sans MS" panose="030F0702030302020204" pitchFamily="66" charset="0"/>
                      </a:rPr>
                      <a:t>1</a:t>
                    </a:r>
                  </a:p>
                </p:txBody>
              </p:sp>
              <p:sp>
                <p:nvSpPr>
                  <p:cNvPr id="22555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215"/>
                    <a:ext cx="336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Symbol" panose="05050102010706020507" pitchFamily="18" charset="2"/>
                      <a:buNone/>
                    </a:pPr>
                    <a:r>
                      <a:rPr lang="en-GB" altLang="de-DE" sz="1800" b="1" i="1">
                        <a:latin typeface="Symbol" panose="05050102010706020507" pitchFamily="18" charset="2"/>
                      </a:rPr>
                      <a:t></a:t>
                    </a:r>
                    <a:r>
                      <a:rPr lang="en-GB" altLang="de-DE" sz="1800" b="1" i="1">
                        <a:latin typeface="Comic Sans MS" panose="030F0702030302020204" pitchFamily="66" charset="0"/>
                      </a:rPr>
                      <a:t>y</a:t>
                    </a:r>
                  </a:p>
                </p:txBody>
              </p:sp>
            </p:grpSp>
          </p:grpSp>
          <p:sp>
            <p:nvSpPr>
              <p:cNvPr id="22544" name="Rectangle 32"/>
              <p:cNvSpPr>
                <a:spLocks noChangeArrowheads="1"/>
              </p:cNvSpPr>
              <p:nvPr/>
            </p:nvSpPr>
            <p:spPr bwMode="auto">
              <a:xfrm>
                <a:off x="4736" y="1694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Comic Sans MS" panose="030F0702030302020204" pitchFamily="66" charset="0"/>
                  <a:buNone/>
                </a:pPr>
                <a:r>
                  <a:rPr lang="en-GB" altLang="de-DE" sz="1800" b="1" i="1">
                    <a:latin typeface="Comic Sans MS" panose="030F0702030302020204" pitchFamily="66" charset="0"/>
                  </a:rPr>
                  <a:t>v</a:t>
                </a:r>
              </a:p>
            </p:txBody>
          </p:sp>
        </p:grpSp>
      </p:grp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2279651" y="6092825"/>
            <a:ext cx="7923213" cy="374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ist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eine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dimensionslose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Größe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Größenordnung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Beispiele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an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Tafel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3549" r="34556" b="28475"/>
          <a:stretch/>
        </p:blipFill>
        <p:spPr>
          <a:xfrm>
            <a:off x="407368" y="1618630"/>
            <a:ext cx="5112568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6033" r="31692" b="27402"/>
          <a:stretch/>
        </p:blipFill>
        <p:spPr>
          <a:xfrm>
            <a:off x="6114104" y="1592342"/>
            <a:ext cx="4968552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162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oseis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28639"/>
            <a:ext cx="4694238" cy="63087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z="2000"/>
              <a:t>GPS – Deformation</a:t>
            </a:r>
            <a:br>
              <a:rPr lang="en-GB" altLang="de-DE" sz="2000"/>
            </a:br>
            <a:r>
              <a:rPr lang="en-GB" altLang="de-DE" sz="2000"/>
              <a:t>Sumatra M9.3 2004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Deformation Tohoku-oki M9 2011 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125538"/>
            <a:ext cx="6192837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0BCB-CEEF-DDC3-7F67-31FC8BDF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FDB4F-2E0E-B955-1032-3AA1BEFB0B09}"/>
              </a:ext>
            </a:extLst>
          </p:cNvPr>
          <p:cNvSpPr txBox="1"/>
          <p:nvPr/>
        </p:nvSpPr>
        <p:spPr>
          <a:xfrm>
            <a:off x="3045278" y="3123746"/>
            <a:ext cx="6112328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Was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bestimmt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die </a:t>
            </a:r>
            <a:r>
              <a:rPr lang="en-GB" sz="2400" b="1" dirty="0" err="1">
                <a:solidFill>
                  <a:srgbClr val="FF0000"/>
                </a:solidFill>
                <a:latin typeface="+mj-lt"/>
              </a:rPr>
              <a:t>Spannung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in der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Erde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?</a:t>
            </a:r>
          </a:p>
          <a:p>
            <a:pPr algn="ctr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dirty="0">
                <a:solidFill>
                  <a:schemeClr val="tx1"/>
                </a:solidFill>
                <a:latin typeface="+mj-lt"/>
              </a:rPr>
              <a:t>Wir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kann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man </a:t>
            </a:r>
            <a:r>
              <a:rPr lang="en-GB" b="1" dirty="0" err="1">
                <a:solidFill>
                  <a:srgbClr val="FF0000"/>
                </a:solidFill>
                <a:latin typeface="+mj-lt"/>
              </a:rPr>
              <a:t>Spannung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mathematisch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beschreiben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?&lt;c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70593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1224872" y="1196522"/>
            <a:ext cx="4229100" cy="384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355975" y="5580063"/>
            <a:ext cx="147638" cy="538162"/>
          </a:xfrm>
          <a:prstGeom prst="rect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3143251" y="5580064"/>
            <a:ext cx="201613" cy="523875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Spannungstensor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1338265" y="989184"/>
            <a:ext cx="4130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graphicFrame>
        <p:nvGraphicFramePr>
          <p:cNvPr id="2765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772778"/>
              </p:ext>
            </p:extLst>
          </p:nvPr>
        </p:nvGraphicFramePr>
        <p:xfrm>
          <a:off x="2403476" y="1430509"/>
          <a:ext cx="139858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17678" imgH="254154" progId="">
                  <p:embed/>
                </p:oleObj>
              </mc:Choice>
              <mc:Fallback>
                <p:oleObj r:id="rId3" imgW="517678" imgH="254154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476" y="1430509"/>
                        <a:ext cx="1398588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1503364" y="2076622"/>
            <a:ext cx="38798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 dirty="0" err="1">
                <a:latin typeface="Comic Sans MS" panose="030F0702030302020204" pitchFamily="66" charset="0"/>
              </a:rPr>
              <a:t>wobei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>
                <a:latin typeface="Symbol" panose="05050102010706020507" pitchFamily="18" charset="2"/>
              </a:rPr>
              <a:t></a:t>
            </a:r>
            <a:r>
              <a:rPr lang="en-GB" altLang="de-DE" sz="1600" baseline="-25000" dirty="0" err="1">
                <a:latin typeface="Comic Sans MS" panose="030F0702030302020204" pitchFamily="66" charset="0"/>
              </a:rPr>
              <a:t>ij</a:t>
            </a:r>
            <a:r>
              <a:rPr lang="en-GB" altLang="de-DE" sz="1600" dirty="0">
                <a:latin typeface="Comic Sans MS" panose="030F0702030302020204" pitchFamily="66" charset="0"/>
              </a:rPr>
              <a:t> die </a:t>
            </a:r>
            <a:r>
              <a:rPr lang="en-GB" altLang="de-DE" sz="1600" dirty="0" err="1">
                <a:latin typeface="Comic Sans MS" panose="030F0702030302020204" pitchFamily="66" charset="0"/>
              </a:rPr>
              <a:t>Spannung</a:t>
            </a:r>
            <a:r>
              <a:rPr lang="en-GB" altLang="de-DE" sz="1600" dirty="0">
                <a:latin typeface="Comic Sans MS" panose="030F0702030302020204" pitchFamily="66" charset="0"/>
              </a:rPr>
              <a:t> und </a:t>
            </a:r>
            <a:r>
              <a:rPr lang="en-GB" altLang="de-DE" sz="1600" dirty="0" err="1">
                <a:latin typeface="Comic Sans MS" panose="030F0702030302020204" pitchFamily="66" charset="0"/>
              </a:rPr>
              <a:t>n</a:t>
            </a:r>
            <a:r>
              <a:rPr lang="en-GB" altLang="de-DE" sz="1600" baseline="-25000" dirty="0" err="1">
                <a:latin typeface="Comic Sans MS" panose="030F0702030302020204" pitchFamily="66" charset="0"/>
              </a:rPr>
              <a:t>j</a:t>
            </a:r>
            <a:r>
              <a:rPr lang="en-GB" altLang="de-DE" sz="1600" baseline="-250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>
                <a:latin typeface="Comic Sans MS" panose="030F0702030302020204" pitchFamily="66" charset="0"/>
              </a:rPr>
              <a:t>die </a:t>
            </a:r>
            <a:r>
              <a:rPr lang="en-GB" altLang="de-DE" sz="1600" dirty="0" err="1">
                <a:latin typeface="Comic Sans MS" panose="030F0702030302020204" pitchFamily="66" charset="0"/>
              </a:rPr>
              <a:t>Oberflächennormale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ist</a:t>
            </a:r>
            <a:r>
              <a:rPr lang="en-GB" altLang="de-DE" sz="1600" dirty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 dirty="0">
                <a:latin typeface="Comic Sans MS" panose="030F0702030302020204" pitchFamily="66" charset="0"/>
              </a:rPr>
              <a:t>Der </a:t>
            </a:r>
            <a:r>
              <a:rPr lang="en-GB" altLang="de-DE" sz="1600" dirty="0" err="1">
                <a:latin typeface="Comic Sans MS" panose="030F0702030302020204" pitchFamily="66" charset="0"/>
              </a:rPr>
              <a:t>Spannungstensor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beschreibt</a:t>
            </a:r>
            <a:r>
              <a:rPr lang="en-GB" altLang="de-DE" sz="1600" dirty="0">
                <a:latin typeface="Comic Sans MS" panose="030F0702030302020204" pitchFamily="66" charset="0"/>
              </a:rPr>
              <a:t> die </a:t>
            </a:r>
            <a:r>
              <a:rPr lang="en-GB" altLang="de-DE" sz="1600" dirty="0" err="1">
                <a:latin typeface="Comic Sans MS" panose="030F0702030302020204" pitchFamily="66" charset="0"/>
              </a:rPr>
              <a:t>Kräfte</a:t>
            </a:r>
            <a:r>
              <a:rPr lang="en-GB" altLang="de-DE" sz="1600" dirty="0">
                <a:latin typeface="Comic Sans MS" panose="030F0702030302020204" pitchFamily="66" charset="0"/>
              </a:rPr>
              <a:t>, die auf </a:t>
            </a:r>
            <a:r>
              <a:rPr lang="en-GB" altLang="de-DE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fiktive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Flächen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innerhalb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eines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Körpers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wirken</a:t>
            </a:r>
            <a:r>
              <a:rPr lang="en-GB" altLang="de-DE" sz="1600" dirty="0">
                <a:latin typeface="Comic Sans MS" panose="030F0702030302020204" pitchFamily="66" charset="0"/>
              </a:rPr>
              <a:t>. </a:t>
            </a:r>
            <a:r>
              <a:rPr lang="en-GB" altLang="de-DE" sz="1600" dirty="0" err="1">
                <a:latin typeface="Comic Sans MS" panose="030F0702030302020204" pitchFamily="66" charset="0"/>
              </a:rPr>
              <a:t>Aufgrund</a:t>
            </a:r>
            <a:r>
              <a:rPr lang="en-GB" altLang="de-DE" sz="1600" dirty="0">
                <a:latin typeface="Comic Sans MS" panose="030F0702030302020204" pitchFamily="66" charset="0"/>
              </a:rPr>
              <a:t> der </a:t>
            </a:r>
            <a:r>
              <a:rPr lang="en-GB" altLang="de-DE" sz="1600" dirty="0" err="1">
                <a:latin typeface="Comic Sans MS" panose="030F0702030302020204" pitchFamily="66" charset="0"/>
              </a:rPr>
              <a:t>Symmetrie</a:t>
            </a:r>
            <a:endParaRPr lang="en-GB" altLang="de-DE" sz="1600" dirty="0">
              <a:latin typeface="Comic Sans MS" panose="030F0702030302020204" pitchFamily="66" charset="0"/>
            </a:endParaRPr>
          </a:p>
        </p:txBody>
      </p:sp>
      <p:graphicFrame>
        <p:nvGraphicFramePr>
          <p:cNvPr id="2765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2360"/>
              </p:ext>
            </p:extLst>
          </p:nvPr>
        </p:nvGraphicFramePr>
        <p:xfrm>
          <a:off x="2474912" y="3740265"/>
          <a:ext cx="13366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40000" imgH="213480" progId="">
                  <p:embed/>
                </p:oleObj>
              </mc:Choice>
              <mc:Fallback>
                <p:oleObj r:id="rId5" imgW="540000" imgH="21348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912" y="3740265"/>
                        <a:ext cx="133667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1503364" y="4397491"/>
            <a:ext cx="75771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 dirty="0" err="1">
                <a:latin typeface="Comic Sans MS" panose="030F0702030302020204" pitchFamily="66" charset="0"/>
              </a:rPr>
              <a:t>gibt</a:t>
            </a:r>
            <a:r>
              <a:rPr lang="en-GB" altLang="de-DE" sz="1600" dirty="0">
                <a:latin typeface="Comic Sans MS" panose="030F0702030302020204" pitchFamily="66" charset="0"/>
              </a:rPr>
              <a:t> es </a:t>
            </a:r>
            <a:r>
              <a:rPr lang="en-GB" altLang="de-DE" sz="1600" dirty="0" err="1">
                <a:latin typeface="Comic Sans MS" panose="030F0702030302020204" pitchFamily="66" charset="0"/>
              </a:rPr>
              <a:t>nur</a:t>
            </a:r>
            <a:r>
              <a:rPr lang="en-GB" altLang="de-DE" sz="1600" dirty="0">
                <a:latin typeface="Comic Sans MS" panose="030F0702030302020204" pitchFamily="66" charset="0"/>
              </a:rPr>
              <a:t> 6 </a:t>
            </a:r>
            <a:r>
              <a:rPr lang="en-GB" altLang="de-DE" sz="1600" dirty="0" err="1">
                <a:latin typeface="Comic Sans MS" panose="030F0702030302020204" pitchFamily="66" charset="0"/>
              </a:rPr>
              <a:t>unabhängie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Elemente</a:t>
            </a:r>
            <a:r>
              <a:rPr lang="en-GB" altLang="de-DE" sz="16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27659" name="Object 10"/>
          <p:cNvGraphicFramePr>
            <a:graphicFrameLocks noChangeAspect="1"/>
          </p:cNvGraphicFramePr>
          <p:nvPr/>
        </p:nvGraphicFramePr>
        <p:xfrm>
          <a:off x="2711450" y="4797425"/>
          <a:ext cx="86360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90417" imgH="241195" progId="Equation.3">
                  <p:embed/>
                </p:oleObj>
              </mc:Choice>
              <mc:Fallback>
                <p:oleObj name="Formel" r:id="rId7" imgW="190417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4797425"/>
                        <a:ext cx="863600" cy="156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3940176" y="5175250"/>
            <a:ext cx="6113463" cy="338138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Der Vektor senkrecht zur der entsprechenden Fläche</a:t>
            </a:r>
          </a:p>
        </p:txBody>
      </p:sp>
      <p:sp>
        <p:nvSpPr>
          <p:cNvPr id="27661" name="Rectangle 12"/>
          <p:cNvSpPr>
            <a:spLocks noChangeArrowheads="1"/>
          </p:cNvSpPr>
          <p:nvPr/>
        </p:nvSpPr>
        <p:spPr bwMode="auto">
          <a:xfrm>
            <a:off x="3944938" y="5718175"/>
            <a:ext cx="6113462" cy="338138"/>
          </a:xfrm>
          <a:prstGeom prst="rect">
            <a:avLst/>
          </a:prstGeom>
          <a:solidFill>
            <a:srgbClr val="CC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Die Richtung des Kraftvektors, der auf die Fläche wirkt</a:t>
            </a: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 flipV="1">
            <a:off x="7145338" y="2271714"/>
            <a:ext cx="1693862" cy="16843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3" name="Line 14"/>
          <p:cNvSpPr>
            <a:spLocks noChangeShapeType="1"/>
          </p:cNvSpPr>
          <p:nvPr/>
        </p:nvSpPr>
        <p:spPr bwMode="auto">
          <a:xfrm>
            <a:off x="7145339" y="3941763"/>
            <a:ext cx="3159125" cy="5508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4" name="Line 15"/>
          <p:cNvSpPr>
            <a:spLocks noChangeShapeType="1"/>
          </p:cNvSpPr>
          <p:nvPr/>
        </p:nvSpPr>
        <p:spPr bwMode="auto">
          <a:xfrm flipV="1">
            <a:off x="7145339" y="1612901"/>
            <a:ext cx="1587" cy="23161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5" name="Line 16"/>
          <p:cNvSpPr>
            <a:spLocks noChangeShapeType="1"/>
          </p:cNvSpPr>
          <p:nvPr/>
        </p:nvSpPr>
        <p:spPr bwMode="auto">
          <a:xfrm>
            <a:off x="7131050" y="2462214"/>
            <a:ext cx="1022350" cy="5238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6" name="Line 17"/>
          <p:cNvSpPr>
            <a:spLocks noChangeShapeType="1"/>
          </p:cNvSpPr>
          <p:nvPr/>
        </p:nvSpPr>
        <p:spPr bwMode="auto">
          <a:xfrm>
            <a:off x="8139113" y="2973389"/>
            <a:ext cx="336550" cy="11969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7" name="Line 18"/>
          <p:cNvSpPr>
            <a:spLocks noChangeShapeType="1"/>
          </p:cNvSpPr>
          <p:nvPr/>
        </p:nvSpPr>
        <p:spPr bwMode="auto">
          <a:xfrm flipH="1" flipV="1">
            <a:off x="7129464" y="2460626"/>
            <a:ext cx="1347787" cy="171132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8" name="Line 19"/>
          <p:cNvSpPr>
            <a:spLocks noChangeShapeType="1"/>
          </p:cNvSpPr>
          <p:nvPr/>
        </p:nvSpPr>
        <p:spPr bwMode="auto">
          <a:xfrm flipH="1" flipV="1">
            <a:off x="7143751" y="3940176"/>
            <a:ext cx="1293813" cy="2317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9" name="Line 20"/>
          <p:cNvSpPr>
            <a:spLocks noChangeShapeType="1"/>
          </p:cNvSpPr>
          <p:nvPr/>
        </p:nvSpPr>
        <p:spPr bwMode="auto">
          <a:xfrm flipH="1" flipV="1">
            <a:off x="7156451" y="2487613"/>
            <a:ext cx="4763" cy="1454150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0" name="Line 21"/>
          <p:cNvSpPr>
            <a:spLocks noChangeShapeType="1"/>
          </p:cNvSpPr>
          <p:nvPr/>
        </p:nvSpPr>
        <p:spPr bwMode="auto">
          <a:xfrm flipV="1">
            <a:off x="7158039" y="2971800"/>
            <a:ext cx="981075" cy="971550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1" name="Freeform 22"/>
          <p:cNvSpPr>
            <a:spLocks noChangeArrowheads="1"/>
          </p:cNvSpPr>
          <p:nvPr/>
        </p:nvSpPr>
        <p:spPr bwMode="auto">
          <a:xfrm>
            <a:off x="7145339" y="2476501"/>
            <a:ext cx="1303337" cy="1681163"/>
          </a:xfrm>
          <a:custGeom>
            <a:avLst/>
            <a:gdLst>
              <a:gd name="T0" fmla="*/ 0 w 821"/>
              <a:gd name="T1" fmla="*/ 2147483646 h 1059"/>
              <a:gd name="T2" fmla="*/ 2147483646 w 821"/>
              <a:gd name="T3" fmla="*/ 2147483646 h 1059"/>
              <a:gd name="T4" fmla="*/ 2147483646 w 821"/>
              <a:gd name="T5" fmla="*/ 0 h 1059"/>
              <a:gd name="T6" fmla="*/ 0 w 821"/>
              <a:gd name="T7" fmla="*/ 2147483646 h 10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21" h="1059">
                <a:moveTo>
                  <a:pt x="0" y="923"/>
                </a:moveTo>
                <a:lnTo>
                  <a:pt x="821" y="1059"/>
                </a:lnTo>
                <a:lnTo>
                  <a:pt x="8" y="0"/>
                </a:lnTo>
                <a:lnTo>
                  <a:pt x="0" y="923"/>
                </a:lnTo>
                <a:close/>
              </a:path>
            </a:pathLst>
          </a:cu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72" name="Line 23"/>
          <p:cNvSpPr>
            <a:spLocks noChangeShapeType="1"/>
          </p:cNvSpPr>
          <p:nvPr/>
        </p:nvSpPr>
        <p:spPr bwMode="auto">
          <a:xfrm>
            <a:off x="7534275" y="3498850"/>
            <a:ext cx="1588" cy="361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3" name="Line 24"/>
          <p:cNvSpPr>
            <a:spLocks noChangeShapeType="1"/>
          </p:cNvSpPr>
          <p:nvPr/>
        </p:nvSpPr>
        <p:spPr bwMode="auto">
          <a:xfrm flipH="1">
            <a:off x="7345363" y="3498851"/>
            <a:ext cx="190500" cy="1873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4" name="Line 25"/>
          <p:cNvSpPr>
            <a:spLocks noChangeShapeType="1"/>
          </p:cNvSpPr>
          <p:nvPr/>
        </p:nvSpPr>
        <p:spPr bwMode="auto">
          <a:xfrm>
            <a:off x="7534276" y="3498850"/>
            <a:ext cx="201613" cy="39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5" name="Rectangle 26"/>
          <p:cNvSpPr>
            <a:spLocks noChangeArrowheads="1"/>
          </p:cNvSpPr>
          <p:nvPr/>
        </p:nvSpPr>
        <p:spPr bwMode="auto">
          <a:xfrm>
            <a:off x="7070725" y="3611564"/>
            <a:ext cx="431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27676" name="Rectangle 27"/>
          <p:cNvSpPr>
            <a:spLocks noChangeArrowheads="1"/>
          </p:cNvSpPr>
          <p:nvPr/>
        </p:nvSpPr>
        <p:spPr bwMode="auto">
          <a:xfrm>
            <a:off x="7329489" y="3978275"/>
            <a:ext cx="4286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27677" name="Rectangle 28"/>
          <p:cNvSpPr>
            <a:spLocks noChangeArrowheads="1"/>
          </p:cNvSpPr>
          <p:nvPr/>
        </p:nvSpPr>
        <p:spPr bwMode="auto">
          <a:xfrm>
            <a:off x="7699375" y="3484564"/>
            <a:ext cx="39976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7678" name="Rectangle 29"/>
          <p:cNvSpPr>
            <a:spLocks noChangeArrowheads="1"/>
          </p:cNvSpPr>
          <p:nvPr/>
        </p:nvSpPr>
        <p:spPr bwMode="auto">
          <a:xfrm>
            <a:off x="10237788" y="4346575"/>
            <a:ext cx="2730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7679" name="Rectangle 30"/>
          <p:cNvSpPr>
            <a:spLocks noChangeArrowheads="1"/>
          </p:cNvSpPr>
          <p:nvPr/>
        </p:nvSpPr>
        <p:spPr bwMode="auto">
          <a:xfrm>
            <a:off x="7015163" y="1352550"/>
            <a:ext cx="3048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7680" name="Rectangle 31"/>
          <p:cNvSpPr>
            <a:spLocks noChangeArrowheads="1"/>
          </p:cNvSpPr>
          <p:nvPr/>
        </p:nvSpPr>
        <p:spPr bwMode="auto">
          <a:xfrm>
            <a:off x="8820150" y="1893889"/>
            <a:ext cx="304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2705100" y="1104900"/>
            <a:ext cx="7607300" cy="5308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Spannungs-Dehnungs Beziehung</a:t>
            </a:r>
            <a:br>
              <a:rPr lang="en-GB" altLang="de-DE"/>
            </a:br>
            <a:r>
              <a:rPr lang="en-GB" altLang="de-DE"/>
              <a:t>Stress-strain relation</a:t>
            </a: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662239" y="1128714"/>
            <a:ext cx="7635875" cy="5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Die Beziehung zwischen Stress und Strain wird mit dem Tensor der elastischen Konstanten beschrieben c</a:t>
            </a:r>
            <a:r>
              <a:rPr lang="en-GB" altLang="de-DE" sz="1600" baseline="-25000">
                <a:latin typeface="Comic Sans MS" panose="030F0702030302020204" pitchFamily="66" charset="0"/>
              </a:rPr>
              <a:t>ijkl</a:t>
            </a:r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/>
        </p:nvGraphicFramePr>
        <p:xfrm>
          <a:off x="4614864" y="1906588"/>
          <a:ext cx="174148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01360" imgH="213480" progId="">
                  <p:embed/>
                </p:oleObj>
              </mc:Choice>
              <mc:Fallback>
                <p:oleObj r:id="rId3" imgW="801360" imgH="2134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864" y="1906588"/>
                        <a:ext cx="1741487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2795589" y="2652713"/>
            <a:ext cx="76358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Aus der Symmetrie des Spannungs- und Deformationstensors und einer thermodynamischen Beziehung folgt, daß die maximale Anzahl unabhängiger Konstanten in c</a:t>
            </a:r>
            <a:r>
              <a:rPr lang="en-GB" altLang="de-DE" sz="1600" baseline="-25000">
                <a:latin typeface="Comic Sans MS" panose="030F0702030302020204" pitchFamily="66" charset="0"/>
              </a:rPr>
              <a:t>ijkl </a:t>
            </a:r>
            <a:r>
              <a:rPr lang="en-GB" altLang="de-DE" sz="1600">
                <a:latin typeface="Comic Sans MS" panose="030F0702030302020204" pitchFamily="66" charset="0"/>
              </a:rPr>
              <a:t>”21” beträgt. In einem </a:t>
            </a:r>
            <a:r>
              <a:rPr lang="en-GB" altLang="de-DE" sz="1600" b="1">
                <a:solidFill>
                  <a:srgbClr val="FF0000"/>
                </a:solidFill>
                <a:latin typeface="Comic Sans MS" panose="030F0702030302020204" pitchFamily="66" charset="0"/>
              </a:rPr>
              <a:t>isotropen</a:t>
            </a:r>
            <a:r>
              <a:rPr lang="en-GB" altLang="de-DE" sz="1600">
                <a:latin typeface="Comic Sans MS" panose="030F0702030302020204" pitchFamily="66" charset="0"/>
              </a:rPr>
              <a:t> Körper, dessen Eigenschaften nicht richtungsabhängig sind, vereinfacht sich die Relation zu</a:t>
            </a:r>
          </a:p>
        </p:txBody>
      </p:sp>
      <p:graphicFrame>
        <p:nvGraphicFramePr>
          <p:cNvPr id="29703" name="Object 6"/>
          <p:cNvGraphicFramePr>
            <a:graphicFrameLocks noChangeAspect="1"/>
          </p:cNvGraphicFramePr>
          <p:nvPr/>
        </p:nvGraphicFramePr>
        <p:xfrm>
          <a:off x="4200526" y="4024314"/>
          <a:ext cx="27416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1104900" imgH="241300" progId="Equation.3">
                  <p:embed/>
                </p:oleObj>
              </mc:Choice>
              <mc:Fallback>
                <p:oleObj name="Formel" r:id="rId5" imgW="11049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6" y="4024314"/>
                        <a:ext cx="2741613" cy="6635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3032126" y="4811714"/>
            <a:ext cx="6772275" cy="5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wobei </a:t>
            </a:r>
            <a:r>
              <a:rPr lang="en-GB" altLang="de-DE" sz="1600">
                <a:latin typeface="Symbol" panose="05050102010706020507" pitchFamily="18" charset="2"/>
              </a:rPr>
              <a:t></a:t>
            </a:r>
            <a:r>
              <a:rPr lang="en-GB" altLang="de-DE" sz="1600">
                <a:latin typeface="Comic Sans MS" panose="030F0702030302020204" pitchFamily="66" charset="0"/>
              </a:rPr>
              <a:t>und </a:t>
            </a:r>
            <a:r>
              <a:rPr lang="en-GB" altLang="de-DE" sz="1600">
                <a:latin typeface="Symbol" panose="05050102010706020507" pitchFamily="18" charset="2"/>
              </a:rPr>
              <a:t></a:t>
            </a:r>
            <a:r>
              <a:rPr lang="en-GB" altLang="de-DE" sz="1600">
                <a:latin typeface="Comic Sans MS" panose="030F0702030302020204" pitchFamily="66" charset="0"/>
              </a:rPr>
              <a:t>  die Lame Konstanten, </a:t>
            </a:r>
            <a:r>
              <a:rPr lang="en-GB" altLang="de-DE" sz="1600">
                <a:latin typeface="Symbol" panose="05050102010706020507" pitchFamily="18" charset="2"/>
              </a:rPr>
              <a:t></a:t>
            </a:r>
            <a:r>
              <a:rPr lang="en-GB" altLang="de-DE" sz="1600">
                <a:latin typeface="Comic Sans MS" panose="030F0702030302020204" pitchFamily="66" charset="0"/>
              </a:rPr>
              <a:t>die Dilatation und </a:t>
            </a:r>
            <a:r>
              <a:rPr lang="en-GB" altLang="de-DE" sz="1600">
                <a:latin typeface="Symbol" panose="05050102010706020507" pitchFamily="18" charset="2"/>
              </a:rPr>
              <a:t></a:t>
            </a:r>
            <a:r>
              <a:rPr lang="en-GB" altLang="de-DE" sz="1600" baseline="-25000">
                <a:latin typeface="Comic Sans MS" panose="030F0702030302020204" pitchFamily="66" charset="0"/>
              </a:rPr>
              <a:t>ij </a:t>
            </a:r>
            <a:r>
              <a:rPr lang="en-GB" altLang="de-DE" sz="1600">
                <a:latin typeface="Comic Sans MS" panose="030F0702030302020204" pitchFamily="66" charset="0"/>
              </a:rPr>
              <a:t>das Kronecker-Delta sind.</a:t>
            </a:r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7299326" y="1955800"/>
            <a:ext cx="23018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verallgemeinertes 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Hooke’sches Gesetz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7585076" y="4152900"/>
            <a:ext cx="2301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Hooke’sches Gesetz</a:t>
            </a:r>
          </a:p>
        </p:txBody>
      </p:sp>
      <p:graphicFrame>
        <p:nvGraphicFramePr>
          <p:cNvPr id="29707" name="Object 10"/>
          <p:cNvGraphicFramePr>
            <a:graphicFrameLocks noChangeAspect="1"/>
          </p:cNvGraphicFramePr>
          <p:nvPr/>
        </p:nvGraphicFramePr>
        <p:xfrm>
          <a:off x="3894138" y="5659439"/>
          <a:ext cx="43307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879600" imgH="241300" progId="Equation.3">
                  <p:embed/>
                </p:oleObj>
              </mc:Choice>
              <mc:Fallback>
                <p:oleObj name="Formel" r:id="rId7" imgW="1879600" imgH="2413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4138" y="5659439"/>
                        <a:ext cx="43307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44AF-B0D3-100C-E53E-24CE5ED3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Bruch an der Erdoberfläche</a:t>
            </a:r>
          </a:p>
        </p:txBody>
      </p:sp>
      <p:pic>
        <p:nvPicPr>
          <p:cNvPr id="4" name="Online Media 3" title="First fault rupture ever filmed: M7.9 surface rupture filmed near Thazi, Myanmar">
            <a:hlinkClick r:id="" action="ppaction://media"/>
            <a:extLst>
              <a:ext uri="{FF2B5EF4-FFF2-40B4-BE49-F238E27FC236}">
                <a16:creationId xmlns:a16="http://schemas.microsoft.com/office/drawing/2014/main" id="{764C12DA-D31E-95A2-FB4F-08B03E643D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68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Spannung - Einheiten</a:t>
            </a:r>
          </a:p>
        </p:txBody>
      </p:sp>
      <p:graphicFrame>
        <p:nvGraphicFramePr>
          <p:cNvPr id="153618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56951"/>
              </p:ext>
            </p:extLst>
          </p:nvPr>
        </p:nvGraphicFramePr>
        <p:xfrm>
          <a:off x="2855914" y="1341439"/>
          <a:ext cx="6732587" cy="4851401"/>
        </p:xfrm>
        <a:graphic>
          <a:graphicData uri="http://schemas.openxmlformats.org/drawingml/2006/table">
            <a:tbl>
              <a:tblPr/>
              <a:tblGrid>
                <a:gridCol w="181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5088"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Spannungs-einheit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bar (10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dyn/cm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), 1N=10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5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dyn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(cm g/s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)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Pa=1MPa=10bar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 Pa=1 N/m</a:t>
                      </a: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Meereshöhe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p=1bar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3km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Tiefe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   p=1kbar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3693"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Maximale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Kompression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Richtung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senkrecht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zur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minimalen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Kompression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. An der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Oberfläche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horizontale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Richtung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,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hängt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von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Tektonik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ab. 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620"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Hauptspannungsachsen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Die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Richtungen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der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Eigenvektoren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des 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Spannungstensors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2208213" y="1155700"/>
            <a:ext cx="7848600" cy="2857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Elastische Konstanten: Bedeutung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936876" y="1976439"/>
            <a:ext cx="1611313" cy="1089025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797" name="Freeform 4"/>
          <p:cNvSpPr>
            <a:spLocks noChangeArrowheads="1"/>
          </p:cNvSpPr>
          <p:nvPr/>
        </p:nvSpPr>
        <p:spPr bwMode="auto">
          <a:xfrm>
            <a:off x="2936876" y="2020889"/>
            <a:ext cx="1858963" cy="1044575"/>
          </a:xfrm>
          <a:custGeom>
            <a:avLst/>
            <a:gdLst>
              <a:gd name="T0" fmla="*/ 0 w 1171"/>
              <a:gd name="T1" fmla="*/ 2147483646 h 658"/>
              <a:gd name="T2" fmla="*/ 2147483646 w 1171"/>
              <a:gd name="T3" fmla="*/ 0 h 658"/>
              <a:gd name="T4" fmla="*/ 2147483646 w 1171"/>
              <a:gd name="T5" fmla="*/ 0 h 658"/>
              <a:gd name="T6" fmla="*/ 2147483646 w 1171"/>
              <a:gd name="T7" fmla="*/ 2147483646 h 658"/>
              <a:gd name="T8" fmla="*/ 0 w 1171"/>
              <a:gd name="T9" fmla="*/ 2147483646 h 6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1" h="658">
                <a:moveTo>
                  <a:pt x="0" y="658"/>
                </a:moveTo>
                <a:lnTo>
                  <a:pt x="165" y="0"/>
                </a:lnTo>
                <a:lnTo>
                  <a:pt x="1171" y="0"/>
                </a:lnTo>
                <a:lnTo>
                  <a:pt x="1024" y="658"/>
                </a:lnTo>
                <a:lnTo>
                  <a:pt x="0" y="658"/>
                </a:lnTo>
                <a:close/>
              </a:path>
            </a:pathLst>
          </a:custGeom>
          <a:noFill/>
          <a:ln w="284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 flipV="1">
            <a:off x="2647950" y="2208214"/>
            <a:ext cx="420688" cy="2936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799" name="Line 6"/>
          <p:cNvSpPr>
            <a:spLocks noChangeShapeType="1"/>
          </p:cNvSpPr>
          <p:nvPr/>
        </p:nvSpPr>
        <p:spPr bwMode="auto">
          <a:xfrm>
            <a:off x="2676526" y="1628775"/>
            <a:ext cx="377825" cy="3492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4327525" y="2233614"/>
            <a:ext cx="266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l</a:t>
            </a: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2338389" y="1347789"/>
            <a:ext cx="3333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u</a:t>
            </a:r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368550" y="2255839"/>
            <a:ext cx="3063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GB" altLang="de-DE" sz="2400">
                <a:latin typeface="Symbol" panose="05050102010706020507" pitchFamily="18" charset="2"/>
              </a:rPr>
              <a:t></a:t>
            </a:r>
          </a:p>
        </p:txBody>
      </p:sp>
      <p:sp>
        <p:nvSpPr>
          <p:cNvPr id="33803" name="Rectangle 10"/>
          <p:cNvSpPr>
            <a:spLocks noChangeArrowheads="1"/>
          </p:cNvSpPr>
          <p:nvPr/>
        </p:nvSpPr>
        <p:spPr bwMode="auto">
          <a:xfrm>
            <a:off x="5811838" y="1978025"/>
            <a:ext cx="1117600" cy="1117600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5927726" y="1774826"/>
            <a:ext cx="855663" cy="1306513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05" name="Text Box 12"/>
          <p:cNvSpPr txBox="1">
            <a:spLocks noChangeArrowheads="1"/>
          </p:cNvSpPr>
          <p:nvPr/>
        </p:nvSpPr>
        <p:spPr bwMode="auto">
          <a:xfrm>
            <a:off x="5508625" y="2225676"/>
            <a:ext cx="266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l</a:t>
            </a:r>
          </a:p>
        </p:txBody>
      </p:sp>
      <p:sp>
        <p:nvSpPr>
          <p:cNvPr id="33806" name="Line 13"/>
          <p:cNvSpPr>
            <a:spLocks noChangeShapeType="1"/>
          </p:cNvSpPr>
          <p:nvPr/>
        </p:nvSpPr>
        <p:spPr bwMode="auto">
          <a:xfrm>
            <a:off x="3503613" y="1846264"/>
            <a:ext cx="595312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 flipV="1">
            <a:off x="6362700" y="1468439"/>
            <a:ext cx="1588" cy="2936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 flipH="1">
            <a:off x="6462713" y="1658939"/>
            <a:ext cx="976312" cy="2317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9" name="Text Box 16"/>
          <p:cNvSpPr txBox="1">
            <a:spLocks noChangeArrowheads="1"/>
          </p:cNvSpPr>
          <p:nvPr/>
        </p:nvSpPr>
        <p:spPr bwMode="auto">
          <a:xfrm>
            <a:off x="7440614" y="1412876"/>
            <a:ext cx="3333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u</a:t>
            </a:r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8228013" y="1970088"/>
            <a:ext cx="1117600" cy="1117600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8358189" y="2101851"/>
            <a:ext cx="884237" cy="855663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12" name="Line 19"/>
          <p:cNvSpPr>
            <a:spLocks noChangeShapeType="1"/>
          </p:cNvSpPr>
          <p:nvPr/>
        </p:nvSpPr>
        <p:spPr bwMode="auto">
          <a:xfrm flipH="1">
            <a:off x="9234489" y="2486025"/>
            <a:ext cx="395287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3" name="Line 20"/>
          <p:cNvSpPr>
            <a:spLocks noChangeShapeType="1"/>
          </p:cNvSpPr>
          <p:nvPr/>
        </p:nvSpPr>
        <p:spPr bwMode="auto">
          <a:xfrm>
            <a:off x="8004176" y="2500314"/>
            <a:ext cx="347663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4" name="Line 21"/>
          <p:cNvSpPr>
            <a:spLocks noChangeShapeType="1"/>
          </p:cNvSpPr>
          <p:nvPr/>
        </p:nvSpPr>
        <p:spPr bwMode="auto">
          <a:xfrm>
            <a:off x="8801100" y="1803400"/>
            <a:ext cx="1588" cy="2746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5" name="Line 22"/>
          <p:cNvSpPr>
            <a:spLocks noChangeShapeType="1"/>
          </p:cNvSpPr>
          <p:nvPr/>
        </p:nvSpPr>
        <p:spPr bwMode="auto">
          <a:xfrm flipV="1">
            <a:off x="8829675" y="2947989"/>
            <a:ext cx="1588" cy="3524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33816" name="Object 23"/>
          <p:cNvGraphicFramePr>
            <a:graphicFrameLocks noChangeAspect="1"/>
          </p:cNvGraphicFramePr>
          <p:nvPr/>
        </p:nvGraphicFramePr>
        <p:xfrm>
          <a:off x="3270250" y="3413125"/>
          <a:ext cx="10175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6800" imgH="213480" progId="">
                  <p:embed/>
                </p:oleObj>
              </mc:Choice>
              <mc:Fallback>
                <p:oleObj r:id="rId3" imgW="586800" imgH="213480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0" y="3413125"/>
                        <a:ext cx="1017588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7" name="Object 24"/>
          <p:cNvGraphicFramePr>
            <a:graphicFrameLocks noChangeAspect="1"/>
          </p:cNvGraphicFramePr>
          <p:nvPr/>
        </p:nvGraphicFramePr>
        <p:xfrm>
          <a:off x="5795964" y="3306764"/>
          <a:ext cx="1176337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661320" imgH="378720" progId="">
                  <p:embed/>
                </p:oleObj>
              </mc:Choice>
              <mc:Fallback>
                <p:oleObj r:id="rId5" imgW="661320" imgH="378720" progId="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4" y="3306764"/>
                        <a:ext cx="1176337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8" name="Object 25"/>
          <p:cNvGraphicFramePr>
            <a:graphicFrameLocks noChangeAspect="1"/>
          </p:cNvGraphicFramePr>
          <p:nvPr/>
        </p:nvGraphicFramePr>
        <p:xfrm>
          <a:off x="8093076" y="3327400"/>
          <a:ext cx="16033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002960" imgH="378720" progId="">
                  <p:embed/>
                </p:oleObj>
              </mc:Choice>
              <mc:Fallback>
                <p:oleObj r:id="rId7" imgW="1002960" imgH="378720" progId="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3076" y="3327400"/>
                        <a:ext cx="16033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9" name="Text Box 26"/>
          <p:cNvSpPr txBox="1">
            <a:spLocks noChangeArrowheads="1"/>
          </p:cNvSpPr>
          <p:nvPr/>
        </p:nvSpPr>
        <p:spPr bwMode="auto">
          <a:xfrm>
            <a:off x="2208214" y="4422775"/>
            <a:ext cx="7354887" cy="6492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elastischen Konstanten</a:t>
            </a:r>
            <a:r>
              <a:rPr lang="en-GB" altLang="de-DE" sz="1800">
                <a:latin typeface="Comic Sans MS" panose="030F0702030302020204" pitchFamily="66" charset="0"/>
              </a:rPr>
              <a:t> verbinden Spannung und Deformation (vgl. mit dem Federkonstanten im eindimensionalen)</a:t>
            </a:r>
          </a:p>
        </p:txBody>
      </p:sp>
      <p:sp>
        <p:nvSpPr>
          <p:cNvPr id="33820" name="Text Box 27"/>
          <p:cNvSpPr txBox="1">
            <a:spLocks noChangeArrowheads="1"/>
          </p:cNvSpPr>
          <p:nvPr/>
        </p:nvSpPr>
        <p:spPr bwMode="auto">
          <a:xfrm>
            <a:off x="3983039" y="5387976"/>
            <a:ext cx="5221287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Spannung = Elastische Konstanten * Dehnung</a:t>
            </a:r>
          </a:p>
        </p:txBody>
      </p:sp>
      <p:sp>
        <p:nvSpPr>
          <p:cNvPr id="33821" name="Text Box 28"/>
          <p:cNvSpPr txBox="1">
            <a:spLocks noChangeArrowheads="1"/>
          </p:cNvSpPr>
          <p:nvPr/>
        </p:nvSpPr>
        <p:spPr bwMode="auto">
          <a:xfrm>
            <a:off x="5940425" y="6048375"/>
            <a:ext cx="1193800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 = D * s</a:t>
            </a:r>
          </a:p>
        </p:txBody>
      </p:sp>
      <p:sp>
        <p:nvSpPr>
          <p:cNvPr id="33822" name="Rectangle 29"/>
          <p:cNvSpPr>
            <a:spLocks noChangeArrowheads="1"/>
          </p:cNvSpPr>
          <p:nvPr/>
        </p:nvSpPr>
        <p:spPr bwMode="auto">
          <a:xfrm>
            <a:off x="7388226" y="6065838"/>
            <a:ext cx="2301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Hooke‘sches Gesetz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Elastische Konstanten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135189" y="1184275"/>
            <a:ext cx="7450137" cy="4465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elastischen Konstanten</a:t>
            </a:r>
            <a:r>
              <a:rPr lang="en-GB" altLang="de-DE" sz="1800">
                <a:latin typeface="Comic Sans MS" panose="030F0702030302020204" pitchFamily="66" charset="0"/>
              </a:rPr>
              <a:t> beschreiben wie sich ein Material verformt, wenn man an es Spannung anlegt. Es gibt verschiedene Ansätze. Die wichtigsten sind (vgl. mit letzter Folie):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		     	      </a:t>
            </a:r>
            <a:r>
              <a:rPr lang="en-GB" altLang="de-DE" sz="1600">
                <a:latin typeface="Comic Sans MS" panose="030F0702030302020204" pitchFamily="66" charset="0"/>
              </a:rPr>
              <a:t>longitudinale Spannung F/A</a:t>
            </a:r>
            <a:r>
              <a:rPr lang="en-GB" altLang="de-DE" sz="1800">
                <a:latin typeface="Comic Sans MS" panose="030F0702030302020204" pitchFamily="66" charset="0"/>
              </a:rPr>
              <a:t> 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Young‘s modulus</a:t>
            </a:r>
            <a:r>
              <a:rPr lang="en-GB" altLang="de-DE" sz="1800">
                <a:latin typeface="Comic Sans MS" panose="030F0702030302020204" pitchFamily="66" charset="0"/>
              </a:rPr>
              <a:t> 	E = ----------------------------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		                    </a:t>
            </a:r>
            <a:r>
              <a:rPr lang="en-GB" altLang="de-DE" sz="1600">
                <a:latin typeface="Comic Sans MS" panose="030F0702030302020204" pitchFamily="66" charset="0"/>
              </a:rPr>
              <a:t>longitudinal Dehnung </a:t>
            </a:r>
            <a:r>
              <a:rPr lang="en-GB" altLang="de-DE" sz="1600">
                <a:latin typeface="Symbol" panose="05050102010706020507" pitchFamily="18" charset="2"/>
              </a:rPr>
              <a:t></a:t>
            </a:r>
            <a:r>
              <a:rPr lang="en-GB" altLang="de-DE" sz="1600">
                <a:latin typeface="Comic Sans MS" panose="030F0702030302020204" pitchFamily="66" charset="0"/>
              </a:rPr>
              <a:t>l/l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		                   </a:t>
            </a:r>
            <a:r>
              <a:rPr lang="en-GB" altLang="de-DE" sz="1600">
                <a:latin typeface="Comic Sans MS" panose="030F0702030302020204" pitchFamily="66" charset="0"/>
              </a:rPr>
              <a:t>Volumetrische Spannung P</a:t>
            </a:r>
            <a:r>
              <a:rPr lang="en-GB" altLang="de-DE" sz="1800">
                <a:latin typeface="Comic Sans MS" panose="030F0702030302020204" pitchFamily="66" charset="0"/>
              </a:rPr>
              <a:t>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Bulk modulus</a:t>
            </a:r>
            <a:r>
              <a:rPr lang="en-GB" altLang="de-DE" sz="1800">
                <a:latin typeface="Comic Sans MS" panose="030F0702030302020204" pitchFamily="66" charset="0"/>
              </a:rPr>
              <a:t>       K = ---------------------------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                                </a:t>
            </a:r>
            <a:r>
              <a:rPr lang="en-GB" altLang="de-DE" sz="1600">
                <a:latin typeface="Comic Sans MS" panose="030F0702030302020204" pitchFamily="66" charset="0"/>
              </a:rPr>
              <a:t>Volumenänderung </a:t>
            </a:r>
            <a:r>
              <a:rPr lang="en-GB" altLang="de-DE" sz="1600">
                <a:latin typeface="Symbol" panose="05050102010706020507" pitchFamily="18" charset="2"/>
              </a:rPr>
              <a:t></a:t>
            </a:r>
            <a:r>
              <a:rPr lang="en-GB" altLang="de-DE" sz="1600">
                <a:latin typeface="Comic Sans MS" panose="030F0702030302020204" pitchFamily="66" charset="0"/>
              </a:rPr>
              <a:t>V/V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6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                                  </a:t>
            </a:r>
            <a:r>
              <a:rPr lang="en-GB" altLang="de-DE" sz="1600">
                <a:latin typeface="Comic Sans MS" panose="030F0702030302020204" pitchFamily="66" charset="0"/>
              </a:rPr>
              <a:t>Scherspannung</a:t>
            </a:r>
            <a:r>
              <a:rPr lang="en-GB" altLang="de-DE" sz="18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Schermodul      </a:t>
            </a:r>
            <a:r>
              <a:rPr lang="en-GB" altLang="de-DE" sz="1800">
                <a:latin typeface="Comic Sans MS" panose="030F0702030302020204" pitchFamily="66" charset="0"/>
              </a:rPr>
              <a:t>   </a:t>
            </a:r>
            <a:r>
              <a:rPr lang="en-GB" altLang="de-DE" sz="1800">
                <a:latin typeface="Symbol" panose="05050102010706020507" pitchFamily="18" charset="2"/>
              </a:rPr>
              <a:t></a:t>
            </a:r>
            <a:r>
              <a:rPr lang="en-GB" altLang="de-DE" sz="1800">
                <a:latin typeface="Comic Sans MS" panose="030F0702030302020204" pitchFamily="66" charset="0"/>
              </a:rPr>
              <a:t>------------------------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GB" altLang="de-DE" sz="1800">
                <a:latin typeface="Symbol" panose="05050102010706020507" pitchFamily="18" charset="2"/>
              </a:rPr>
              <a:t></a:t>
            </a:r>
            <a:r>
              <a:rPr lang="en-GB" altLang="de-DE" sz="1600">
                <a:latin typeface="Comic Sans MS" panose="030F0702030302020204" pitchFamily="66" charset="0"/>
              </a:rPr>
              <a:t>Scherdeformation (tan </a:t>
            </a:r>
            <a:r>
              <a:rPr lang="en-GB" altLang="de-DE" sz="1600">
                <a:latin typeface="Symbol" panose="05050102010706020507" pitchFamily="18" charset="2"/>
              </a:rPr>
              <a:t></a:t>
            </a:r>
            <a:r>
              <a:rPr lang="en-GB" altLang="de-DE" sz="160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600">
              <a:latin typeface="Comic Sans MS" panose="030F0702030302020204" pitchFamily="66" charset="0"/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935414" y="2276475"/>
            <a:ext cx="4537075" cy="3240088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3336925" y="6111875"/>
            <a:ext cx="6235700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Weitere: Lame's parameters, Poissonverhältnis,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Spannungsmessung? …. borehole breakout</a:t>
            </a:r>
            <a:endParaRPr lang="en-GB" altLang="de-DE"/>
          </a:p>
        </p:txBody>
      </p:sp>
      <p:pic>
        <p:nvPicPr>
          <p:cNvPr id="37891" name="Picture 3" descr="Boreholebreak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412876"/>
            <a:ext cx="6459538" cy="455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223126" y="6137276"/>
            <a:ext cx="2595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Source: www.fracom.fi</a:t>
            </a:r>
            <a:endParaRPr lang="en-GB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Hauptspannung, </a:t>
            </a:r>
            <a:br>
              <a:rPr lang="en-GB" altLang="de-DE"/>
            </a:br>
            <a:r>
              <a:rPr lang="en-GB" altLang="de-DE"/>
              <a:t>hydrostatische Spannung</a:t>
            </a:r>
          </a:p>
        </p:txBody>
      </p:sp>
      <p:graphicFrame>
        <p:nvGraphicFramePr>
          <p:cNvPr id="39939" name="Object 2"/>
          <p:cNvGraphicFramePr>
            <a:graphicFrameLocks noChangeAspect="1"/>
          </p:cNvGraphicFramePr>
          <p:nvPr/>
        </p:nvGraphicFramePr>
        <p:xfrm>
          <a:off x="5699126" y="1209675"/>
          <a:ext cx="4183063" cy="384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419048" imgH="5904762" progId="">
                  <p:embed/>
                </p:oleObj>
              </mc:Choice>
              <mc:Fallback>
                <p:oleObj r:id="rId3" imgW="6419048" imgH="590476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26" y="1209675"/>
                        <a:ext cx="4183063" cy="384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2351089" y="1501775"/>
            <a:ext cx="3259137" cy="20145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Horizontale Spannungen werden durch tektonische Kräfte hervorgerufen. Es gibt zwei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horizontale Hauptspannungsrichtungen</a:t>
            </a:r>
            <a:r>
              <a:rPr lang="en-GB" altLang="de-DE" sz="1800">
                <a:latin typeface="Comic Sans MS" panose="030F0702030302020204" pitchFamily="66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Beispiel: Kölner Becken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3163888" y="53879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Wenn alle drei orthogonalen Hauptspannungen gleich groß sind, spricht man von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hydrostatischer Spannung</a:t>
            </a:r>
            <a:r>
              <a:rPr lang="en-GB" altLang="de-DE" sz="1800"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40E5-483A-6F65-FB12-EEEA89E65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32FDC-F4EC-75E0-7E44-BAC91E343294}"/>
              </a:ext>
            </a:extLst>
          </p:cNvPr>
          <p:cNvSpPr txBox="1"/>
          <p:nvPr/>
        </p:nvSpPr>
        <p:spPr>
          <a:xfrm>
            <a:off x="2999657" y="2636912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+mj-lt"/>
              </a:rPr>
              <a:t>Es ist nicht möglich im Erdinnern Spannung (absolut) zu beobachten. Aber es ist möglich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Hautspannungs</a:t>
            </a:r>
            <a:r>
              <a:rPr lang="de-DE" b="1" u="sng" dirty="0">
                <a:solidFill>
                  <a:srgbClr val="FF0000"/>
                </a:solidFill>
                <a:latin typeface="+mj-lt"/>
              </a:rPr>
              <a:t>richtungen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zu schätzen.</a:t>
            </a:r>
          </a:p>
        </p:txBody>
      </p:sp>
    </p:spTree>
    <p:extLst>
      <p:ext uri="{BB962C8B-B14F-4D97-AF65-F5344CB8AC3E}">
        <p14:creationId xmlns:p14="http://schemas.microsoft.com/office/powerpoint/2010/main" val="358628036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de-DE" altLang="de-DE" sz="2000"/>
              <a:t>World Stress Map:</a:t>
            </a:r>
            <a:br>
              <a:rPr lang="de-DE" altLang="de-DE" sz="2000"/>
            </a:br>
            <a:r>
              <a:rPr lang="de-DE" altLang="de-DE" sz="2000" i="1"/>
              <a:t>Europe</a:t>
            </a:r>
          </a:p>
        </p:txBody>
      </p:sp>
      <p:pic>
        <p:nvPicPr>
          <p:cNvPr id="41987" name="Picture 4" descr="europ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798514"/>
            <a:ext cx="4043362" cy="54451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19289" y="5589588"/>
            <a:ext cx="4391025" cy="349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800" b="1" dirty="0">
                <a:solidFill>
                  <a:schemeClr val="accent2"/>
                </a:solidFill>
                <a:latin typeface="+mj-lt"/>
              </a:rPr>
              <a:t>Hauptspannungsrichtungen in Europa</a:t>
            </a:r>
          </a:p>
        </p:txBody>
      </p:sp>
      <p:pic>
        <p:nvPicPr>
          <p:cNvPr id="102405" name="Picture 5" descr="europ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-11260138"/>
            <a:ext cx="14917738" cy="2009140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EE71C-6EAE-CC34-F72B-13835CA7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World Stress Map</a:t>
            </a:r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340421A6-0303-91D2-06A5-05D8D563D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20735"/>
            <a:ext cx="9577064" cy="58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69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Spannungen und Verwerfungen</a:t>
            </a:r>
          </a:p>
        </p:txBody>
      </p:sp>
      <p:pic>
        <p:nvPicPr>
          <p:cNvPr id="44035" name="Picture 4" descr="fa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341439"/>
            <a:ext cx="32194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144839" y="2060575"/>
            <a:ext cx="2160587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Extension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3216275" y="3500438"/>
            <a:ext cx="216058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Kompression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2855913" y="4868863"/>
            <a:ext cx="3097212" cy="9639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Blattverschiebung</a:t>
            </a:r>
          </a:p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 i="1">
                <a:solidFill>
                  <a:schemeClr val="tx1"/>
                </a:solidFill>
                <a:latin typeface="Comic Sans MS" panose="030F0702030302020204" pitchFamily="66" charset="0"/>
              </a:rPr>
              <a:t>Strike-slip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C72B-BEEE-72C9-A580-20DD979C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0CBBB-DF3A-CD26-4419-50D80ADC6428}"/>
              </a:ext>
            </a:extLst>
          </p:cNvPr>
          <p:cNvSpPr txBox="1"/>
          <p:nvPr/>
        </p:nvSpPr>
        <p:spPr>
          <a:xfrm>
            <a:off x="3035660" y="306896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+mj-lt"/>
              </a:rPr>
              <a:t>Warum gibt es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seismische Wellen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? Was für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Typen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gibt es? Wie </a:t>
            </a:r>
            <a:r>
              <a:rPr lang="de-DE" b="1" dirty="0">
                <a:solidFill>
                  <a:srgbClr val="FF0000"/>
                </a:solidFill>
                <a:latin typeface="+mj-lt"/>
              </a:rPr>
              <a:t>schnell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sind sie auf unserem Planeten?</a:t>
            </a:r>
          </a:p>
        </p:txBody>
      </p:sp>
    </p:spTree>
    <p:extLst>
      <p:ext uri="{BB962C8B-B14F-4D97-AF65-F5344CB8AC3E}">
        <p14:creationId xmlns:p14="http://schemas.microsoft.com/office/powerpoint/2010/main" val="16784741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59496" y="1124744"/>
            <a:ext cx="6605471" cy="391094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9144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800" b="1" u="sng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I Deformation und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Wellen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II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Instrumente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und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Experimente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III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Globale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Seismologie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Struktur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des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Erdinnern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IV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Erdbeben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Verwerfungen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V  </a:t>
            </a:r>
            <a:r>
              <a:rPr lang="en-GB" sz="20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Inversionsprobleme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in der </a:t>
            </a:r>
            <a:r>
              <a:rPr lang="en-GB" sz="20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Geophysik</a:t>
            </a:r>
            <a:endParaRPr lang="en-GB" sz="20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feld 1"/>
          <p:cNvSpPr txBox="1"/>
          <p:nvPr/>
        </p:nvSpPr>
        <p:spPr>
          <a:xfrm>
            <a:off x="2783632" y="5661248"/>
            <a:ext cx="6840760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600" i="1" dirty="0">
                <a:solidFill>
                  <a:schemeClr val="tx1"/>
                </a:solidFill>
                <a:latin typeface="+mj-lt"/>
              </a:rPr>
              <a:t>Shearer</a:t>
            </a:r>
            <a:r>
              <a:rPr lang="de-DE" sz="1600" dirty="0">
                <a:solidFill>
                  <a:schemeClr val="tx1"/>
                </a:solidFill>
                <a:latin typeface="+mj-lt"/>
              </a:rPr>
              <a:t>: Introduction to Seismology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600" i="1" dirty="0">
                <a:solidFill>
                  <a:schemeClr val="tx1"/>
                </a:solidFill>
                <a:latin typeface="+mj-lt"/>
              </a:rPr>
              <a:t>Stein and Wysession</a:t>
            </a:r>
            <a:r>
              <a:rPr lang="de-DE" sz="1600" dirty="0">
                <a:solidFill>
                  <a:schemeClr val="tx1"/>
                </a:solidFill>
                <a:latin typeface="+mj-lt"/>
              </a:rPr>
              <a:t>: Introduction to seismology,earthquakes …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4149080"/>
            <a:ext cx="1858659" cy="236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51" y="1340768"/>
            <a:ext cx="1815860" cy="238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2571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Seismische Wellen in der Erde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46" y="1124744"/>
            <a:ext cx="552350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57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Theorie 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271163"/>
              </p:ext>
            </p:extLst>
          </p:nvPr>
        </p:nvGraphicFramePr>
        <p:xfrm>
          <a:off x="3646489" y="2852738"/>
          <a:ext cx="50387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253800" progId="Equation.3">
                  <p:embed/>
                </p:oleObj>
              </mc:Choice>
              <mc:Fallback>
                <p:oleObj name="Equation" r:id="rId2" imgW="2158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489" y="2852738"/>
                        <a:ext cx="5038725" cy="5889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67609" y="1286123"/>
            <a:ext cx="7056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>
                <a:solidFill>
                  <a:schemeClr val="tx1"/>
                </a:solidFill>
                <a:latin typeface="+mj-lt"/>
              </a:rPr>
              <a:t>Die Spannungs-Dehnungsbeziehung zusammen mit dem Kräftegleichgewicht ergibt eine partielle Differentialgleichung mit ganz speziellen Lösungen: </a:t>
            </a:r>
            <a:r>
              <a:rPr lang="de-DE" sz="1600" b="1" dirty="0">
                <a:solidFill>
                  <a:schemeClr val="tx1"/>
                </a:solidFill>
                <a:latin typeface="+mj-lt"/>
              </a:rPr>
              <a:t>Wellen. </a:t>
            </a:r>
            <a:r>
              <a:rPr lang="de-DE" sz="1600" dirty="0">
                <a:solidFill>
                  <a:schemeClr val="tx1"/>
                </a:solidFill>
                <a:latin typeface="+mj-lt"/>
              </a:rPr>
              <a:t>Man nennt sie auch die </a:t>
            </a:r>
            <a:r>
              <a:rPr lang="de-DE" sz="1600" b="1" dirty="0">
                <a:solidFill>
                  <a:schemeClr val="tx1"/>
                </a:solidFill>
                <a:latin typeface="+mj-lt"/>
              </a:rPr>
              <a:t>elastische Wellengleichung, </a:t>
            </a:r>
            <a:r>
              <a:rPr lang="de-DE" sz="1600" dirty="0">
                <a:solidFill>
                  <a:schemeClr val="tx1"/>
                </a:solidFill>
                <a:latin typeface="+mj-lt"/>
              </a:rPr>
              <a:t>im homogenen Medium: </a:t>
            </a:r>
            <a:endParaRPr lang="de-DE" sz="16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3789041"/>
                <a:ext cx="727280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600" b="1" dirty="0">
                    <a:solidFill>
                      <a:schemeClr val="tx1"/>
                    </a:solidFill>
                    <a:latin typeface="+mj-lt"/>
                  </a:rPr>
                  <a:t>Wichtig: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Das Erdmodell ist mit den Lame parameters </a:t>
                </a:r>
                <a:r>
                  <a:rPr lang="de-DE" sz="160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l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 und </a:t>
                </a:r>
                <a:r>
                  <a:rPr lang="de-DE" sz="160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 und der Dichte bestimmt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Die Unbekannt ist </a:t>
                </a:r>
                <a:r>
                  <a:rPr lang="de-DE" sz="1600" b="1" dirty="0">
                    <a:solidFill>
                      <a:schemeClr val="tx1"/>
                    </a:solidFill>
                    <a:latin typeface="+mj-lt"/>
                  </a:rPr>
                  <a:t>u(x,y,z) 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, der Vektor der Teilchenbewegung an einem Punkt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ist der Nabla operator</a:t>
                </a:r>
              </a:p>
              <a:p>
                <a:pPr algn="just"/>
                <a:endParaRPr lang="de-DE" sz="1600" dirty="0">
                  <a:solidFill>
                    <a:schemeClr val="tx1"/>
                  </a:solidFill>
                  <a:latin typeface="+mj-lt"/>
                </a:endParaRPr>
              </a:p>
              <a:p>
                <a:pPr algn="just"/>
                <a:endParaRPr lang="de-DE" sz="1600" dirty="0">
                  <a:solidFill>
                    <a:schemeClr val="tx1"/>
                  </a:solidFill>
                  <a:latin typeface="+mj-lt"/>
                </a:endParaRPr>
              </a:p>
              <a:p>
                <a:pPr algn="just"/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Dies Gleichung führt zu fundamentalen Eigenschaften für seismischer Wellen:</a:t>
                </a:r>
              </a:p>
              <a:p>
                <a:pPr algn="just"/>
                <a:endParaRPr lang="de-DE" sz="16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7" y="3789040"/>
                <a:ext cx="7272809" cy="2554545"/>
              </a:xfrm>
              <a:prstGeom prst="rect">
                <a:avLst/>
              </a:prstGeom>
              <a:blipFill rotWithShape="0">
                <a:blip r:embed="rId5"/>
                <a:stretch>
                  <a:fillRect l="-419" t="-716" r="-5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69882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Wellentypen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P - Wellen</a:t>
            </a:r>
            <a:r>
              <a:rPr lang="en-GB" altLang="de-DE"/>
              <a:t> </a:t>
            </a: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3143250" y="1619251"/>
            <a:ext cx="6661150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latin typeface="Comic Sans MS" panose="030F0702030302020204" pitchFamily="66" charset="0"/>
              </a:rPr>
              <a:t> – Primärwellen – Kompressionswellen – Longitudinalwellen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4" y="3054350"/>
            <a:ext cx="6961187" cy="2628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Wellentypen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S - waves</a:t>
            </a:r>
            <a:r>
              <a:rPr lang="en-GB" altLang="de-DE"/>
              <a:t> 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3438525" y="16287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GB" altLang="de-DE" sz="1800">
                <a:latin typeface="Comic Sans MS" panose="030F0702030302020204" pitchFamily="66" charset="0"/>
              </a:rPr>
              <a:t> – S-Wellen – Sekundärwellen – Scherwellen – Transversalwellen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3016250"/>
            <a:ext cx="6800850" cy="2628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Wellentypen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Rayleigh waves</a:t>
            </a:r>
            <a:r>
              <a:rPr lang="en-GB" altLang="de-DE"/>
              <a:t>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3451225" y="17303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Rayleighwellen </a:t>
            </a:r>
            <a:r>
              <a:rPr lang="en-GB" altLang="de-DE" sz="1800">
                <a:latin typeface="Comic Sans MS" panose="030F0702030302020204" pitchFamily="66" charset="0"/>
              </a:rPr>
              <a:t>– polarisiert in der Ebene von Quelle und Empfänger – Überlagerung von P und SV Wellen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100389"/>
            <a:ext cx="6800850" cy="2663825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Wellentypen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Love waves</a:t>
            </a:r>
            <a:r>
              <a:rPr lang="en-GB" altLang="de-DE"/>
              <a:t> 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3451225" y="16414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Lovewellen</a:t>
            </a:r>
            <a:r>
              <a:rPr lang="en-GB" altLang="de-DE" sz="1800">
                <a:latin typeface="Comic Sans MS" panose="030F0702030302020204" pitchFamily="66" charset="0"/>
              </a:rPr>
              <a:t> – transversal polarisiert – Überlagerung von SH wellen in einem geschichteten Medium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990850"/>
            <a:ext cx="6800850" cy="2628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Oberflächenwellen - </a:t>
            </a:r>
            <a:r>
              <a:rPr lang="de-DE" b="1" dirty="0">
                <a:solidFill>
                  <a:srgbClr val="FF0000"/>
                </a:solidFill>
              </a:rPr>
              <a:t>Dispersion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068502"/>
            <a:ext cx="6550591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61049"/>
            <a:ext cx="9180512" cy="33443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6240016" y="6525344"/>
            <a:ext cx="18002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735960" y="6217568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  <a:latin typeface="+mj-lt"/>
              </a:rPr>
              <a:t>Frequenz nimmt zu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6919" y="446275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  <a:latin typeface="+mj-lt"/>
              </a:rPr>
              <a:t>Oberflächenwellen</a:t>
            </a:r>
          </a:p>
        </p:txBody>
      </p:sp>
    </p:spTree>
    <p:extLst>
      <p:ext uri="{BB962C8B-B14F-4D97-AF65-F5344CB8AC3E}">
        <p14:creationId xmlns:p14="http://schemas.microsoft.com/office/powerpoint/2010/main" val="275240715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2682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865" name="Group 17"/>
          <p:cNvGrpSpPr>
            <a:grpSpLocks/>
          </p:cNvGrpSpPr>
          <p:nvPr/>
        </p:nvGrpSpPr>
        <p:grpSpPr bwMode="auto">
          <a:xfrm>
            <a:off x="1828800" y="3886200"/>
            <a:ext cx="2120900" cy="2482850"/>
            <a:chOff x="192" y="1920"/>
            <a:chExt cx="1336" cy="1564"/>
          </a:xfrm>
        </p:grpSpPr>
        <p:pic>
          <p:nvPicPr>
            <p:cNvPr id="5428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544"/>
              <a:ext cx="1200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flipH="1">
              <a:off x="384" y="1920"/>
              <a:ext cx="19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>
              <a:off x="672" y="1920"/>
              <a:ext cx="43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61" name="Text Box 13"/>
            <p:cNvSpPr txBox="1">
              <a:spLocks noChangeArrowheads="1"/>
            </p:cNvSpPr>
            <p:nvPr/>
          </p:nvSpPr>
          <p:spPr bwMode="auto">
            <a:xfrm>
              <a:off x="192" y="3264"/>
              <a:ext cx="133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>
                  <a:solidFill>
                    <a:schemeClr val="tx1"/>
                  </a:solidFill>
                  <a:latin typeface="+mj-lt"/>
                </a:rPr>
                <a:t>Source information</a:t>
              </a: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4191001" y="5029200"/>
            <a:ext cx="2263775" cy="806450"/>
            <a:chOff x="1680" y="2640"/>
            <a:chExt cx="1426" cy="508"/>
          </a:xfrm>
        </p:grpSpPr>
        <p:sp>
          <p:nvSpPr>
            <p:cNvPr id="78866" name="AutoShape 18"/>
            <p:cNvSpPr>
              <a:spLocks/>
            </p:cNvSpPr>
            <p:nvPr/>
          </p:nvSpPr>
          <p:spPr bwMode="auto">
            <a:xfrm rot="5263528" flipV="1">
              <a:off x="2284" y="2036"/>
              <a:ext cx="218" cy="1426"/>
            </a:xfrm>
            <a:prstGeom prst="rightBracket">
              <a:avLst>
                <a:gd name="adj" fmla="val 32037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67" name="Text Box 19"/>
            <p:cNvSpPr txBox="1">
              <a:spLocks noChangeArrowheads="1"/>
            </p:cNvSpPr>
            <p:nvPr/>
          </p:nvSpPr>
          <p:spPr bwMode="auto">
            <a:xfrm>
              <a:off x="1872" y="2928"/>
              <a:ext cx="107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 dirty="0" err="1">
                  <a:solidFill>
                    <a:schemeClr val="tx1"/>
                  </a:solidFill>
                  <a:latin typeface="+mj-lt"/>
                </a:rPr>
                <a:t>Surface</a:t>
              </a:r>
              <a:r>
                <a:rPr lang="de-DE" altLang="de-DE" sz="1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de-DE" altLang="de-DE" sz="1800" dirty="0" err="1">
                  <a:solidFill>
                    <a:schemeClr val="tx1"/>
                  </a:solidFill>
                  <a:latin typeface="+mj-lt"/>
                </a:rPr>
                <a:t>waves</a:t>
              </a:r>
              <a:endParaRPr lang="de-DE" altLang="de-DE" sz="18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8871" name="Group 23"/>
          <p:cNvGrpSpPr>
            <a:grpSpLocks/>
          </p:cNvGrpSpPr>
          <p:nvPr/>
        </p:nvGrpSpPr>
        <p:grpSpPr bwMode="auto">
          <a:xfrm>
            <a:off x="6781800" y="1371601"/>
            <a:ext cx="3505200" cy="5235575"/>
            <a:chOff x="3312" y="720"/>
            <a:chExt cx="2208" cy="3298"/>
          </a:xfrm>
        </p:grpSpPr>
        <p:sp>
          <p:nvSpPr>
            <p:cNvPr id="54283" name="Text Box 14"/>
            <p:cNvSpPr txBox="1">
              <a:spLocks noChangeArrowheads="1"/>
            </p:cNvSpPr>
            <p:nvPr/>
          </p:nvSpPr>
          <p:spPr bwMode="auto">
            <a:xfrm>
              <a:off x="3312" y="720"/>
              <a:ext cx="2208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r>
                <a:rPr lang="de-DE" altLang="de-DE" sz="2000">
                  <a:solidFill>
                    <a:schemeClr val="bg1"/>
                  </a:solidFill>
                </a:rPr>
                <a:t>March 11, 2011, Tohoku-Oki earthquake M9.0 </a:t>
              </a:r>
            </a:p>
          </p:txBody>
        </p:sp>
        <p:pic>
          <p:nvPicPr>
            <p:cNvPr id="54284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44"/>
              <a:ext cx="1488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278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M9.0 Tohoku-Oki, März 2011</a:t>
            </a:r>
          </a:p>
        </p:txBody>
      </p:sp>
      <p:grpSp>
        <p:nvGrpSpPr>
          <p:cNvPr id="78877" name="Group 29"/>
          <p:cNvGrpSpPr>
            <a:grpSpLocks/>
          </p:cNvGrpSpPr>
          <p:nvPr/>
        </p:nvGrpSpPr>
        <p:grpSpPr bwMode="auto">
          <a:xfrm>
            <a:off x="2057400" y="2895600"/>
            <a:ext cx="1454150" cy="1219200"/>
            <a:chOff x="336" y="1824"/>
            <a:chExt cx="916" cy="768"/>
          </a:xfrm>
        </p:grpSpPr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336" y="1824"/>
              <a:ext cx="916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 dirty="0">
                  <a:solidFill>
                    <a:schemeClr val="tx1"/>
                  </a:solidFill>
                  <a:latin typeface="+mj-lt"/>
                </a:rPr>
                <a:t>Arrival </a:t>
              </a:r>
              <a:r>
                <a:rPr lang="de-DE" altLang="de-DE" sz="1800" dirty="0" err="1">
                  <a:solidFill>
                    <a:schemeClr val="tx1"/>
                  </a:solidFill>
                  <a:latin typeface="+mj-lt"/>
                </a:rPr>
                <a:t>times</a:t>
              </a:r>
              <a:endParaRPr lang="de-DE" altLang="de-DE" sz="1800" dirty="0">
                <a:solidFill>
                  <a:schemeClr val="tx1"/>
                </a:solidFill>
                <a:latin typeface="+mj-lt"/>
              </a:endParaRP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 dirty="0">
                  <a:solidFill>
                    <a:schemeClr val="tx1"/>
                  </a:solidFill>
                  <a:latin typeface="+mj-lt"/>
                </a:rPr>
                <a:t>   P          S</a:t>
              </a:r>
            </a:p>
          </p:txBody>
        </p:sp>
        <p:sp>
          <p:nvSpPr>
            <p:cNvPr id="78875" name="Line 27"/>
            <p:cNvSpPr>
              <a:spLocks noChangeShapeType="1"/>
            </p:cNvSpPr>
            <p:nvPr/>
          </p:nvSpPr>
          <p:spPr bwMode="auto">
            <a:xfrm>
              <a:off x="576" y="2160"/>
              <a:ext cx="0" cy="43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76" name="Line 28"/>
            <p:cNvSpPr>
              <a:spLocks noChangeShapeType="1"/>
            </p:cNvSpPr>
            <p:nvPr/>
          </p:nvSpPr>
          <p:spPr bwMode="auto">
            <a:xfrm>
              <a:off x="1056" y="2160"/>
              <a:ext cx="0" cy="43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Geschwindigkeiten</a:t>
            </a: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2782888" y="3789363"/>
            <a:ext cx="6697662" cy="25638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b="1">
                <a:latin typeface="Comic Sans MS" panose="030F0702030302020204" pitchFamily="66" charset="0"/>
              </a:rPr>
              <a:t>Die Geschwindigkeit seismischer Wellen v </a:t>
            </a:r>
            <a:r>
              <a:rPr lang="en-GB" altLang="de-DE" sz="1800">
                <a:latin typeface="Comic Sans MS" panose="030F0702030302020204" pitchFamily="66" charset="0"/>
              </a:rPr>
              <a:t>hängt – zusätzlich zu den Lame Parametern und der Dichte - auch von folgendem ab: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Gesteinsart (Sediment, magmatisches, metamorphes, vulkanisches)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Porosität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Druck und Temperatur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Inhalt der Poren (Gas, Flüssigkeit)</a:t>
            </a:r>
          </a:p>
        </p:txBody>
      </p:sp>
      <p:graphicFrame>
        <p:nvGraphicFramePr>
          <p:cNvPr id="55300" name="Object 3"/>
          <p:cNvGraphicFramePr>
            <a:graphicFrameLocks noChangeAspect="1"/>
          </p:cNvGraphicFramePr>
          <p:nvPr/>
        </p:nvGraphicFramePr>
        <p:xfrm>
          <a:off x="4244976" y="1150938"/>
          <a:ext cx="37687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562100" imgH="457200" progId="Equation.3">
                  <p:embed/>
                </p:oleObj>
              </mc:Choice>
              <mc:Fallback>
                <p:oleObj name="Formel" r:id="rId3" imgW="15621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6" y="1150938"/>
                        <a:ext cx="3768725" cy="10525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4"/>
          <p:cNvGraphicFramePr>
            <a:graphicFrameLocks noChangeAspect="1"/>
          </p:cNvGraphicFramePr>
          <p:nvPr/>
        </p:nvGraphicFramePr>
        <p:xfrm>
          <a:off x="2884488" y="2455863"/>
          <a:ext cx="154146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863225" imgH="469696" progId="Equation.3">
                  <p:embed/>
                </p:oleObj>
              </mc:Choice>
              <mc:Fallback>
                <p:oleObj name="Formel" r:id="rId5" imgW="863225" imgH="46969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488" y="2455863"/>
                        <a:ext cx="1541462" cy="9699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2" name="Object 5"/>
          <p:cNvGraphicFramePr>
            <a:graphicFrameLocks noChangeAspect="1"/>
          </p:cNvGraphicFramePr>
          <p:nvPr/>
        </p:nvGraphicFramePr>
        <p:xfrm>
          <a:off x="8081963" y="2427288"/>
          <a:ext cx="97631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558800" imgH="469900" progId="Equation.3">
                  <p:embed/>
                </p:oleObj>
              </mc:Choice>
              <mc:Fallback>
                <p:oleObj name="Formel" r:id="rId7" imgW="5588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1963" y="2427288"/>
                        <a:ext cx="976312" cy="9699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3092450" y="2058989"/>
            <a:ext cx="113714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P-Wellen</a:t>
            </a:r>
          </a:p>
        </p:txBody>
      </p:sp>
      <p:sp>
        <p:nvSpPr>
          <p:cNvPr id="55304" name="Rectangle 7"/>
          <p:cNvSpPr>
            <a:spLocks noChangeArrowheads="1"/>
          </p:cNvSpPr>
          <p:nvPr/>
        </p:nvSpPr>
        <p:spPr bwMode="auto">
          <a:xfrm>
            <a:off x="7988301" y="2058989"/>
            <a:ext cx="117722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S-Wellen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Geschwindigkeiten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P-Wellen</a:t>
            </a:r>
          </a:p>
        </p:txBody>
      </p:sp>
      <p:grpSp>
        <p:nvGrpSpPr>
          <p:cNvPr id="57347" name="Group 2"/>
          <p:cNvGrpSpPr>
            <a:grpSpLocks/>
          </p:cNvGrpSpPr>
          <p:nvPr/>
        </p:nvGrpSpPr>
        <p:grpSpPr bwMode="auto">
          <a:xfrm>
            <a:off x="3022601" y="1155701"/>
            <a:ext cx="6818313" cy="5230813"/>
            <a:chOff x="944" y="728"/>
            <a:chExt cx="4295" cy="3295"/>
          </a:xfrm>
        </p:grpSpPr>
        <p:sp>
          <p:nvSpPr>
            <p:cNvPr id="57348" name="Rectangle 3"/>
            <p:cNvSpPr>
              <a:spLocks noChangeArrowheads="1"/>
            </p:cNvSpPr>
            <p:nvPr/>
          </p:nvSpPr>
          <p:spPr bwMode="auto">
            <a:xfrm>
              <a:off x="4560" y="968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49" name="Rectangle 4"/>
            <p:cNvSpPr>
              <a:spLocks noChangeArrowheads="1"/>
            </p:cNvSpPr>
            <p:nvPr/>
          </p:nvSpPr>
          <p:spPr bwMode="auto">
            <a:xfrm>
              <a:off x="944" y="968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unverfestigtes Material</a:t>
              </a:r>
            </a:p>
          </p:txBody>
        </p:sp>
        <p:sp>
          <p:nvSpPr>
            <p:cNvPr id="57350" name="Rectangle 5"/>
            <p:cNvSpPr>
              <a:spLocks noChangeArrowheads="1"/>
            </p:cNvSpPr>
            <p:nvPr/>
          </p:nvSpPr>
          <p:spPr bwMode="auto">
            <a:xfrm>
              <a:off x="4560" y="3833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3.6</a:t>
              </a:r>
            </a:p>
          </p:txBody>
        </p:sp>
        <p:sp>
          <p:nvSpPr>
            <p:cNvPr id="57351" name="Rectangle 6"/>
            <p:cNvSpPr>
              <a:spLocks noChangeArrowheads="1"/>
            </p:cNvSpPr>
            <p:nvPr/>
          </p:nvSpPr>
          <p:spPr bwMode="auto">
            <a:xfrm>
              <a:off x="944" y="3833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 Beton</a:t>
              </a:r>
            </a:p>
          </p:txBody>
        </p:sp>
        <p:sp>
          <p:nvSpPr>
            <p:cNvPr id="57352" name="Rectangle 7"/>
            <p:cNvSpPr>
              <a:spLocks noChangeArrowheads="1"/>
            </p:cNvSpPr>
            <p:nvPr/>
          </p:nvSpPr>
          <p:spPr bwMode="auto">
            <a:xfrm>
              <a:off x="4560" y="3642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6.1</a:t>
              </a:r>
            </a:p>
          </p:txBody>
        </p:sp>
        <p:sp>
          <p:nvSpPr>
            <p:cNvPr id="57353" name="Rectangle 8"/>
            <p:cNvSpPr>
              <a:spLocks noChangeArrowheads="1"/>
            </p:cNvSpPr>
            <p:nvPr/>
          </p:nvSpPr>
          <p:spPr bwMode="auto">
            <a:xfrm>
              <a:off x="944" y="3642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 Stahl</a:t>
              </a:r>
            </a:p>
          </p:txBody>
        </p:sp>
        <p:sp>
          <p:nvSpPr>
            <p:cNvPr id="57354" name="Rectangle 9"/>
            <p:cNvSpPr>
              <a:spLocks noChangeArrowheads="1"/>
            </p:cNvSpPr>
            <p:nvPr/>
          </p:nvSpPr>
          <p:spPr bwMode="auto">
            <a:xfrm>
              <a:off x="4560" y="3451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55" name="Rectangle 10"/>
            <p:cNvSpPr>
              <a:spLocks noChangeArrowheads="1"/>
            </p:cNvSpPr>
            <p:nvPr/>
          </p:nvSpPr>
          <p:spPr bwMode="auto">
            <a:xfrm>
              <a:off x="944" y="3451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andere Materialien</a:t>
              </a:r>
            </a:p>
          </p:txBody>
        </p:sp>
        <p:sp>
          <p:nvSpPr>
            <p:cNvPr id="57356" name="Rectangle 11"/>
            <p:cNvSpPr>
              <a:spLocks noChangeArrowheads="1"/>
            </p:cNvSpPr>
            <p:nvPr/>
          </p:nvSpPr>
          <p:spPr bwMode="auto">
            <a:xfrm>
              <a:off x="4560" y="3260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1.3-1.4</a:t>
              </a:r>
            </a:p>
          </p:txBody>
        </p:sp>
        <p:sp>
          <p:nvSpPr>
            <p:cNvPr id="57357" name="Rectangle 12"/>
            <p:cNvSpPr>
              <a:spLocks noChangeArrowheads="1"/>
            </p:cNvSpPr>
            <p:nvPr/>
          </p:nvSpPr>
          <p:spPr bwMode="auto">
            <a:xfrm>
              <a:off x="944" y="3260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Öl</a:t>
              </a:r>
            </a:p>
          </p:txBody>
        </p:sp>
        <p:sp>
          <p:nvSpPr>
            <p:cNvPr id="57358" name="Rectangle 13"/>
            <p:cNvSpPr>
              <a:spLocks noChangeArrowheads="1"/>
            </p:cNvSpPr>
            <p:nvPr/>
          </p:nvSpPr>
          <p:spPr bwMode="auto">
            <a:xfrm>
              <a:off x="4560" y="3069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1.4-1.5</a:t>
              </a:r>
            </a:p>
          </p:txBody>
        </p:sp>
        <p:sp>
          <p:nvSpPr>
            <p:cNvPr id="57359" name="Rectangle 14"/>
            <p:cNvSpPr>
              <a:spLocks noChangeArrowheads="1"/>
            </p:cNvSpPr>
            <p:nvPr/>
          </p:nvSpPr>
          <p:spPr bwMode="auto">
            <a:xfrm>
              <a:off x="944" y="3069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Wasser</a:t>
              </a:r>
            </a:p>
          </p:txBody>
        </p:sp>
        <p:sp>
          <p:nvSpPr>
            <p:cNvPr id="57360" name="Rectangle 15"/>
            <p:cNvSpPr>
              <a:spLocks noChangeArrowheads="1"/>
            </p:cNvSpPr>
            <p:nvPr/>
          </p:nvSpPr>
          <p:spPr bwMode="auto">
            <a:xfrm>
              <a:off x="4560" y="2878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0.3</a:t>
              </a:r>
            </a:p>
          </p:txBody>
        </p:sp>
        <p:sp>
          <p:nvSpPr>
            <p:cNvPr id="57361" name="Rectangle 16"/>
            <p:cNvSpPr>
              <a:spLocks noChangeArrowheads="1"/>
            </p:cNvSpPr>
            <p:nvPr/>
          </p:nvSpPr>
          <p:spPr bwMode="auto">
            <a:xfrm>
              <a:off x="944" y="2878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Luft</a:t>
              </a:r>
            </a:p>
          </p:txBody>
        </p:sp>
        <p:sp>
          <p:nvSpPr>
            <p:cNvPr id="57362" name="Rectangle 17"/>
            <p:cNvSpPr>
              <a:spLocks noChangeArrowheads="1"/>
            </p:cNvSpPr>
            <p:nvPr/>
          </p:nvSpPr>
          <p:spPr bwMode="auto">
            <a:xfrm>
              <a:off x="4560" y="2687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63" name="Rectangle 18"/>
            <p:cNvSpPr>
              <a:spLocks noChangeArrowheads="1"/>
            </p:cNvSpPr>
            <p:nvPr/>
          </p:nvSpPr>
          <p:spPr bwMode="auto">
            <a:xfrm>
              <a:off x="944" y="2687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Poren Inhalte</a:t>
              </a:r>
            </a:p>
          </p:txBody>
        </p:sp>
        <p:sp>
          <p:nvSpPr>
            <p:cNvPr id="57364" name="Rectangle 19"/>
            <p:cNvSpPr>
              <a:spLocks noChangeArrowheads="1"/>
            </p:cNvSpPr>
            <p:nvPr/>
          </p:nvSpPr>
          <p:spPr bwMode="auto">
            <a:xfrm>
              <a:off x="4560" y="2496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6.5-8.5</a:t>
              </a:r>
            </a:p>
          </p:txBody>
        </p:sp>
        <p:sp>
          <p:nvSpPr>
            <p:cNvPr id="57365" name="Rectangle 20"/>
            <p:cNvSpPr>
              <a:spLocks noChangeArrowheads="1"/>
            </p:cNvSpPr>
            <p:nvPr/>
          </p:nvSpPr>
          <p:spPr bwMode="auto">
            <a:xfrm>
              <a:off x="944" y="2496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Gabbro</a:t>
              </a:r>
            </a:p>
          </p:txBody>
        </p:sp>
        <p:sp>
          <p:nvSpPr>
            <p:cNvPr id="57366" name="Rectangle 21"/>
            <p:cNvSpPr>
              <a:spLocks noChangeArrowheads="1"/>
            </p:cNvSpPr>
            <p:nvPr/>
          </p:nvSpPr>
          <p:spPr bwMode="auto">
            <a:xfrm>
              <a:off x="4560" y="2305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5.5-6.0</a:t>
              </a:r>
            </a:p>
          </p:txBody>
        </p:sp>
        <p:sp>
          <p:nvSpPr>
            <p:cNvPr id="57367" name="Rectangle 22"/>
            <p:cNvSpPr>
              <a:spLocks noChangeArrowheads="1"/>
            </p:cNvSpPr>
            <p:nvPr/>
          </p:nvSpPr>
          <p:spPr bwMode="auto">
            <a:xfrm>
              <a:off x="944" y="2305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Granit</a:t>
              </a:r>
            </a:p>
          </p:txBody>
        </p:sp>
        <p:sp>
          <p:nvSpPr>
            <p:cNvPr id="57368" name="Rectangle 23"/>
            <p:cNvSpPr>
              <a:spLocks noChangeArrowheads="1"/>
            </p:cNvSpPr>
            <p:nvPr/>
          </p:nvSpPr>
          <p:spPr bwMode="auto">
            <a:xfrm>
              <a:off x="4560" y="2114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69" name="Rectangle 24"/>
            <p:cNvSpPr>
              <a:spLocks noChangeArrowheads="1"/>
            </p:cNvSpPr>
            <p:nvPr/>
          </p:nvSpPr>
          <p:spPr bwMode="auto">
            <a:xfrm>
              <a:off x="944" y="2114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magmatische Gesteine</a:t>
              </a:r>
            </a:p>
          </p:txBody>
        </p:sp>
        <p:sp>
          <p:nvSpPr>
            <p:cNvPr id="57370" name="Rectangle 25"/>
            <p:cNvSpPr>
              <a:spLocks noChangeArrowheads="1"/>
            </p:cNvSpPr>
            <p:nvPr/>
          </p:nvSpPr>
          <p:spPr bwMode="auto">
            <a:xfrm>
              <a:off x="4560" y="1923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2.0-6.0</a:t>
              </a:r>
            </a:p>
          </p:txBody>
        </p:sp>
        <p:sp>
          <p:nvSpPr>
            <p:cNvPr id="57371" name="Rectangle 26"/>
            <p:cNvSpPr>
              <a:spLocks noChangeArrowheads="1"/>
            </p:cNvSpPr>
            <p:nvPr/>
          </p:nvSpPr>
          <p:spPr bwMode="auto">
            <a:xfrm>
              <a:off x="944" y="1923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Kalkstein</a:t>
              </a:r>
            </a:p>
          </p:txBody>
        </p:sp>
        <p:sp>
          <p:nvSpPr>
            <p:cNvPr id="57372" name="Rectangle 27"/>
            <p:cNvSpPr>
              <a:spLocks noChangeArrowheads="1"/>
            </p:cNvSpPr>
            <p:nvPr/>
          </p:nvSpPr>
          <p:spPr bwMode="auto">
            <a:xfrm>
              <a:off x="4560" y="1732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2.0-6.0</a:t>
              </a:r>
            </a:p>
          </p:txBody>
        </p:sp>
        <p:sp>
          <p:nvSpPr>
            <p:cNvPr id="57373" name="Rectangle 28"/>
            <p:cNvSpPr>
              <a:spLocks noChangeArrowheads="1"/>
            </p:cNvSpPr>
            <p:nvPr/>
          </p:nvSpPr>
          <p:spPr bwMode="auto">
            <a:xfrm>
              <a:off x="944" y="1732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Sandstein</a:t>
              </a:r>
            </a:p>
          </p:txBody>
        </p:sp>
        <p:sp>
          <p:nvSpPr>
            <p:cNvPr id="57374" name="Rectangle 29"/>
            <p:cNvSpPr>
              <a:spLocks noChangeArrowheads="1"/>
            </p:cNvSpPr>
            <p:nvPr/>
          </p:nvSpPr>
          <p:spPr bwMode="auto">
            <a:xfrm>
              <a:off x="4560" y="1541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75" name="Rectangle 30"/>
            <p:cNvSpPr>
              <a:spLocks noChangeArrowheads="1"/>
            </p:cNvSpPr>
            <p:nvPr/>
          </p:nvSpPr>
          <p:spPr bwMode="auto">
            <a:xfrm>
              <a:off x="944" y="1541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Sedimente</a:t>
              </a:r>
            </a:p>
          </p:txBody>
        </p:sp>
        <p:sp>
          <p:nvSpPr>
            <p:cNvPr id="57376" name="Rectangle 31"/>
            <p:cNvSpPr>
              <a:spLocks noChangeArrowheads="1"/>
            </p:cNvSpPr>
            <p:nvPr/>
          </p:nvSpPr>
          <p:spPr bwMode="auto">
            <a:xfrm>
              <a:off x="4560" y="1350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1.5-2.0</a:t>
              </a:r>
            </a:p>
          </p:txBody>
        </p:sp>
        <p:sp>
          <p:nvSpPr>
            <p:cNvPr id="57377" name="Rectangle 32"/>
            <p:cNvSpPr>
              <a:spLocks noChangeArrowheads="1"/>
            </p:cNvSpPr>
            <p:nvPr/>
          </p:nvSpPr>
          <p:spPr bwMode="auto">
            <a:xfrm>
              <a:off x="944" y="1350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Sand (feucht)</a:t>
              </a:r>
            </a:p>
          </p:txBody>
        </p:sp>
        <p:sp>
          <p:nvSpPr>
            <p:cNvPr id="57378" name="Rectangle 33"/>
            <p:cNvSpPr>
              <a:spLocks noChangeArrowheads="1"/>
            </p:cNvSpPr>
            <p:nvPr/>
          </p:nvSpPr>
          <p:spPr bwMode="auto">
            <a:xfrm>
              <a:off x="4560" y="1159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0.2-1.0</a:t>
              </a:r>
            </a:p>
          </p:txBody>
        </p:sp>
        <p:sp>
          <p:nvSpPr>
            <p:cNvPr id="57379" name="Rectangle 34"/>
            <p:cNvSpPr>
              <a:spLocks noChangeArrowheads="1"/>
            </p:cNvSpPr>
            <p:nvPr/>
          </p:nvSpPr>
          <p:spPr bwMode="auto">
            <a:xfrm>
              <a:off x="944" y="1159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Sand (trocken)</a:t>
              </a:r>
            </a:p>
          </p:txBody>
        </p:sp>
        <p:sp>
          <p:nvSpPr>
            <p:cNvPr id="57380" name="Rectangle 35"/>
            <p:cNvSpPr>
              <a:spLocks noChangeArrowheads="1"/>
            </p:cNvSpPr>
            <p:nvPr/>
          </p:nvSpPr>
          <p:spPr bwMode="auto">
            <a:xfrm>
              <a:off x="4560" y="728"/>
              <a:ext cx="680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V</a:t>
              </a:r>
              <a:r>
                <a:rPr lang="en-GB" altLang="de-DE" sz="1400" b="1" baseline="-25000">
                  <a:latin typeface="Comic Sans MS" panose="030F0702030302020204" pitchFamily="66" charset="0"/>
                </a:rPr>
                <a:t>p </a:t>
              </a:r>
              <a:r>
                <a:rPr lang="en-GB" altLang="de-DE" sz="1400" b="1">
                  <a:latin typeface="Comic Sans MS" panose="030F0702030302020204" pitchFamily="66" charset="0"/>
                </a:rPr>
                <a:t>(km/s)</a:t>
              </a:r>
            </a:p>
          </p:txBody>
        </p:sp>
        <p:sp>
          <p:nvSpPr>
            <p:cNvPr id="57381" name="Rectangle 36"/>
            <p:cNvSpPr>
              <a:spLocks noChangeArrowheads="1"/>
            </p:cNvSpPr>
            <p:nvPr/>
          </p:nvSpPr>
          <p:spPr bwMode="auto">
            <a:xfrm>
              <a:off x="944" y="728"/>
              <a:ext cx="3616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450"/>
                </a:spcBef>
                <a:buNone/>
              </a:pPr>
              <a:r>
                <a:rPr lang="en-GB" altLang="de-DE" sz="1800" b="1">
                  <a:latin typeface="Comic Sans MS" panose="030F0702030302020204" pitchFamily="66" charset="0"/>
                </a:rPr>
                <a:t>Material</a:t>
              </a:r>
            </a:p>
          </p:txBody>
        </p:sp>
        <p:sp>
          <p:nvSpPr>
            <p:cNvPr id="57382" name="Line 37"/>
            <p:cNvSpPr>
              <a:spLocks noChangeShapeType="1"/>
            </p:cNvSpPr>
            <p:nvPr/>
          </p:nvSpPr>
          <p:spPr bwMode="auto">
            <a:xfrm>
              <a:off x="944" y="728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3" name="Line 38"/>
            <p:cNvSpPr>
              <a:spLocks noChangeShapeType="1"/>
            </p:cNvSpPr>
            <p:nvPr/>
          </p:nvSpPr>
          <p:spPr bwMode="auto">
            <a:xfrm>
              <a:off x="944" y="1159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4" name="Line 39"/>
            <p:cNvSpPr>
              <a:spLocks noChangeShapeType="1"/>
            </p:cNvSpPr>
            <p:nvPr/>
          </p:nvSpPr>
          <p:spPr bwMode="auto">
            <a:xfrm>
              <a:off x="944" y="1350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5" name="Line 40"/>
            <p:cNvSpPr>
              <a:spLocks noChangeShapeType="1"/>
            </p:cNvSpPr>
            <p:nvPr/>
          </p:nvSpPr>
          <p:spPr bwMode="auto">
            <a:xfrm>
              <a:off x="944" y="1541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6" name="Line 41"/>
            <p:cNvSpPr>
              <a:spLocks noChangeShapeType="1"/>
            </p:cNvSpPr>
            <p:nvPr/>
          </p:nvSpPr>
          <p:spPr bwMode="auto">
            <a:xfrm>
              <a:off x="944" y="1732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7" name="Line 42"/>
            <p:cNvSpPr>
              <a:spLocks noChangeShapeType="1"/>
            </p:cNvSpPr>
            <p:nvPr/>
          </p:nvSpPr>
          <p:spPr bwMode="auto">
            <a:xfrm>
              <a:off x="944" y="1923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8" name="Line 43"/>
            <p:cNvSpPr>
              <a:spLocks noChangeShapeType="1"/>
            </p:cNvSpPr>
            <p:nvPr/>
          </p:nvSpPr>
          <p:spPr bwMode="auto">
            <a:xfrm>
              <a:off x="944" y="2114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9" name="Line 44"/>
            <p:cNvSpPr>
              <a:spLocks noChangeShapeType="1"/>
            </p:cNvSpPr>
            <p:nvPr/>
          </p:nvSpPr>
          <p:spPr bwMode="auto">
            <a:xfrm>
              <a:off x="944" y="2305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0" name="Line 45"/>
            <p:cNvSpPr>
              <a:spLocks noChangeShapeType="1"/>
            </p:cNvSpPr>
            <p:nvPr/>
          </p:nvSpPr>
          <p:spPr bwMode="auto">
            <a:xfrm>
              <a:off x="944" y="2496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1" name="Line 46"/>
            <p:cNvSpPr>
              <a:spLocks noChangeShapeType="1"/>
            </p:cNvSpPr>
            <p:nvPr/>
          </p:nvSpPr>
          <p:spPr bwMode="auto">
            <a:xfrm>
              <a:off x="944" y="2687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2" name="Line 47"/>
            <p:cNvSpPr>
              <a:spLocks noChangeShapeType="1"/>
            </p:cNvSpPr>
            <p:nvPr/>
          </p:nvSpPr>
          <p:spPr bwMode="auto">
            <a:xfrm>
              <a:off x="944" y="2878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3" name="Line 48"/>
            <p:cNvSpPr>
              <a:spLocks noChangeShapeType="1"/>
            </p:cNvSpPr>
            <p:nvPr/>
          </p:nvSpPr>
          <p:spPr bwMode="auto">
            <a:xfrm>
              <a:off x="944" y="3069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4" name="Line 49"/>
            <p:cNvSpPr>
              <a:spLocks noChangeShapeType="1"/>
            </p:cNvSpPr>
            <p:nvPr/>
          </p:nvSpPr>
          <p:spPr bwMode="auto">
            <a:xfrm>
              <a:off x="944" y="3260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5" name="Line 50"/>
            <p:cNvSpPr>
              <a:spLocks noChangeShapeType="1"/>
            </p:cNvSpPr>
            <p:nvPr/>
          </p:nvSpPr>
          <p:spPr bwMode="auto">
            <a:xfrm>
              <a:off x="944" y="3451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6" name="Line 51"/>
            <p:cNvSpPr>
              <a:spLocks noChangeShapeType="1"/>
            </p:cNvSpPr>
            <p:nvPr/>
          </p:nvSpPr>
          <p:spPr bwMode="auto">
            <a:xfrm>
              <a:off x="944" y="3642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7" name="Line 52"/>
            <p:cNvSpPr>
              <a:spLocks noChangeShapeType="1"/>
            </p:cNvSpPr>
            <p:nvPr/>
          </p:nvSpPr>
          <p:spPr bwMode="auto">
            <a:xfrm>
              <a:off x="944" y="3833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8" name="Line 53"/>
            <p:cNvSpPr>
              <a:spLocks noChangeShapeType="1"/>
            </p:cNvSpPr>
            <p:nvPr/>
          </p:nvSpPr>
          <p:spPr bwMode="auto">
            <a:xfrm>
              <a:off x="944" y="4024"/>
              <a:ext cx="4296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9" name="Line 54"/>
            <p:cNvSpPr>
              <a:spLocks noChangeShapeType="1"/>
            </p:cNvSpPr>
            <p:nvPr/>
          </p:nvSpPr>
          <p:spPr bwMode="auto">
            <a:xfrm>
              <a:off x="944" y="728"/>
              <a:ext cx="1" cy="3296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00" name="Line 55"/>
            <p:cNvSpPr>
              <a:spLocks noChangeShapeType="1"/>
            </p:cNvSpPr>
            <p:nvPr/>
          </p:nvSpPr>
          <p:spPr bwMode="auto">
            <a:xfrm>
              <a:off x="4560" y="728"/>
              <a:ext cx="1" cy="329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01" name="Line 56"/>
            <p:cNvSpPr>
              <a:spLocks noChangeShapeType="1"/>
            </p:cNvSpPr>
            <p:nvPr/>
          </p:nvSpPr>
          <p:spPr bwMode="auto">
            <a:xfrm>
              <a:off x="5240" y="728"/>
              <a:ext cx="1" cy="3296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02" name="Line 57"/>
            <p:cNvSpPr>
              <a:spLocks noChangeShapeType="1"/>
            </p:cNvSpPr>
            <p:nvPr/>
          </p:nvSpPr>
          <p:spPr bwMode="auto">
            <a:xfrm>
              <a:off x="944" y="968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E7DF84-0EC4-10D3-0A3B-A49465FE5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D2F1257A-2891-4E7A-56CE-E4BF9827C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Fragen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E55B7-8157-43E0-4D87-D7D21B2C132A}"/>
              </a:ext>
            </a:extLst>
          </p:cNvPr>
          <p:cNvSpPr txBox="1"/>
          <p:nvPr/>
        </p:nvSpPr>
        <p:spPr>
          <a:xfrm>
            <a:off x="1127448" y="1700808"/>
            <a:ext cx="10297144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Wie 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kann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man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Deformationen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im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elastischen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Körper 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beschreiben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 err="1">
                <a:solidFill>
                  <a:schemeClr val="tx1"/>
                </a:solidFill>
                <a:latin typeface="+mj-lt"/>
              </a:rPr>
              <a:t>Welche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Kräfte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entstehen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Spannungen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)?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 err="1">
                <a:solidFill>
                  <a:srgbClr val="FF0000"/>
                </a:solidFill>
                <a:latin typeface="+mj-lt"/>
              </a:rPr>
              <a:t>Warum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können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wir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Wellen in der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Erde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beobachten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Welche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Arten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von Wellen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gibt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es?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Wie schnell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breiten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sie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aus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Was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bestimmt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ihre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Geschwindigkeit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Ändern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Wellen in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unterschiedlichen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Gesteinen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Wie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werden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Wellen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abgeschwächt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Welche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Wellen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benutzen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wir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zur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seismischen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Exploration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2959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Unser Planet: Geschwindigkeitsverteilung in der Erde</a:t>
            </a:r>
          </a:p>
        </p:txBody>
      </p:sp>
      <p:pic>
        <p:nvPicPr>
          <p:cNvPr id="59395" name="Picture 2" descr="D:\Heiner\Text\Lectures\Others\Shearer\C01\C01\Fig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032693"/>
            <a:ext cx="4465638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/>
              <a:t>Seismische</a:t>
            </a:r>
            <a:r>
              <a:rPr lang="en-GB" altLang="de-DE" dirty="0"/>
              <a:t> </a:t>
            </a:r>
            <a:r>
              <a:rPr lang="en-GB" altLang="de-DE" dirty="0" err="1"/>
              <a:t>Geschwindigkeiten</a:t>
            </a:r>
            <a:br>
              <a:rPr lang="en-GB" altLang="de-DE" dirty="0"/>
            </a:br>
            <a:r>
              <a:rPr lang="en-GB" altLang="de-DE" dirty="0" err="1">
                <a:solidFill>
                  <a:srgbClr val="FF0000"/>
                </a:solidFill>
              </a:rPr>
              <a:t>vp</a:t>
            </a:r>
            <a:r>
              <a:rPr lang="en-GB" altLang="de-DE" dirty="0">
                <a:solidFill>
                  <a:srgbClr val="FF0000"/>
                </a:solidFill>
              </a:rPr>
              <a:t>/vs </a:t>
            </a:r>
            <a:r>
              <a:rPr lang="en-GB" altLang="de-DE" dirty="0" err="1">
                <a:solidFill>
                  <a:srgbClr val="FF0000"/>
                </a:solidFill>
              </a:rPr>
              <a:t>Verhältnis</a:t>
            </a:r>
            <a:endParaRPr lang="en-GB" altLang="de-DE" dirty="0">
              <a:solidFill>
                <a:srgbClr val="FF0000"/>
              </a:solidFill>
            </a:endParaRP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3316288" y="1260475"/>
            <a:ext cx="6235700" cy="3937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 Beziehung zwischen P-Wellen und S-Wellen kann oft mit dem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/v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s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Verhältnis </a:t>
            </a:r>
            <a:r>
              <a:rPr lang="en-GB" altLang="de-DE" sz="1800">
                <a:latin typeface="Comic Sans MS" panose="030F0702030302020204" pitchFamily="66" charset="0"/>
              </a:rPr>
              <a:t>oder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Poissonverhältnis </a:t>
            </a:r>
            <a:r>
              <a:rPr lang="en-GB" altLang="de-DE" sz="1800">
                <a:latin typeface="Comic Sans MS" panose="030F0702030302020204" pitchFamily="66" charset="0"/>
              </a:rPr>
              <a:t>berechnet werden.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Eine gebräuchliche Annahme für Krustengesteine ist: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latin typeface="Comic Sans MS" panose="030F0702030302020204" pitchFamily="66" charset="0"/>
              </a:rPr>
              <a:t>/v</a:t>
            </a:r>
            <a:r>
              <a:rPr lang="en-GB" altLang="de-DE" sz="1800" baseline="-25000">
                <a:latin typeface="Comic Sans MS" panose="030F0702030302020204" pitchFamily="66" charset="0"/>
              </a:rPr>
              <a:t>s </a:t>
            </a:r>
            <a:r>
              <a:rPr lang="en-GB" altLang="de-DE" sz="1800">
                <a:latin typeface="Comic Sans MS" panose="030F0702030302020204" pitchFamily="66" charset="0"/>
              </a:rPr>
              <a:t>= sqrt(3) </a:t>
            </a:r>
            <a:r>
              <a:rPr lang="en-US" altLang="de-DE" sz="1800">
                <a:latin typeface="Comic Sans MS" panose="030F0702030302020204" pitchFamily="66" charset="0"/>
              </a:rPr>
              <a:t>~</a:t>
            </a:r>
            <a:r>
              <a:rPr lang="en-GB" altLang="de-DE" sz="1800">
                <a:latin typeface="Comic Sans MS" panose="030F0702030302020204" pitchFamily="66" charset="0"/>
              </a:rPr>
              <a:t>1.7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Dies entspricht einem Poissonverhältnis </a:t>
            </a:r>
            <a:r>
              <a:rPr lang="en-GB" altLang="de-DE" sz="1800">
                <a:latin typeface="Symbol" panose="05050102010706020507" pitchFamily="18" charset="2"/>
              </a:rPr>
              <a:t> </a:t>
            </a:r>
            <a:r>
              <a:rPr lang="en-GB" altLang="de-DE" sz="1800">
                <a:latin typeface="Comic Sans MS" panose="030F0702030302020204" pitchFamily="66" charset="0"/>
              </a:rPr>
              <a:t>von: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</a:t>
            </a:r>
            <a:r>
              <a:rPr lang="en-GB" altLang="de-DE" sz="1800">
                <a:latin typeface="Symbol" panose="05050102010706020507" pitchFamily="18" charset="2"/>
              </a:rPr>
              <a:t></a:t>
            </a:r>
            <a:r>
              <a:rPr lang="en-GB" altLang="de-DE" sz="1800">
                <a:latin typeface="Comic Sans MS" panose="030F0702030302020204" pitchFamily="66" charset="0"/>
              </a:rPr>
              <a:t> = 0.25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zu berechnen durch: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</p:txBody>
      </p:sp>
      <p:graphicFrame>
        <p:nvGraphicFramePr>
          <p:cNvPr id="60420" name="Object 3"/>
          <p:cNvGraphicFramePr>
            <a:graphicFrameLocks noChangeAspect="1"/>
          </p:cNvGraphicFramePr>
          <p:nvPr/>
        </p:nvGraphicFramePr>
        <p:xfrm>
          <a:off x="6456364" y="3933826"/>
          <a:ext cx="223202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43000" imgH="495300" progId="Equation.3">
                  <p:embed/>
                </p:oleObj>
              </mc:Choice>
              <mc:Fallback>
                <p:oleObj name="Formel" r:id="rId3" imgW="1143000" imgH="495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4" y="3933826"/>
                        <a:ext cx="223202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2563813" y="5534026"/>
            <a:ext cx="774065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Flüssigkeiten oder Gase, die in Gesteinen enthalten sind, beeinflussen das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/v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s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Verhältnis</a:t>
            </a:r>
            <a:r>
              <a:rPr lang="en-GB" altLang="de-DE" sz="1800">
                <a:latin typeface="Comic Sans MS" panose="030F0702030302020204" pitchFamily="66" charset="0"/>
              </a:rPr>
              <a:t> sehr stark, was eines der wichtigsten Diagnosemöglichkeiten der seismischen Exploration ist!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Geschwindigkeiten und Dichte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Porosität</a:t>
            </a:r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2782888" y="1268414"/>
            <a:ext cx="6927850" cy="203358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Wir wollen nun den Effekt der Porosität </a:t>
            </a:r>
            <a:r>
              <a:rPr lang="en-GB" altLang="de-DE" sz="1800">
                <a:latin typeface="Symbol" panose="05050102010706020507" pitchFamily="18" charset="2"/>
              </a:rPr>
              <a:t></a:t>
            </a:r>
            <a:r>
              <a:rPr lang="en-GB" altLang="de-DE" sz="1800">
                <a:latin typeface="Comic Sans MS" panose="030F0702030302020204" pitchFamily="66" charset="0"/>
              </a:rPr>
              <a:t> auf die seismische Geschwindigkeit und die Dichte bestimmen. Mit </a:t>
            </a:r>
            <a:r>
              <a:rPr lang="en-GB" altLang="de-DE" sz="1800">
                <a:latin typeface="Symbol" panose="05050102010706020507" pitchFamily="18" charset="2"/>
              </a:rPr>
              <a:t></a:t>
            </a:r>
            <a:r>
              <a:rPr lang="en-GB" altLang="de-DE" sz="1800" baseline="-25000">
                <a:latin typeface="Comic Sans MS" panose="030F0702030302020204" pitchFamily="66" charset="0"/>
              </a:rPr>
              <a:t>b </a:t>
            </a:r>
            <a:r>
              <a:rPr lang="en-GB" altLang="de-DE" sz="1800">
                <a:latin typeface="Comic Sans MS" panose="030F0702030302020204" pitchFamily="66" charset="0"/>
              </a:rPr>
              <a:t>der Dichte des porösen Gesteins, </a:t>
            </a:r>
            <a:r>
              <a:rPr lang="en-GB" altLang="de-DE" sz="1800">
                <a:latin typeface="Symbol" panose="05050102010706020507" pitchFamily="18" charset="2"/>
              </a:rPr>
              <a:t></a:t>
            </a:r>
            <a:r>
              <a:rPr lang="en-GB" altLang="de-DE" sz="1800" baseline="-25000">
                <a:latin typeface="Comic Sans MS" panose="030F0702030302020204" pitchFamily="66" charset="0"/>
              </a:rPr>
              <a:t>f</a:t>
            </a:r>
            <a:r>
              <a:rPr lang="en-GB" altLang="de-DE" sz="1800">
                <a:latin typeface="Comic Sans MS" panose="030F0702030302020204" pitchFamily="66" charset="0"/>
              </a:rPr>
              <a:t> der Dichte der in den Poren enthaltenen Flüssigkeit, und </a:t>
            </a:r>
            <a:r>
              <a:rPr lang="en-GB" altLang="de-DE" sz="1800">
                <a:latin typeface="Symbol" panose="05050102010706020507" pitchFamily="18" charset="2"/>
              </a:rPr>
              <a:t></a:t>
            </a:r>
            <a:r>
              <a:rPr lang="en-GB" altLang="de-DE" sz="1800" baseline="-25000">
                <a:latin typeface="Comic Sans MS" panose="030F0702030302020204" pitchFamily="66" charset="0"/>
              </a:rPr>
              <a:t>m</a:t>
            </a:r>
            <a:r>
              <a:rPr lang="en-GB" altLang="de-DE" sz="1800">
                <a:latin typeface="Comic Sans MS" panose="030F0702030302020204" pitchFamily="66" charset="0"/>
              </a:rPr>
              <a:t> der Gesteinsmatrixdichte: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</p:txBody>
      </p:sp>
      <p:graphicFrame>
        <p:nvGraphicFramePr>
          <p:cNvPr id="62468" name="Object 3"/>
          <p:cNvGraphicFramePr>
            <a:graphicFrameLocks noChangeAspect="1"/>
          </p:cNvGraphicFramePr>
          <p:nvPr/>
        </p:nvGraphicFramePr>
        <p:xfrm>
          <a:off x="4727576" y="2719389"/>
          <a:ext cx="309086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308100" imgH="241300" progId="Equation.3">
                  <p:embed/>
                </p:oleObj>
              </mc:Choice>
              <mc:Fallback>
                <p:oleObj name="Formel" r:id="rId3" imgW="13081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6" y="2719389"/>
                        <a:ext cx="3090863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2782888" y="3789364"/>
            <a:ext cx="6985000" cy="6429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... eine entsprechende Formel gibt es für die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   P-Geschwindigkeit</a:t>
            </a:r>
          </a:p>
        </p:txBody>
      </p:sp>
      <p:graphicFrame>
        <p:nvGraphicFramePr>
          <p:cNvPr id="62470" name="Object 5"/>
          <p:cNvGraphicFramePr>
            <a:graphicFrameLocks noChangeAspect="1"/>
          </p:cNvGraphicFramePr>
          <p:nvPr/>
        </p:nvGraphicFramePr>
        <p:xfrm>
          <a:off x="4884738" y="5013325"/>
          <a:ext cx="272415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1079032" imgH="444307" progId="Equation.3">
                  <p:embed/>
                </p:oleObj>
              </mc:Choice>
              <mc:Fallback>
                <p:oleObj name="Formel" r:id="rId5" imgW="1079032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4738" y="5013325"/>
                        <a:ext cx="2724150" cy="1257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Seismische Geschwindigkeiten und Dichte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Porosität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352550"/>
            <a:ext cx="6350000" cy="47625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Dämpfung</a:t>
            </a: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2963864" y="1260475"/>
            <a:ext cx="7445375" cy="51141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778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Sich ausbreitende Wellen verlieren Energie aufgrund .......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geometrischer Divergenz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>
                <a:latin typeface="Comic Sans MS" panose="030F0702030302020204" pitchFamily="66" charset="0"/>
              </a:rPr>
              <a:t>z.B. die Energie einer sphärischen Wellenfront, die von einer Punktquelle ausgeht, ist über die kugelförmige Oberfläche verteilt, die immer größer wird. Amplitudenabnahme </a:t>
            </a:r>
            <a:r>
              <a:rPr lang="en-GB" altLang="de-DE" sz="1400" b="1">
                <a:latin typeface="Comic Sans MS" panose="030F0702030302020204" pitchFamily="66" charset="0"/>
              </a:rPr>
              <a:t>umgekehrt proportional</a:t>
            </a:r>
            <a:r>
              <a:rPr lang="en-GB" altLang="de-DE" sz="1400">
                <a:latin typeface="Comic Sans MS" panose="030F0702030302020204" pitchFamily="66" charset="0"/>
              </a:rPr>
              <a:t> zur Distanz.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intrinsische Dämpfung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>
                <a:latin typeface="Comic Sans MS" panose="030F0702030302020204" pitchFamily="66" charset="0"/>
              </a:rPr>
              <a:t>Wellenausbreitung beinhaltet eine permanentes Wechseln zwischen potentieller- (Verschiebung) und kinetischer- Energie (Geschwindigkeit). Dieser Prozess ist nicht komplett reversibel. Es gibt einen Energieverlust aufgrund von Wärmeentwicklung (durch Scherung) an den Korngrenzen, Mineralübergänge etc.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 Streudämpfung</a:t>
            </a:r>
            <a:r>
              <a:rPr lang="en-GB" altLang="de-DE" sz="1800"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>
                <a:latin typeface="Comic Sans MS" panose="030F0702030302020204" pitchFamily="66" charset="0"/>
              </a:rPr>
              <a:t>Bei Durchlaufen von Materialänderungen wird die Energie eines Wellenfeldes in verschiedene Phasen gestreut. Abhängig von den Materialeigenschaften führt dies zu Amplitudenabfall und Dispersionseffekten.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Geometrische Divergenz</a:t>
            </a: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5159896" y="1466508"/>
            <a:ext cx="5535438" cy="302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778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 err="1">
                <a:latin typeface="Comic Sans MS" panose="030F0702030302020204" pitchFamily="66" charset="0"/>
              </a:rPr>
              <a:t>Verlust</a:t>
            </a:r>
            <a:r>
              <a:rPr lang="en-GB" altLang="de-DE" sz="1800" dirty="0">
                <a:latin typeface="Comic Sans MS" panose="030F0702030302020204" pitchFamily="66" charset="0"/>
              </a:rPr>
              <a:t>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Wellenfront</a:t>
            </a:r>
            <a:r>
              <a:rPr lang="en-GB" altLang="de-DE" sz="1800" dirty="0">
                <a:latin typeface="Comic Sans MS" panose="030F0702030302020204" pitchFamily="66" charset="0"/>
              </a:rPr>
              <a:t>- amplitude/</a:t>
            </a:r>
            <a:r>
              <a:rPr lang="en-GB" altLang="de-DE" sz="1800" dirty="0" err="1">
                <a:latin typeface="Comic Sans MS" panose="030F0702030302020204" pitchFamily="66" charset="0"/>
              </a:rPr>
              <a:t>energie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bei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Raumwellen</a:t>
            </a:r>
            <a:r>
              <a:rPr lang="en-GB" altLang="de-DE" sz="1800" dirty="0">
                <a:latin typeface="Comic Sans MS" panose="030F0702030302020204" pitchFamily="66" charset="0"/>
              </a:rPr>
              <a:t> (P und S):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Energie</a:t>
            </a:r>
            <a:endParaRPr lang="en-GB" altLang="de-DE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Verlust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proportional </a:t>
            </a:r>
            <a:r>
              <a:rPr lang="en-GB" altLang="de-DE" sz="1800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dirty="0">
                <a:latin typeface="Comic Sans MS" panose="030F0702030302020204" pitchFamily="66" charset="0"/>
              </a:rPr>
              <a:t> 1/r</a:t>
            </a:r>
            <a:r>
              <a:rPr lang="en-GB" altLang="de-DE" sz="1800" baseline="30000" dirty="0">
                <a:latin typeface="Comic Sans MS" panose="030F0702030302020204" pitchFamily="66" charset="0"/>
              </a:rPr>
              <a:t>2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Amplitude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b="1" dirty="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b="1" dirty="0">
                <a:latin typeface="Comic Sans MS" panose="030F0702030302020204" pitchFamily="66" charset="0"/>
              </a:rPr>
              <a:t>Der </a:t>
            </a:r>
            <a:r>
              <a:rPr lang="en-GB" altLang="de-DE" sz="1800" b="1" dirty="0" err="1">
                <a:latin typeface="Comic Sans MS" panose="030F0702030302020204" pitchFamily="66" charset="0"/>
              </a:rPr>
              <a:t>Verlust</a:t>
            </a:r>
            <a:r>
              <a:rPr lang="en-GB" altLang="de-DE" sz="1800" b="1" dirty="0">
                <a:latin typeface="Comic Sans MS" panose="030F0702030302020204" pitchFamily="66" charset="0"/>
              </a:rPr>
              <a:t> </a:t>
            </a:r>
            <a:r>
              <a:rPr lang="en-GB" altLang="de-DE" sz="1800" b="1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b="1" dirty="0">
                <a:latin typeface="Comic Sans MS" panose="030F0702030302020204" pitchFamily="66" charset="0"/>
              </a:rPr>
              <a:t> proportional </a:t>
            </a:r>
            <a:r>
              <a:rPr lang="en-GB" altLang="de-DE" sz="1800" b="1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b="1" dirty="0">
                <a:latin typeface="Comic Sans MS" panose="030F0702030302020204" pitchFamily="66" charset="0"/>
              </a:rPr>
              <a:t> 1/r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 b="1" dirty="0">
              <a:latin typeface="Comic Sans MS" panose="030F0702030302020204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44725" y="5157788"/>
            <a:ext cx="8108950" cy="950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Bei 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Oberflächenwellen</a:t>
            </a:r>
            <a:r>
              <a:rPr lang="de-DE" sz="2000" dirty="0">
                <a:solidFill>
                  <a:schemeClr val="tx1"/>
                </a:solidFill>
                <a:latin typeface="+mj-lt"/>
              </a:rPr>
              <a:t> ist die Abnahme proportional zu 1/√r), warum?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de-DE" sz="200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-&gt; Animationen zur seismischen Wellenausbreitung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1" t="-2751" r="56969" b="56951"/>
          <a:stretch/>
        </p:blipFill>
        <p:spPr>
          <a:xfrm>
            <a:off x="839416" y="1124744"/>
            <a:ext cx="3214501" cy="31409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Dämpfung / Attenuation </a:t>
            </a:r>
            <a:r>
              <a:rPr lang="en-GB" altLang="de-DE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1343472" y="975916"/>
            <a:ext cx="9721080" cy="12054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 dirty="0">
                <a:latin typeface="Comic Sans MS" panose="030F0702030302020204" pitchFamily="66" charset="0"/>
              </a:rPr>
              <a:t>Die </a:t>
            </a:r>
            <a:r>
              <a:rPr lang="en-GB" altLang="de-DE" sz="1600" dirty="0" err="1">
                <a:latin typeface="Comic Sans MS" panose="030F0702030302020204" pitchFamily="66" charset="0"/>
              </a:rPr>
              <a:t>Dämpfung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seismischer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wird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normalerweise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durch</a:t>
            </a:r>
            <a:r>
              <a:rPr lang="en-GB" altLang="de-DE" sz="1600" dirty="0">
                <a:latin typeface="Comic Sans MS" panose="030F0702030302020204" pitchFamily="66" charset="0"/>
              </a:rPr>
              <a:t> den </a:t>
            </a:r>
            <a:r>
              <a:rPr lang="en-GB" alt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Q-</a:t>
            </a:r>
            <a:r>
              <a:rPr lang="en-GB" alt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Faktor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angegeben</a:t>
            </a:r>
            <a:r>
              <a:rPr lang="en-GB" altLang="de-DE" sz="1600" dirty="0">
                <a:latin typeface="Comic Sans MS" panose="030F0702030302020204" pitchFamily="66" charset="0"/>
              </a:rPr>
              <a:t>. Q </a:t>
            </a:r>
            <a:r>
              <a:rPr lang="en-GB" altLang="de-DE" sz="1600" dirty="0" err="1">
                <a:latin typeface="Comic Sans MS" panose="030F0702030302020204" pitchFamily="66" charset="0"/>
              </a:rPr>
              <a:t>ist</a:t>
            </a:r>
            <a:r>
              <a:rPr lang="en-GB" altLang="de-DE" sz="1600" dirty="0">
                <a:latin typeface="Comic Sans MS" panose="030F0702030302020204" pitchFamily="66" charset="0"/>
              </a:rPr>
              <a:t> der </a:t>
            </a:r>
            <a:r>
              <a:rPr lang="en-GB" altLang="de-DE" sz="1600" dirty="0" err="1">
                <a:latin typeface="Comic Sans MS" panose="030F0702030302020204" pitchFamily="66" charset="0"/>
              </a:rPr>
              <a:t>Energieverlust</a:t>
            </a:r>
            <a:r>
              <a:rPr lang="en-GB" altLang="de-DE" sz="1600" dirty="0">
                <a:latin typeface="Comic Sans MS" panose="030F0702030302020204" pitchFamily="66" charset="0"/>
              </a:rPr>
              <a:t> pro </a:t>
            </a:r>
            <a:r>
              <a:rPr lang="en-GB" altLang="de-DE" sz="1600" dirty="0" err="1">
                <a:latin typeface="Comic Sans MS" panose="030F0702030302020204" pitchFamily="66" charset="0"/>
              </a:rPr>
              <a:t>Wellenzyklus</a:t>
            </a:r>
            <a:r>
              <a:rPr lang="en-GB" altLang="de-DE" sz="1600" dirty="0">
                <a:latin typeface="Comic Sans MS" panose="030F0702030302020204" pitchFamily="66" charset="0"/>
              </a:rPr>
              <a:t>. </a:t>
            </a:r>
            <a:r>
              <a:rPr lang="en-GB" altLang="de-DE" sz="1600" dirty="0" err="1">
                <a:latin typeface="Comic Sans MS" panose="030F0702030302020204" pitchFamily="66" charset="0"/>
              </a:rPr>
              <a:t>Für</a:t>
            </a:r>
            <a:r>
              <a:rPr lang="en-GB" altLang="de-DE" sz="1600" dirty="0">
                <a:latin typeface="Comic Sans MS" panose="030F0702030302020204" pitchFamily="66" charset="0"/>
              </a:rPr>
              <a:t> P- und S- </a:t>
            </a:r>
            <a:r>
              <a:rPr lang="en-GB" altLang="de-DE" sz="16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ist</a:t>
            </a:r>
            <a:r>
              <a:rPr lang="en-GB" altLang="de-DE" sz="1600" dirty="0">
                <a:latin typeface="Comic Sans MS" panose="030F0702030302020204" pitchFamily="66" charset="0"/>
              </a:rPr>
              <a:t> Q </a:t>
            </a:r>
            <a:r>
              <a:rPr lang="en-GB" altLang="de-DE" sz="1600" dirty="0" err="1">
                <a:latin typeface="Comic Sans MS" panose="030F0702030302020204" pitchFamily="66" charset="0"/>
              </a:rPr>
              <a:t>normalerweise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unterschiedlich</a:t>
            </a:r>
            <a:r>
              <a:rPr lang="en-GB" altLang="de-DE" sz="1600" dirty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 dirty="0">
                <a:latin typeface="Comic Sans MS" panose="030F0702030302020204" pitchFamily="66" charset="0"/>
              </a:rPr>
              <a:t>- </a:t>
            </a:r>
            <a:r>
              <a:rPr lang="en-GB" altLang="de-DE" sz="1600" dirty="0" err="1">
                <a:latin typeface="Comic Sans MS" panose="030F0702030302020204" pitchFamily="66" charset="0"/>
              </a:rPr>
              <a:t>Warum</a:t>
            </a:r>
            <a:r>
              <a:rPr lang="en-GB" altLang="de-DE" sz="1600" dirty="0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70660" name="Group 3"/>
          <p:cNvGrpSpPr>
            <a:grpSpLocks/>
          </p:cNvGrpSpPr>
          <p:nvPr/>
        </p:nvGrpSpPr>
        <p:grpSpPr bwMode="auto">
          <a:xfrm>
            <a:off x="3432176" y="3860801"/>
            <a:ext cx="6094413" cy="2613025"/>
            <a:chOff x="1160" y="2350"/>
            <a:chExt cx="3839" cy="1646"/>
          </a:xfrm>
        </p:grpSpPr>
        <p:sp>
          <p:nvSpPr>
            <p:cNvPr id="70664" name="Rectangle 4"/>
            <p:cNvSpPr>
              <a:spLocks noChangeArrowheads="1"/>
            </p:cNvSpPr>
            <p:nvPr/>
          </p:nvSpPr>
          <p:spPr bwMode="auto">
            <a:xfrm>
              <a:off x="3720" y="3453"/>
              <a:ext cx="1280" cy="5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280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200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520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0</a:t>
              </a:r>
            </a:p>
          </p:txBody>
        </p:sp>
        <p:sp>
          <p:nvSpPr>
            <p:cNvPr id="70665" name="Rectangle 5"/>
            <p:cNvSpPr>
              <a:spLocks noChangeArrowheads="1"/>
            </p:cNvSpPr>
            <p:nvPr/>
          </p:nvSpPr>
          <p:spPr bwMode="auto">
            <a:xfrm>
              <a:off x="2440" y="3453"/>
              <a:ext cx="1280" cy="5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650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360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1200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8000</a:t>
              </a:r>
            </a:p>
          </p:txBody>
        </p:sp>
        <p:sp>
          <p:nvSpPr>
            <p:cNvPr id="70666" name="Rectangle 6"/>
            <p:cNvSpPr>
              <a:spLocks noChangeArrowheads="1"/>
            </p:cNvSpPr>
            <p:nvPr/>
          </p:nvSpPr>
          <p:spPr bwMode="auto">
            <a:xfrm>
              <a:off x="1160" y="3453"/>
              <a:ext cx="1280" cy="5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77838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Peridotite</a:t>
              </a:r>
            </a:p>
            <a:p>
              <a:pPr lvl="1" algn="ctr" eaLnBrk="1" hangingPunct="1">
                <a:lnSpc>
                  <a:spcPct val="100000"/>
                </a:lnSpc>
                <a:spcBef>
                  <a:spcPts val="250"/>
                </a:spcBef>
                <a:buNone/>
              </a:pPr>
              <a:r>
                <a:rPr lang="en-GB" altLang="de-DE" sz="1000">
                  <a:latin typeface="Comic Sans MS" panose="030F0702030302020204" pitchFamily="66" charset="0"/>
                </a:rPr>
                <a:t>Midmantle</a:t>
              </a:r>
            </a:p>
            <a:p>
              <a:pPr lvl="1" algn="ctr" eaLnBrk="1" hangingPunct="1">
                <a:lnSpc>
                  <a:spcPct val="100000"/>
                </a:lnSpc>
                <a:spcBef>
                  <a:spcPts val="250"/>
                </a:spcBef>
                <a:buNone/>
              </a:pPr>
              <a:r>
                <a:rPr lang="en-GB" altLang="de-DE" sz="1000">
                  <a:latin typeface="Comic Sans MS" panose="030F0702030302020204" pitchFamily="66" charset="0"/>
                </a:rPr>
                <a:t>Lowermantle</a:t>
              </a:r>
            </a:p>
            <a:p>
              <a:pPr lvl="1" algn="ctr" eaLnBrk="1" hangingPunct="1">
                <a:lnSpc>
                  <a:spcPct val="100000"/>
                </a:lnSpc>
                <a:spcBef>
                  <a:spcPts val="250"/>
                </a:spcBef>
                <a:buNone/>
              </a:pPr>
              <a:r>
                <a:rPr lang="en-GB" altLang="de-DE" sz="1000">
                  <a:latin typeface="Comic Sans MS" panose="030F0702030302020204" pitchFamily="66" charset="0"/>
                </a:rPr>
                <a:t>Outer Core</a:t>
              </a:r>
            </a:p>
          </p:txBody>
        </p:sp>
        <p:sp>
          <p:nvSpPr>
            <p:cNvPr id="70667" name="Rectangle 7"/>
            <p:cNvSpPr>
              <a:spLocks noChangeArrowheads="1"/>
            </p:cNvSpPr>
            <p:nvPr/>
          </p:nvSpPr>
          <p:spPr bwMode="auto">
            <a:xfrm>
              <a:off x="3720" y="3149"/>
              <a:ext cx="1280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70-250</a:t>
              </a:r>
            </a:p>
          </p:txBody>
        </p:sp>
        <p:sp>
          <p:nvSpPr>
            <p:cNvPr id="70668" name="Rectangle 8"/>
            <p:cNvSpPr>
              <a:spLocks noChangeArrowheads="1"/>
            </p:cNvSpPr>
            <p:nvPr/>
          </p:nvSpPr>
          <p:spPr bwMode="auto">
            <a:xfrm>
              <a:off x="2440" y="3149"/>
              <a:ext cx="1280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250</a:t>
              </a:r>
            </a:p>
          </p:txBody>
        </p:sp>
        <p:sp>
          <p:nvSpPr>
            <p:cNvPr id="70669" name="Rectangle 9"/>
            <p:cNvSpPr>
              <a:spLocks noChangeArrowheads="1"/>
            </p:cNvSpPr>
            <p:nvPr/>
          </p:nvSpPr>
          <p:spPr bwMode="auto">
            <a:xfrm>
              <a:off x="1160" y="3149"/>
              <a:ext cx="1280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Granite</a:t>
              </a:r>
            </a:p>
          </p:txBody>
        </p:sp>
        <p:sp>
          <p:nvSpPr>
            <p:cNvPr id="70670" name="Rectangle 10"/>
            <p:cNvSpPr>
              <a:spLocks noChangeArrowheads="1"/>
            </p:cNvSpPr>
            <p:nvPr/>
          </p:nvSpPr>
          <p:spPr bwMode="auto">
            <a:xfrm>
              <a:off x="3720" y="2807"/>
              <a:ext cx="1280" cy="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31</a:t>
              </a:r>
            </a:p>
          </p:txBody>
        </p:sp>
        <p:sp>
          <p:nvSpPr>
            <p:cNvPr id="70671" name="Rectangle 11"/>
            <p:cNvSpPr>
              <a:spLocks noChangeArrowheads="1"/>
            </p:cNvSpPr>
            <p:nvPr/>
          </p:nvSpPr>
          <p:spPr bwMode="auto">
            <a:xfrm>
              <a:off x="2440" y="2807"/>
              <a:ext cx="1280" cy="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58</a:t>
              </a:r>
            </a:p>
          </p:txBody>
        </p:sp>
        <p:sp>
          <p:nvSpPr>
            <p:cNvPr id="70672" name="Rectangle 12"/>
            <p:cNvSpPr>
              <a:spLocks noChangeArrowheads="1"/>
            </p:cNvSpPr>
            <p:nvPr/>
          </p:nvSpPr>
          <p:spPr bwMode="auto">
            <a:xfrm>
              <a:off x="1160" y="2807"/>
              <a:ext cx="1280" cy="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Sandstein</a:t>
              </a:r>
            </a:p>
          </p:txBody>
        </p:sp>
        <p:sp>
          <p:nvSpPr>
            <p:cNvPr id="70673" name="Rectangle 13"/>
            <p:cNvSpPr>
              <a:spLocks noChangeArrowheads="1"/>
            </p:cNvSpPr>
            <p:nvPr/>
          </p:nvSpPr>
          <p:spPr bwMode="auto">
            <a:xfrm>
              <a:off x="3720" y="2551"/>
              <a:ext cx="1280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10</a:t>
              </a:r>
            </a:p>
          </p:txBody>
        </p:sp>
        <p:sp>
          <p:nvSpPr>
            <p:cNvPr id="70674" name="Rectangle 14"/>
            <p:cNvSpPr>
              <a:spLocks noChangeArrowheads="1"/>
            </p:cNvSpPr>
            <p:nvPr/>
          </p:nvSpPr>
          <p:spPr bwMode="auto">
            <a:xfrm>
              <a:off x="2440" y="2551"/>
              <a:ext cx="1280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30</a:t>
              </a:r>
            </a:p>
          </p:txBody>
        </p:sp>
        <p:sp>
          <p:nvSpPr>
            <p:cNvPr id="70675" name="Rectangle 15"/>
            <p:cNvSpPr>
              <a:spLocks noChangeArrowheads="1"/>
            </p:cNvSpPr>
            <p:nvPr/>
          </p:nvSpPr>
          <p:spPr bwMode="auto">
            <a:xfrm>
              <a:off x="1160" y="2551"/>
              <a:ext cx="1280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Schiefer</a:t>
              </a:r>
            </a:p>
          </p:txBody>
        </p:sp>
        <p:sp>
          <p:nvSpPr>
            <p:cNvPr id="70676" name="Rectangle 16"/>
            <p:cNvSpPr>
              <a:spLocks noChangeArrowheads="1"/>
            </p:cNvSpPr>
            <p:nvPr/>
          </p:nvSpPr>
          <p:spPr bwMode="auto">
            <a:xfrm>
              <a:off x="3720" y="2350"/>
              <a:ext cx="1280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375"/>
                </a:spcBef>
                <a:buNone/>
              </a:pPr>
              <a:r>
                <a:rPr lang="en-GB" altLang="de-DE" sz="1500" b="1">
                  <a:latin typeface="Comic Sans MS" panose="030F0702030302020204" pitchFamily="66" charset="0"/>
                </a:rPr>
                <a:t>Q</a:t>
              </a:r>
              <a:r>
                <a:rPr lang="en-GB" altLang="de-DE" sz="1500" b="1" baseline="-25000">
                  <a:latin typeface="Comic Sans MS" panose="030F0702030302020204" pitchFamily="66" charset="0"/>
                </a:rPr>
                <a:t>S</a:t>
              </a:r>
            </a:p>
          </p:txBody>
        </p:sp>
        <p:sp>
          <p:nvSpPr>
            <p:cNvPr id="70677" name="Rectangle 17"/>
            <p:cNvSpPr>
              <a:spLocks noChangeArrowheads="1"/>
            </p:cNvSpPr>
            <p:nvPr/>
          </p:nvSpPr>
          <p:spPr bwMode="auto">
            <a:xfrm>
              <a:off x="2440" y="2350"/>
              <a:ext cx="1280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375"/>
                </a:spcBef>
                <a:buNone/>
              </a:pPr>
              <a:r>
                <a:rPr lang="en-GB" altLang="de-DE" sz="1500" b="1">
                  <a:latin typeface="Comic Sans MS" panose="030F0702030302020204" pitchFamily="66" charset="0"/>
                </a:rPr>
                <a:t>Q</a:t>
              </a:r>
              <a:r>
                <a:rPr lang="en-GB" altLang="de-DE" sz="1500" b="1" baseline="-25000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70678" name="Rectangle 18"/>
            <p:cNvSpPr>
              <a:spLocks noChangeArrowheads="1"/>
            </p:cNvSpPr>
            <p:nvPr/>
          </p:nvSpPr>
          <p:spPr bwMode="auto">
            <a:xfrm>
              <a:off x="1160" y="2350"/>
              <a:ext cx="1280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375"/>
                </a:spcBef>
                <a:buNone/>
              </a:pPr>
              <a:r>
                <a:rPr lang="en-GB" altLang="de-DE" sz="1500" b="1">
                  <a:latin typeface="Comic Sans MS" panose="030F0702030302020204" pitchFamily="66" charset="0"/>
                </a:rPr>
                <a:t>Gesteins Art</a:t>
              </a:r>
            </a:p>
          </p:txBody>
        </p:sp>
        <p:sp>
          <p:nvSpPr>
            <p:cNvPr id="70679" name="Line 19"/>
            <p:cNvSpPr>
              <a:spLocks noChangeShapeType="1"/>
            </p:cNvSpPr>
            <p:nvPr/>
          </p:nvSpPr>
          <p:spPr bwMode="auto">
            <a:xfrm>
              <a:off x="1160" y="2350"/>
              <a:ext cx="3840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0" name="Line 20"/>
            <p:cNvSpPr>
              <a:spLocks noChangeShapeType="1"/>
            </p:cNvSpPr>
            <p:nvPr/>
          </p:nvSpPr>
          <p:spPr bwMode="auto">
            <a:xfrm>
              <a:off x="1160" y="2551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1" name="Line 21"/>
            <p:cNvSpPr>
              <a:spLocks noChangeShapeType="1"/>
            </p:cNvSpPr>
            <p:nvPr/>
          </p:nvSpPr>
          <p:spPr bwMode="auto">
            <a:xfrm>
              <a:off x="1160" y="2807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2" name="Line 22"/>
            <p:cNvSpPr>
              <a:spLocks noChangeShapeType="1"/>
            </p:cNvSpPr>
            <p:nvPr/>
          </p:nvSpPr>
          <p:spPr bwMode="auto">
            <a:xfrm>
              <a:off x="1160" y="3149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3" name="Line 23"/>
            <p:cNvSpPr>
              <a:spLocks noChangeShapeType="1"/>
            </p:cNvSpPr>
            <p:nvPr/>
          </p:nvSpPr>
          <p:spPr bwMode="auto">
            <a:xfrm>
              <a:off x="1160" y="3997"/>
              <a:ext cx="3840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4" name="Line 24"/>
            <p:cNvSpPr>
              <a:spLocks noChangeShapeType="1"/>
            </p:cNvSpPr>
            <p:nvPr/>
          </p:nvSpPr>
          <p:spPr bwMode="auto">
            <a:xfrm>
              <a:off x="1160" y="2350"/>
              <a:ext cx="1" cy="164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5" name="Line 25"/>
            <p:cNvSpPr>
              <a:spLocks noChangeShapeType="1"/>
            </p:cNvSpPr>
            <p:nvPr/>
          </p:nvSpPr>
          <p:spPr bwMode="auto">
            <a:xfrm>
              <a:off x="2440" y="2350"/>
              <a:ext cx="1" cy="164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6" name="Line 26"/>
            <p:cNvSpPr>
              <a:spLocks noChangeShapeType="1"/>
            </p:cNvSpPr>
            <p:nvPr/>
          </p:nvSpPr>
          <p:spPr bwMode="auto">
            <a:xfrm>
              <a:off x="3720" y="2350"/>
              <a:ext cx="1" cy="164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7" name="Line 27"/>
            <p:cNvSpPr>
              <a:spLocks noChangeShapeType="1"/>
            </p:cNvSpPr>
            <p:nvPr/>
          </p:nvSpPr>
          <p:spPr bwMode="auto">
            <a:xfrm>
              <a:off x="5000" y="2350"/>
              <a:ext cx="1" cy="164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8" name="Line 28"/>
            <p:cNvSpPr>
              <a:spLocks noChangeShapeType="1"/>
            </p:cNvSpPr>
            <p:nvPr/>
          </p:nvSpPr>
          <p:spPr bwMode="auto">
            <a:xfrm>
              <a:off x="1160" y="3453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0661" name="Rectangle 29"/>
          <p:cNvSpPr>
            <a:spLocks noChangeArrowheads="1"/>
          </p:cNvSpPr>
          <p:nvPr/>
        </p:nvSpPr>
        <p:spPr bwMode="auto">
          <a:xfrm>
            <a:off x="5534025" y="3195639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graphicFrame>
        <p:nvGraphicFramePr>
          <p:cNvPr id="7066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293688"/>
              </p:ext>
            </p:extLst>
          </p:nvPr>
        </p:nvGraphicFramePr>
        <p:xfrm>
          <a:off x="1271464" y="2459038"/>
          <a:ext cx="2262187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990170" imgH="520474" progId="Equation.3">
                  <p:embed/>
                </p:oleObj>
              </mc:Choice>
              <mc:Fallback>
                <p:oleObj name="Formel" r:id="rId3" imgW="990170" imgH="520474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2459038"/>
                        <a:ext cx="2262187" cy="1116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3" name="Rectangle 31"/>
          <p:cNvSpPr>
            <a:spLocks noChangeArrowheads="1"/>
          </p:cNvSpPr>
          <p:nvPr/>
        </p:nvSpPr>
        <p:spPr bwMode="auto">
          <a:xfrm>
            <a:off x="4383041" y="2549096"/>
            <a:ext cx="6696744" cy="74375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 dirty="0">
                <a:latin typeface="Comic Sans MS" panose="030F0702030302020204" pitchFamily="66" charset="0"/>
              </a:rPr>
              <a:t>A(x) </a:t>
            </a:r>
            <a:r>
              <a:rPr lang="en-GB" altLang="de-DE" sz="1400" dirty="0" err="1">
                <a:latin typeface="Comic Sans MS" panose="030F0702030302020204" pitchFamily="66" charset="0"/>
              </a:rPr>
              <a:t>ist</a:t>
            </a:r>
            <a:r>
              <a:rPr lang="en-GB" altLang="de-DE" sz="1400" dirty="0">
                <a:latin typeface="Comic Sans MS" panose="030F0702030302020204" pitchFamily="66" charset="0"/>
              </a:rPr>
              <a:t> die Amplitude der </a:t>
            </a:r>
            <a:r>
              <a:rPr lang="en-GB" altLang="de-DE" sz="1400" dirty="0" err="1">
                <a:latin typeface="Comic Sans MS" panose="030F0702030302020204" pitchFamily="66" charset="0"/>
              </a:rPr>
              <a:t>Welle</a:t>
            </a:r>
            <a:r>
              <a:rPr lang="en-GB" altLang="de-DE" sz="1400" dirty="0">
                <a:latin typeface="Comic Sans MS" panose="030F0702030302020204" pitchFamily="66" charset="0"/>
              </a:rPr>
              <a:t>, </a:t>
            </a:r>
            <a:r>
              <a:rPr lang="en-GB" altLang="de-DE" sz="1400" dirty="0" err="1">
                <a:latin typeface="Comic Sans MS" panose="030F0702030302020204" pitchFamily="66" charset="0"/>
              </a:rPr>
              <a:t>geschrieben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als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Funktion</a:t>
            </a:r>
            <a:r>
              <a:rPr lang="en-GB" altLang="de-DE" sz="1400" dirty="0">
                <a:latin typeface="Comic Sans MS" panose="030F0702030302020204" pitchFamily="66" charset="0"/>
              </a:rPr>
              <a:t> des </a:t>
            </a:r>
            <a:r>
              <a:rPr lang="en-GB" altLang="de-DE" sz="1400" dirty="0" err="1">
                <a:latin typeface="Comic Sans MS" panose="030F0702030302020204" pitchFamily="66" charset="0"/>
              </a:rPr>
              <a:t>Abstands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zur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Quelle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b="1" dirty="0">
                <a:latin typeface="Comic Sans MS" panose="030F0702030302020204" pitchFamily="66" charset="0"/>
              </a:rPr>
              <a:t>x</a:t>
            </a:r>
            <a:r>
              <a:rPr lang="en-GB" altLang="de-DE" sz="1400" dirty="0">
                <a:latin typeface="Comic Sans MS" panose="030F0702030302020204" pitchFamily="66" charset="0"/>
              </a:rPr>
              <a:t>, der </a:t>
            </a:r>
            <a:r>
              <a:rPr lang="en-GB" altLang="de-DE" sz="1400" dirty="0" err="1">
                <a:latin typeface="Comic Sans MS" panose="030F0702030302020204" pitchFamily="66" charset="0"/>
              </a:rPr>
              <a:t>Kreisfrequenz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b="1" dirty="0">
                <a:latin typeface="Symbol" panose="05050102010706020507" pitchFamily="18" charset="2"/>
              </a:rPr>
              <a:t></a:t>
            </a:r>
            <a:r>
              <a:rPr lang="en-GB" altLang="de-DE" sz="1400" dirty="0">
                <a:latin typeface="Comic Sans MS" panose="030F0702030302020204" pitchFamily="66" charset="0"/>
              </a:rPr>
              <a:t> , </a:t>
            </a:r>
            <a:r>
              <a:rPr lang="en-GB" altLang="de-DE" sz="1400" dirty="0" err="1">
                <a:latin typeface="Comic Sans MS" panose="030F0702030302020204" pitchFamily="66" charset="0"/>
              </a:rPr>
              <a:t>Ausbreitungsgeschwindigkeit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b="1" dirty="0">
                <a:latin typeface="Comic Sans MS" panose="030F0702030302020204" pitchFamily="66" charset="0"/>
              </a:rPr>
              <a:t>c</a:t>
            </a:r>
            <a:r>
              <a:rPr lang="en-GB" altLang="de-DE" sz="1400" dirty="0">
                <a:latin typeface="Comic Sans MS" panose="030F0702030302020204" pitchFamily="66" charset="0"/>
              </a:rPr>
              <a:t> und </a:t>
            </a:r>
            <a:r>
              <a:rPr lang="en-GB" altLang="de-DE" sz="1400" b="1" dirty="0">
                <a:latin typeface="Comic Sans MS" panose="030F0702030302020204" pitchFamily="66" charset="0"/>
              </a:rPr>
              <a:t>Q</a:t>
            </a:r>
            <a:r>
              <a:rPr lang="en-GB" altLang="de-DE" sz="1400" dirty="0"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2355-E91C-93E6-16AB-6F4EE2AA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792FE-6AB4-7152-043A-BD893D5FF293}"/>
              </a:ext>
            </a:extLst>
          </p:cNvPr>
          <p:cNvSpPr txBox="1"/>
          <p:nvPr/>
        </p:nvSpPr>
        <p:spPr>
          <a:xfrm>
            <a:off x="3035660" y="306896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+mj-lt"/>
              </a:rPr>
              <a:t>Gibt es Seismometer auf anderen Himmelskörpern?</a:t>
            </a:r>
          </a:p>
        </p:txBody>
      </p:sp>
    </p:spTree>
    <p:extLst>
      <p:ext uri="{BB962C8B-B14F-4D97-AF65-F5344CB8AC3E}">
        <p14:creationId xmlns:p14="http://schemas.microsoft.com/office/powerpoint/2010/main" val="411923776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794E0C34-89BC-2238-5075-05EFD5EC3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dirty="0"/>
              <a:t>Moon ground motion</a:t>
            </a:r>
            <a:br>
              <a:rPr lang="de-DE" altLang="de-DE" dirty="0"/>
            </a:br>
            <a:r>
              <a:rPr lang="de-DE" altLang="de-DE" dirty="0"/>
              <a:t>Apollo 17</a:t>
            </a:r>
          </a:p>
        </p:txBody>
      </p:sp>
      <p:pic>
        <p:nvPicPr>
          <p:cNvPr id="15364" name="Picture 2" descr="http://1.bp.blogspot.com/_XQIumchWts4/Sl_DBKRHjDI/AAAAAAAAAgA/VZ3dUJjuT-4/s1600/moonquakes.jpg">
            <a:extLst>
              <a:ext uri="{FF2B5EF4-FFF2-40B4-BE49-F238E27FC236}">
                <a16:creationId xmlns:a16="http://schemas.microsoft.com/office/drawing/2014/main" id="{214069E4-93C2-DA46-E10F-8D1ABC32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196752"/>
            <a:ext cx="69342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feld 3">
            <a:extLst>
              <a:ext uri="{FF2B5EF4-FFF2-40B4-BE49-F238E27FC236}">
                <a16:creationId xmlns:a16="http://schemas.microsoft.com/office/drawing/2014/main" id="{0409826B-27C7-7432-04CA-3348D7419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092" y="5756608"/>
            <a:ext cx="736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Deep</a:t>
            </a:r>
          </a:p>
        </p:txBody>
      </p:sp>
      <p:sp>
        <p:nvSpPr>
          <p:cNvPr id="15366" name="Textfeld 5">
            <a:extLst>
              <a:ext uri="{FF2B5EF4-FFF2-40B4-BE49-F238E27FC236}">
                <a16:creationId xmlns:a16="http://schemas.microsoft.com/office/drawing/2014/main" id="{99082BE4-9B4E-BE99-33EA-EC883357E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092" y="5756608"/>
            <a:ext cx="992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Shallow</a:t>
            </a:r>
          </a:p>
        </p:txBody>
      </p:sp>
      <p:sp>
        <p:nvSpPr>
          <p:cNvPr id="15367" name="Textfeld 6">
            <a:extLst>
              <a:ext uri="{FF2B5EF4-FFF2-40B4-BE49-F238E27FC236}">
                <a16:creationId xmlns:a16="http://schemas.microsoft.com/office/drawing/2014/main" id="{42DEFBC7-2760-8835-6949-E36E16769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251" y="5756052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Impact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9CE4-B6E5-21F4-7516-794FEE9CC7D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INSIGHT Mission</a:t>
            </a:r>
          </a:p>
        </p:txBody>
      </p:sp>
      <p:pic>
        <p:nvPicPr>
          <p:cNvPr id="4" name="Picture 3" descr="A satellite on the ground&#10;&#10;AI-generated content may be incorrect.">
            <a:extLst>
              <a:ext uri="{FF2B5EF4-FFF2-40B4-BE49-F238E27FC236}">
                <a16:creationId xmlns:a16="http://schemas.microsoft.com/office/drawing/2014/main" id="{FB4DCB1D-18FA-9816-B29A-AF07A8AED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772816"/>
            <a:ext cx="7188199" cy="400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6179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869777A-9E1E-43E0-0DCE-D5CA1D84F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2074ED6E-4588-4FC3-634F-A705442721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/>
              <a:t>I           Deformation – </a:t>
            </a:r>
            <a:r>
              <a:rPr lang="en-GB" altLang="de-DE" dirty="0" err="1"/>
              <a:t>Spannung</a:t>
            </a:r>
            <a:r>
              <a:rPr lang="en-GB" altLang="de-DE" dirty="0"/>
              <a:t> - </a:t>
            </a:r>
            <a:r>
              <a:rPr lang="en-GB" altLang="de-DE" dirty="0" err="1"/>
              <a:t>Seismische</a:t>
            </a:r>
            <a:r>
              <a:rPr lang="en-GB" altLang="de-DE" dirty="0"/>
              <a:t> </a:t>
            </a:r>
            <a:r>
              <a:rPr lang="en-GB" altLang="de-DE" dirty="0" err="1"/>
              <a:t>Wellen</a:t>
            </a:r>
            <a:endParaRPr lang="en-GB" alt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3FF8F-0439-1D8A-E7CE-797BB93965E5}"/>
              </a:ext>
            </a:extLst>
          </p:cNvPr>
          <p:cNvSpPr txBox="1"/>
          <p:nvPr/>
        </p:nvSpPr>
        <p:spPr>
          <a:xfrm>
            <a:off x="640071" y="1389927"/>
            <a:ext cx="4896544" cy="275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dirty="0" err="1">
                <a:solidFill>
                  <a:srgbClr val="FF0000"/>
                </a:solidFill>
                <a:latin typeface="+mj-lt"/>
              </a:rPr>
              <a:t>Spannung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und Deformation</a:t>
            </a:r>
          </a:p>
          <a:p>
            <a:pPr marL="800100" lvl="1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Elastische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Konstanten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800100" lvl="1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Raumwellen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und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Oberflächenwellen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800100" lvl="1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Geschwindigkeiten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800100" lvl="1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Dämpfung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lvl="1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29BF4-8F61-9EC4-3F7F-623CEB742407}"/>
              </a:ext>
            </a:extLst>
          </p:cNvPr>
          <p:cNvSpPr txBox="1"/>
          <p:nvPr/>
        </p:nvSpPr>
        <p:spPr>
          <a:xfrm>
            <a:off x="695400" y="4149080"/>
            <a:ext cx="6118412" cy="1841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dirty="0" err="1">
                <a:solidFill>
                  <a:srgbClr val="FF0000"/>
                </a:solidFill>
                <a:latin typeface="+mj-lt"/>
              </a:rPr>
              <a:t>Seismische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Strahlen</a:t>
            </a:r>
          </a:p>
          <a:p>
            <a:pPr marL="742950" lvl="1" indent="-28575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Snell‘sches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Gesetz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742950" lvl="1" indent="-28575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Reflektion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Transmission</a:t>
            </a:r>
          </a:p>
          <a:p>
            <a:pPr marL="742950" lvl="1" indent="-28575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Refraktion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Diffraktion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 descr="A diagram of the structure of the earth&#10;&#10;AI-generated content may be incorrect.">
            <a:extLst>
              <a:ext uri="{FF2B5EF4-FFF2-40B4-BE49-F238E27FC236}">
                <a16:creationId xmlns:a16="http://schemas.microsoft.com/office/drawing/2014/main" id="{A1D8AA56-AD10-A1BA-D9D8-75B07CD06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988840"/>
            <a:ext cx="678475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3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4B549-7CF7-3C97-B72D-765B12FCD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BA94-CF4A-4B87-58C2-346918F2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latin typeface="+mj-lt"/>
                <a:ea typeface="+mj-ea"/>
                <a:cs typeface="+mj-cs"/>
              </a:rPr>
              <a:t>INSIGHT Seismogram</a:t>
            </a:r>
          </a:p>
        </p:txBody>
      </p:sp>
      <p:pic>
        <p:nvPicPr>
          <p:cNvPr id="5" name="Picture 4" descr="A sound wave with black lines&#10;&#10;AI-generated content may be incorrect.">
            <a:extLst>
              <a:ext uri="{FF2B5EF4-FFF2-40B4-BE49-F238E27FC236}">
                <a16:creationId xmlns:a16="http://schemas.microsoft.com/office/drawing/2014/main" id="{94E266D2-284E-6049-5033-E7F1183EE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662930"/>
            <a:ext cx="10744200" cy="33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714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E0ED-9D11-0525-8A32-8D105148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Scattering: Earth, Moon, Mars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C6190-6DEE-4886-5791-B8B2994E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12" y="1735065"/>
            <a:ext cx="10525335" cy="49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0844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FC7D-FD0F-2F35-1831-3D227BA0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18" y="2074362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de-DE" sz="2600" dirty="0">
                <a:solidFill>
                  <a:srgbClr val="FFFFFF"/>
                </a:solidFill>
              </a:rPr>
              <a:t>Mars Seismicity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6375F-BECE-C36C-94CA-9697813E1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19" y="1173273"/>
            <a:ext cx="9059281" cy="500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779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053-F8E6-FCBD-0C45-67FCFA439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Depth of Mars core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17ACB-61D7-77FC-E53E-EB3754D1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48" t="15326" r="41552" b="5324"/>
          <a:stretch/>
        </p:blipFill>
        <p:spPr>
          <a:xfrm>
            <a:off x="5561292" y="961812"/>
            <a:ext cx="4142815" cy="4930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C7EB5-28F7-FFCB-545A-68D7E29F7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977" y="5050691"/>
            <a:ext cx="3943054" cy="15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352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Wellenlänge und Streuung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279650" y="1360488"/>
            <a:ext cx="7416800" cy="259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Streueffekte sind am größten, wenn die seismische Wellenlänge in etwa die Größe des streuenden  Körpers hat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Symbol" panose="05050102010706020507" pitchFamily="18" charset="2"/>
              </a:rPr>
              <a:t>l</a:t>
            </a:r>
            <a:r>
              <a:rPr lang="en-GB" altLang="de-DE" sz="1800">
                <a:latin typeface="Comic Sans MS" panose="030F0702030302020204" pitchFamily="66" charset="0"/>
              </a:rPr>
              <a:t> 	Wellenlänge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T 	Peride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 	Frequenz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Symbol" panose="05050102010706020507" pitchFamily="18" charset="2"/>
              </a:rPr>
              <a:t>w</a:t>
            </a:r>
            <a:r>
              <a:rPr lang="en-GB" altLang="de-DE" sz="1800">
                <a:latin typeface="Comic Sans MS" panose="030F0702030302020204" pitchFamily="66" charset="0"/>
              </a:rPr>
              <a:t> 	Kreisfrequenz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c 	Wellengeschwindigkeit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k	Wellenzahl</a:t>
            </a:r>
          </a:p>
        </p:txBody>
      </p:sp>
      <p:sp>
        <p:nvSpPr>
          <p:cNvPr id="5" name="Textfeld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78594" y="4365105"/>
            <a:ext cx="412421" cy="4358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>
                <a:noFill/>
              </a:rPr>
              <a:t> </a:t>
            </a:r>
          </a:p>
        </p:txBody>
      </p:sp>
      <p:graphicFrame>
        <p:nvGraphicFramePr>
          <p:cNvPr id="74757" name="Objekt 8"/>
          <p:cNvGraphicFramePr>
            <a:graphicFrameLocks noChangeAspect="1"/>
          </p:cNvGraphicFramePr>
          <p:nvPr/>
        </p:nvGraphicFramePr>
        <p:xfrm>
          <a:off x="2279651" y="4298950"/>
          <a:ext cx="756761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93800" imgH="393700" progId="Equation.3">
                  <p:embed/>
                </p:oleObj>
              </mc:Choice>
              <mc:Fallback>
                <p:oleObj name="Formel" r:id="rId3" imgW="1193800" imgH="39370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1" y="4298950"/>
                        <a:ext cx="7567613" cy="1003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8" name="Rechteck 9"/>
          <p:cNvSpPr>
            <a:spLocks noChangeArrowheads="1"/>
          </p:cNvSpPr>
          <p:nvPr/>
        </p:nvSpPr>
        <p:spPr bwMode="auto">
          <a:xfrm>
            <a:off x="4511676" y="5741988"/>
            <a:ext cx="25384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Beispiele an der Tafel</a:t>
            </a:r>
            <a:endParaRPr lang="de-DE" alt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Streuung im Mantel</a:t>
            </a:r>
          </a:p>
        </p:txBody>
      </p:sp>
      <p:pic>
        <p:nvPicPr>
          <p:cNvPr id="75779" name="Picture 4" descr="Jahnke_Fig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1" y="1412776"/>
            <a:ext cx="6263342" cy="497290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 descr="Jahnke_Fig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412776"/>
            <a:ext cx="5256584" cy="497290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4645-0C2B-E0A6-656D-9A4C2666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9185B-5213-D63C-7073-6CCC172F2AA7}"/>
              </a:ext>
            </a:extLst>
          </p:cNvPr>
          <p:cNvSpPr txBox="1"/>
          <p:nvPr/>
        </p:nvSpPr>
        <p:spPr>
          <a:xfrm>
            <a:off x="3035660" y="306896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+mj-lt"/>
              </a:rPr>
              <a:t>Breiten sich Wellen in alle Richtungen </a:t>
            </a:r>
            <a:r>
              <a:rPr lang="de-DE" b="1" dirty="0">
                <a:solidFill>
                  <a:schemeClr val="tx1"/>
                </a:solidFill>
                <a:latin typeface="+mj-lt"/>
              </a:rPr>
              <a:t>gleich schnell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aus?</a:t>
            </a:r>
          </a:p>
        </p:txBody>
      </p:sp>
    </p:spTree>
    <p:extLst>
      <p:ext uri="{BB962C8B-B14F-4D97-AF65-F5344CB8AC3E}">
        <p14:creationId xmlns:p14="http://schemas.microsoft.com/office/powerpoint/2010/main" val="363266108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/>
              <a:t>Elastische</a:t>
            </a:r>
            <a:r>
              <a:rPr lang="en-GB" altLang="de-DE" dirty="0"/>
              <a:t> </a:t>
            </a:r>
            <a:r>
              <a:rPr lang="en-GB" altLang="de-DE" dirty="0" err="1"/>
              <a:t>Anisotropie</a:t>
            </a:r>
            <a:endParaRPr lang="en-GB" altLang="de-DE" dirty="0"/>
          </a:p>
        </p:txBody>
      </p:sp>
      <p:sp>
        <p:nvSpPr>
          <p:cNvPr id="77828" name="Rectangle 3"/>
          <p:cNvSpPr>
            <a:spLocks noChangeArrowheads="1"/>
          </p:cNvSpPr>
          <p:nvPr/>
        </p:nvSpPr>
        <p:spPr bwMode="auto">
          <a:xfrm>
            <a:off x="695400" y="4437112"/>
            <a:ext cx="5112568" cy="203641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de-DE" sz="1400" b="1" dirty="0" err="1">
                <a:latin typeface="+mj-lt"/>
              </a:rPr>
              <a:t>Ursachen</a:t>
            </a:r>
            <a:endParaRPr lang="en-GB" altLang="de-DE" sz="1400" b="1" dirty="0">
              <a:latin typeface="+mj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</a:pPr>
            <a:r>
              <a:rPr lang="en-GB" altLang="de-DE" sz="1400" dirty="0" err="1">
                <a:latin typeface="+mj-lt"/>
              </a:rPr>
              <a:t>Schichtung</a:t>
            </a:r>
            <a:endParaRPr lang="en-GB" altLang="de-DE" sz="1400" dirty="0">
              <a:latin typeface="+mj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</a:pPr>
            <a:r>
              <a:rPr lang="en-GB" altLang="de-DE" sz="1400" dirty="0" err="1">
                <a:latin typeface="+mj-lt"/>
              </a:rPr>
              <a:t>Ausgerichtete</a:t>
            </a:r>
            <a:r>
              <a:rPr lang="en-GB" altLang="de-DE" sz="1400" dirty="0">
                <a:latin typeface="+mj-lt"/>
              </a:rPr>
              <a:t> </a:t>
            </a:r>
            <a:r>
              <a:rPr lang="en-GB" altLang="de-DE" sz="1400" dirty="0" err="1">
                <a:latin typeface="+mj-lt"/>
              </a:rPr>
              <a:t>Porenräume</a:t>
            </a:r>
            <a:endParaRPr lang="en-GB" altLang="de-DE" sz="1400" dirty="0">
              <a:latin typeface="+mj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</a:pPr>
            <a:r>
              <a:rPr lang="en-GB" altLang="de-DE" sz="1400" dirty="0" err="1">
                <a:latin typeface="+mj-lt"/>
              </a:rPr>
              <a:t>Im</a:t>
            </a:r>
            <a:r>
              <a:rPr lang="en-GB" altLang="de-DE" sz="1400" dirty="0">
                <a:latin typeface="+mj-lt"/>
              </a:rPr>
              <a:t> </a:t>
            </a:r>
            <a:r>
              <a:rPr lang="en-GB" altLang="de-DE" sz="1400" dirty="0" err="1">
                <a:latin typeface="+mj-lt"/>
              </a:rPr>
              <a:t>Spannungsfeld</a:t>
            </a:r>
            <a:r>
              <a:rPr lang="en-GB" altLang="de-DE" sz="1400" dirty="0">
                <a:latin typeface="+mj-lt"/>
              </a:rPr>
              <a:t> </a:t>
            </a:r>
            <a:r>
              <a:rPr lang="en-GB" altLang="de-DE" sz="1400" dirty="0" err="1">
                <a:latin typeface="+mj-lt"/>
              </a:rPr>
              <a:t>ausgerichtete</a:t>
            </a:r>
            <a:r>
              <a:rPr lang="en-GB" altLang="de-DE" sz="1400" dirty="0">
                <a:latin typeface="+mj-lt"/>
              </a:rPr>
              <a:t> </a:t>
            </a:r>
            <a:r>
              <a:rPr lang="en-GB" altLang="de-DE" sz="1400" dirty="0" err="1">
                <a:latin typeface="+mj-lt"/>
              </a:rPr>
              <a:t>Kristalle</a:t>
            </a:r>
            <a:endParaRPr lang="en-GB" altLang="de-DE" sz="1400" dirty="0">
              <a:latin typeface="+mj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en-GB" altLang="de-DE" sz="1400" dirty="0">
              <a:latin typeface="+mj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de-DE" sz="1400" dirty="0">
                <a:latin typeface="+mj-lt"/>
              </a:rPr>
              <a:t>Was </a:t>
            </a:r>
            <a:r>
              <a:rPr lang="en-GB" altLang="de-DE" sz="1400" dirty="0" err="1">
                <a:latin typeface="+mj-lt"/>
              </a:rPr>
              <a:t>für</a:t>
            </a:r>
            <a:r>
              <a:rPr lang="en-GB" altLang="de-DE" sz="1400" dirty="0">
                <a:latin typeface="+mj-lt"/>
              </a:rPr>
              <a:t> </a:t>
            </a:r>
            <a:r>
              <a:rPr lang="en-GB" altLang="de-DE" sz="1400" dirty="0" err="1">
                <a:latin typeface="+mj-lt"/>
              </a:rPr>
              <a:t>Anwendungen</a:t>
            </a:r>
            <a:r>
              <a:rPr lang="en-GB" altLang="de-DE" sz="1400" dirty="0">
                <a:latin typeface="+mj-lt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41455"/>
            <a:ext cx="5040560" cy="288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186036"/>
            <a:ext cx="4148299" cy="49572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/>
              <a:t>Anisotrope</a:t>
            </a:r>
            <a:r>
              <a:rPr lang="en-GB" altLang="de-DE" dirty="0"/>
              <a:t> </a:t>
            </a:r>
            <a:r>
              <a:rPr lang="en-GB" altLang="de-DE" dirty="0" err="1"/>
              <a:t>Geschwindigkeiten</a:t>
            </a:r>
            <a:r>
              <a:rPr lang="en-GB" altLang="de-DE" dirty="0"/>
              <a:t>, </a:t>
            </a:r>
            <a:r>
              <a:rPr lang="en-GB" altLang="de-DE" dirty="0" err="1"/>
              <a:t>hexgonale</a:t>
            </a:r>
            <a:r>
              <a:rPr lang="en-GB" altLang="de-DE" dirty="0"/>
              <a:t> </a:t>
            </a:r>
            <a:r>
              <a:rPr lang="en-GB" altLang="de-DE" dirty="0" err="1"/>
              <a:t>Symmetrie</a:t>
            </a:r>
            <a:endParaRPr lang="en-GB" alt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1124745"/>
            <a:ext cx="5788653" cy="54917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36D9C-9197-4923-E22C-DAF6A0ED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0C7E-026D-F1BB-2890-CC6CC97C4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66512-88D2-E2CC-D1C4-17E2EC0EB5F8}"/>
              </a:ext>
            </a:extLst>
          </p:cNvPr>
          <p:cNvSpPr txBox="1"/>
          <p:nvPr/>
        </p:nvSpPr>
        <p:spPr>
          <a:xfrm>
            <a:off x="3035660" y="306896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+mj-lt"/>
              </a:rPr>
              <a:t>Seismische Wellen kann man – wie in der Optik – mit </a:t>
            </a:r>
            <a:r>
              <a:rPr lang="de-DE" b="1" dirty="0">
                <a:solidFill>
                  <a:schemeClr val="tx1"/>
                </a:solidFill>
                <a:latin typeface="+mj-lt"/>
              </a:rPr>
              <a:t>Strahlen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darstellen</a:t>
            </a:r>
          </a:p>
        </p:txBody>
      </p:sp>
    </p:spTree>
    <p:extLst>
      <p:ext uri="{BB962C8B-B14F-4D97-AF65-F5344CB8AC3E}">
        <p14:creationId xmlns:p14="http://schemas.microsoft.com/office/powerpoint/2010/main" val="30063630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Spannung und Deformation</a:t>
            </a:r>
            <a:br>
              <a:rPr lang="en-GB" altLang="de-DE"/>
            </a:br>
            <a:r>
              <a:rPr lang="en-GB" altLang="de-DE"/>
              <a:t>Stress and </a:t>
            </a:r>
            <a:r>
              <a:rPr lang="en-GB" altLang="de-DE">
                <a:solidFill>
                  <a:srgbClr val="FF0000"/>
                </a:solidFill>
              </a:rPr>
              <a:t>Strain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844824"/>
            <a:ext cx="3378200" cy="30607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7" name="Line 4"/>
          <p:cNvSpPr>
            <a:spLocks noChangeShapeType="1"/>
          </p:cNvSpPr>
          <p:nvPr/>
        </p:nvSpPr>
        <p:spPr bwMode="auto">
          <a:xfrm flipV="1">
            <a:off x="9501188" y="1944689"/>
            <a:ext cx="381000" cy="3079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BDFE0-2303-9F92-5112-BAA5AC7C8F33}"/>
              </a:ext>
            </a:extLst>
          </p:cNvPr>
          <p:cNvSpPr txBox="1"/>
          <p:nvPr/>
        </p:nvSpPr>
        <p:spPr>
          <a:xfrm>
            <a:off x="385576" y="1914184"/>
            <a:ext cx="61184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In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erster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Näherung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verformt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Erde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wie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ein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elastischer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Körper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solange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Deformation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strain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)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gering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ist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linear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). 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BD1D8-E915-C498-3046-4C4B49D82BD5}"/>
              </a:ext>
            </a:extLst>
          </p:cNvPr>
          <p:cNvSpPr txBox="1"/>
          <p:nvPr/>
        </p:nvSpPr>
        <p:spPr>
          <a:xfrm>
            <a:off x="350516" y="3620378"/>
            <a:ext cx="6118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Mit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anderen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Worten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gesagt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wenn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die Kraft, die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die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Verformung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verursacht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wegfällt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wird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der Körper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wieder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in seine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ursprüngliche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Form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zurückkehren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9FEAB-353A-5547-1389-B2C388414E7E}"/>
              </a:ext>
            </a:extLst>
          </p:cNvPr>
          <p:cNvSpPr txBox="1"/>
          <p:nvPr/>
        </p:nvSpPr>
        <p:spPr>
          <a:xfrm>
            <a:off x="2567608" y="5445224"/>
            <a:ext cx="6118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Die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Kräfte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, die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die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Verformung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verursachen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nennt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man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Spannung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/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Stress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/>
              <a:t>Seismische</a:t>
            </a:r>
            <a:r>
              <a:rPr lang="en-GB" altLang="de-DE" dirty="0"/>
              <a:t> </a:t>
            </a:r>
            <a:r>
              <a:rPr lang="en-GB" altLang="de-DE" dirty="0" err="1"/>
              <a:t>Strahlen</a:t>
            </a:r>
            <a:r>
              <a:rPr lang="en-GB" altLang="de-DE" dirty="0"/>
              <a:t> – Infinite </a:t>
            </a:r>
            <a:r>
              <a:rPr lang="en-GB" altLang="de-DE" dirty="0" err="1"/>
              <a:t>Frequenzen</a:t>
            </a:r>
            <a:endParaRPr lang="en-GB" altLang="de-DE" dirty="0"/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1" y="1538289"/>
            <a:ext cx="4587875" cy="20542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3151188" y="4346575"/>
            <a:ext cx="7073900" cy="1193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Huygens Gesetz</a:t>
            </a:r>
            <a:r>
              <a:rPr lang="en-GB" altLang="de-DE" sz="1800">
                <a:latin typeface="Comic Sans MS" panose="030F0702030302020204" pitchFamily="66" charset="0"/>
              </a:rPr>
              <a:t> besagt, dass jeder Punkt der Wellenfront selbst als Punktquelle anzusehen ist. Die Tangenten dieser ausbreitenden Wellen bilden die Wellenfront. Strahlen sind Trajektoren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senkrecht zu den Wellenfronten</a:t>
            </a:r>
            <a:r>
              <a:rPr lang="en-GB" altLang="de-DE" sz="180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Fermat‘sches Prinzip und Snellius Gesetz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Strahlen</a:t>
            </a:r>
          </a:p>
        </p:txBody>
      </p:sp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1199456" y="1120809"/>
            <a:ext cx="10297144" cy="13439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Das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Fermat’sche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Prinzip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beschreibt</a:t>
            </a:r>
            <a:r>
              <a:rPr lang="en-GB" altLang="de-DE" sz="1800" dirty="0">
                <a:latin typeface="Comic Sans MS" panose="030F0702030302020204" pitchFamily="66" charset="0"/>
              </a:rPr>
              <a:t> den </a:t>
            </a:r>
            <a:r>
              <a:rPr lang="en-GB" altLang="de-DE" sz="1800" dirty="0" err="1">
                <a:latin typeface="Comic Sans MS" panose="030F0702030302020204" pitchFamily="66" charset="0"/>
              </a:rPr>
              <a:t>Weg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eines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Strahls</a:t>
            </a:r>
            <a:r>
              <a:rPr lang="en-GB" altLang="de-DE" sz="1800" dirty="0">
                <a:latin typeface="Comic Sans MS" panose="030F0702030302020204" pitchFamily="66" charset="0"/>
              </a:rPr>
              <a:t>.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Strahl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wird</a:t>
            </a:r>
            <a:r>
              <a:rPr lang="en-GB" altLang="de-DE" sz="1800" dirty="0">
                <a:latin typeface="Comic Sans MS" panose="030F0702030302020204" pitchFamily="66" charset="0"/>
              </a:rPr>
              <a:t> den </a:t>
            </a:r>
            <a:r>
              <a:rPr lang="en-GB" altLang="de-DE" sz="1800" dirty="0" err="1">
                <a:latin typeface="Comic Sans MS" panose="030F0702030302020204" pitchFamily="66" charset="0"/>
              </a:rPr>
              <a:t>Weg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wählen</a:t>
            </a:r>
            <a:r>
              <a:rPr lang="en-GB" altLang="de-DE" sz="1800" dirty="0">
                <a:latin typeface="Comic Sans MS" panose="030F0702030302020204" pitchFamily="66" charset="0"/>
              </a:rPr>
              <a:t>, auf </a:t>
            </a:r>
            <a:r>
              <a:rPr lang="en-GB" altLang="de-DE" sz="1800" dirty="0" err="1">
                <a:latin typeface="Comic Sans MS" panose="030F0702030302020204" pitchFamily="66" charset="0"/>
              </a:rPr>
              <a:t>dem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er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ein</a:t>
            </a:r>
            <a:r>
              <a:rPr lang="en-GB" altLang="de-DE" sz="1800" dirty="0">
                <a:latin typeface="Comic Sans MS" panose="030F0702030302020204" pitchFamily="66" charset="0"/>
              </a:rPr>
              <a:t> Minimum an </a:t>
            </a:r>
            <a:r>
              <a:rPr lang="en-GB" altLang="de-DE" sz="1800" dirty="0" err="1">
                <a:latin typeface="Comic Sans MS" panose="030F0702030302020204" pitchFamily="66" charset="0"/>
              </a:rPr>
              <a:t>Zeit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benötigt</a:t>
            </a:r>
            <a:r>
              <a:rPr lang="en-GB" altLang="de-DE" sz="1800" dirty="0">
                <a:latin typeface="Comic Sans MS" panose="030F0702030302020204" pitchFamily="66" charset="0"/>
              </a:rPr>
              <a:t>. </a:t>
            </a:r>
            <a:r>
              <a:rPr lang="en-GB" altLang="de-DE" sz="1800" dirty="0" err="1">
                <a:latin typeface="Comic Sans MS" panose="030F0702030302020204" pitchFamily="66" charset="0"/>
              </a:rPr>
              <a:t>Aus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dem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Fermat’schen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Prinzip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folgt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direkt</a:t>
            </a:r>
            <a:r>
              <a:rPr lang="en-GB" altLang="de-DE" sz="1800" dirty="0">
                <a:latin typeface="Comic Sans MS" panose="030F0702030302020204" pitchFamily="66" charset="0"/>
              </a:rPr>
              <a:t> das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Snell’sche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Gesetz</a:t>
            </a:r>
            <a:endParaRPr lang="en-GB" altLang="de-DE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3924300" y="3035300"/>
            <a:ext cx="5410200" cy="3022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86021" name="Line 4"/>
          <p:cNvSpPr>
            <a:spLocks noChangeShapeType="1"/>
          </p:cNvSpPr>
          <p:nvPr/>
        </p:nvSpPr>
        <p:spPr bwMode="auto">
          <a:xfrm>
            <a:off x="4356100" y="4572000"/>
            <a:ext cx="42037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2" name="Line 5"/>
          <p:cNvSpPr>
            <a:spLocks noChangeShapeType="1"/>
          </p:cNvSpPr>
          <p:nvPr/>
        </p:nvSpPr>
        <p:spPr bwMode="auto">
          <a:xfrm>
            <a:off x="6438900" y="3263900"/>
            <a:ext cx="1588" cy="2667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3" name="Text Box 6"/>
          <p:cNvSpPr txBox="1">
            <a:spLocks noChangeArrowheads="1"/>
          </p:cNvSpPr>
          <p:nvPr/>
        </p:nvSpPr>
        <p:spPr bwMode="auto">
          <a:xfrm>
            <a:off x="4070350" y="3117851"/>
            <a:ext cx="52319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v</a:t>
            </a:r>
            <a:r>
              <a:rPr lang="en-GB" altLang="de-DE" b="1" baseline="-25000"/>
              <a:t>1</a:t>
            </a:r>
          </a:p>
        </p:txBody>
      </p:sp>
      <p:sp>
        <p:nvSpPr>
          <p:cNvPr id="86024" name="Text Box 7"/>
          <p:cNvSpPr txBox="1">
            <a:spLocks noChangeArrowheads="1"/>
          </p:cNvSpPr>
          <p:nvPr/>
        </p:nvSpPr>
        <p:spPr bwMode="auto">
          <a:xfrm>
            <a:off x="4057650" y="5213351"/>
            <a:ext cx="52319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v</a:t>
            </a:r>
            <a:r>
              <a:rPr lang="en-GB" altLang="de-DE" b="1" baseline="-25000"/>
              <a:t>2</a:t>
            </a:r>
          </a:p>
        </p:txBody>
      </p:sp>
      <p:sp>
        <p:nvSpPr>
          <p:cNvPr id="86025" name="Text Box 8"/>
          <p:cNvSpPr txBox="1">
            <a:spLocks noChangeArrowheads="1"/>
          </p:cNvSpPr>
          <p:nvPr/>
        </p:nvSpPr>
        <p:spPr bwMode="auto">
          <a:xfrm>
            <a:off x="2697163" y="4435475"/>
            <a:ext cx="1129966" cy="4638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 b="1"/>
              <a:t>V</a:t>
            </a:r>
            <a:r>
              <a:rPr lang="en-GB" altLang="de-DE" sz="2400" b="1" baseline="-25000"/>
              <a:t>2 </a:t>
            </a:r>
            <a:r>
              <a:rPr lang="en-GB" altLang="de-DE" sz="2400" b="1"/>
              <a:t>&gt; V</a:t>
            </a:r>
            <a:r>
              <a:rPr lang="en-GB" altLang="de-DE" sz="2400" b="1" baseline="-25000"/>
              <a:t>1</a:t>
            </a:r>
          </a:p>
        </p:txBody>
      </p:sp>
      <p:sp>
        <p:nvSpPr>
          <p:cNvPr id="86026" name="Line 9"/>
          <p:cNvSpPr>
            <a:spLocks noChangeShapeType="1"/>
          </p:cNvSpPr>
          <p:nvPr/>
        </p:nvSpPr>
        <p:spPr bwMode="auto">
          <a:xfrm>
            <a:off x="5969000" y="3251200"/>
            <a:ext cx="469900" cy="13208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7" name="Line 10"/>
          <p:cNvSpPr>
            <a:spLocks noChangeShapeType="1"/>
          </p:cNvSpPr>
          <p:nvPr/>
        </p:nvSpPr>
        <p:spPr bwMode="auto">
          <a:xfrm>
            <a:off x="6464300" y="4597400"/>
            <a:ext cx="1346200" cy="3937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8" name="Line 11"/>
          <p:cNvSpPr>
            <a:spLocks noChangeShapeType="1"/>
          </p:cNvSpPr>
          <p:nvPr/>
        </p:nvSpPr>
        <p:spPr bwMode="auto">
          <a:xfrm flipH="1">
            <a:off x="6373814" y="4178300"/>
            <a:ext cx="879475" cy="25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9" name="Line 12"/>
          <p:cNvSpPr>
            <a:spLocks noChangeShapeType="1"/>
          </p:cNvSpPr>
          <p:nvPr/>
        </p:nvSpPr>
        <p:spPr bwMode="auto">
          <a:xfrm flipV="1">
            <a:off x="5905500" y="4722814"/>
            <a:ext cx="698500" cy="4476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30" name="Freeform 13"/>
          <p:cNvSpPr>
            <a:spLocks noChangeArrowheads="1"/>
          </p:cNvSpPr>
          <p:nvPr/>
        </p:nvSpPr>
        <p:spPr bwMode="auto">
          <a:xfrm>
            <a:off x="6261100" y="4064000"/>
            <a:ext cx="177800" cy="38100"/>
          </a:xfrm>
          <a:custGeom>
            <a:avLst/>
            <a:gdLst>
              <a:gd name="T0" fmla="*/ 2147483646 w 112"/>
              <a:gd name="T1" fmla="*/ 0 h 24"/>
              <a:gd name="T2" fmla="*/ 0 w 112"/>
              <a:gd name="T3" fmla="*/ 2147483646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24">
                <a:moveTo>
                  <a:pt x="112" y="0"/>
                </a:moveTo>
                <a:cubicBezTo>
                  <a:pt x="64" y="8"/>
                  <a:pt x="17" y="17"/>
                  <a:pt x="0" y="24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1" name="Freeform 14"/>
          <p:cNvSpPr>
            <a:spLocks noChangeArrowheads="1"/>
          </p:cNvSpPr>
          <p:nvPr/>
        </p:nvSpPr>
        <p:spPr bwMode="auto">
          <a:xfrm>
            <a:off x="6438900" y="4724400"/>
            <a:ext cx="444500" cy="292100"/>
          </a:xfrm>
          <a:custGeom>
            <a:avLst/>
            <a:gdLst>
              <a:gd name="T0" fmla="*/ 0 w 280"/>
              <a:gd name="T1" fmla="*/ 2147483646 h 184"/>
              <a:gd name="T2" fmla="*/ 2147483646 w 280"/>
              <a:gd name="T3" fmla="*/ 2147483646 h 184"/>
              <a:gd name="T4" fmla="*/ 2147483646 w 280"/>
              <a:gd name="T5" fmla="*/ 0 h 1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0" h="184">
                <a:moveTo>
                  <a:pt x="0" y="184"/>
                </a:moveTo>
                <a:cubicBezTo>
                  <a:pt x="72" y="179"/>
                  <a:pt x="145" y="175"/>
                  <a:pt x="192" y="144"/>
                </a:cubicBezTo>
                <a:cubicBezTo>
                  <a:pt x="239" y="113"/>
                  <a:pt x="259" y="56"/>
                  <a:pt x="280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2" name="Text Box 15"/>
          <p:cNvSpPr txBox="1">
            <a:spLocks noChangeArrowheads="1"/>
          </p:cNvSpPr>
          <p:nvPr/>
        </p:nvSpPr>
        <p:spPr bwMode="auto">
          <a:xfrm>
            <a:off x="7245350" y="3867151"/>
            <a:ext cx="43182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i</a:t>
            </a:r>
            <a:r>
              <a:rPr lang="en-GB" altLang="de-DE" b="1" baseline="-25000"/>
              <a:t>1</a:t>
            </a:r>
          </a:p>
        </p:txBody>
      </p:sp>
      <p:sp>
        <p:nvSpPr>
          <p:cNvPr id="86033" name="Text Box 16"/>
          <p:cNvSpPr txBox="1">
            <a:spLocks noChangeArrowheads="1"/>
          </p:cNvSpPr>
          <p:nvPr/>
        </p:nvSpPr>
        <p:spPr bwMode="auto">
          <a:xfrm>
            <a:off x="5365750" y="5073651"/>
            <a:ext cx="43182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i</a:t>
            </a:r>
            <a:r>
              <a:rPr lang="en-GB" altLang="de-DE" b="1" baseline="-25000"/>
              <a:t>2</a:t>
            </a:r>
          </a:p>
        </p:txBody>
      </p:sp>
      <p:graphicFrame>
        <p:nvGraphicFramePr>
          <p:cNvPr id="86034" name="Object 17"/>
          <p:cNvGraphicFramePr>
            <a:graphicFrameLocks noChangeAspect="1"/>
          </p:cNvGraphicFramePr>
          <p:nvPr/>
        </p:nvGraphicFramePr>
        <p:xfrm>
          <a:off x="8183564" y="2781300"/>
          <a:ext cx="1957387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07280" imgH="450000" progId="">
                  <p:embed/>
                </p:oleObj>
              </mc:Choice>
              <mc:Fallback>
                <p:oleObj r:id="rId3" imgW="1007280" imgH="45000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564" y="2781300"/>
                        <a:ext cx="1957387" cy="1023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5" name="Rectangle 18"/>
          <p:cNvSpPr>
            <a:spLocks noChangeArrowheads="1"/>
          </p:cNvSpPr>
          <p:nvPr/>
        </p:nvSpPr>
        <p:spPr bwMode="auto">
          <a:xfrm>
            <a:off x="8112126" y="3933826"/>
            <a:ext cx="2070095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Snell’sche Gesetz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Reflektion und Transmission an Grenzflächen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vertikale Einstrahlung</a:t>
            </a:r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598917" y="931736"/>
            <a:ext cx="7073900" cy="559142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 err="1">
                <a:latin typeface="Comic Sans MS" panose="030F0702030302020204" pitchFamily="66" charset="0"/>
              </a:rPr>
              <a:t>Ein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wichtiger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Begriff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für</a:t>
            </a:r>
            <a:r>
              <a:rPr lang="en-GB" altLang="de-DE" sz="1800" dirty="0">
                <a:latin typeface="Comic Sans MS" panose="030F0702030302020204" pitchFamily="66" charset="0"/>
              </a:rPr>
              <a:t> die </a:t>
            </a:r>
            <a:r>
              <a:rPr lang="en-GB" altLang="de-DE" sz="1800" dirty="0" err="1">
                <a:latin typeface="Comic Sans MS" panose="030F0702030302020204" pitchFamily="66" charset="0"/>
              </a:rPr>
              <a:t>seismische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Reflektion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die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Impedanz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en-GB" altLang="de-DE" sz="1800" dirty="0" err="1">
                <a:latin typeface="Comic Sans MS" panose="030F0702030302020204" pitchFamily="66" charset="0"/>
              </a:rPr>
              <a:t>Es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das </a:t>
            </a:r>
            <a:r>
              <a:rPr lang="en-GB" altLang="de-DE" sz="1800" dirty="0" err="1">
                <a:latin typeface="Comic Sans MS" panose="030F0702030302020204" pitchFamily="66" charset="0"/>
              </a:rPr>
              <a:t>Produkt</a:t>
            </a:r>
            <a:r>
              <a:rPr lang="en-GB" altLang="de-DE" sz="1800" dirty="0">
                <a:latin typeface="Comic Sans MS" panose="030F0702030302020204" pitchFamily="66" charset="0"/>
              </a:rPr>
              <a:t>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Dichte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>
                <a:latin typeface="Symbol" panose="05050102010706020507" pitchFamily="18" charset="2"/>
              </a:rPr>
              <a:t> </a:t>
            </a:r>
            <a:r>
              <a:rPr lang="en-GB" altLang="de-DE" sz="1800" dirty="0">
                <a:latin typeface="Comic Sans MS" panose="030F0702030302020204" pitchFamily="66" charset="0"/>
              </a:rPr>
              <a:t>und der P-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- (</a:t>
            </a:r>
            <a:r>
              <a:rPr lang="en-GB" altLang="de-DE" sz="1800" dirty="0" err="1">
                <a:latin typeface="Comic Sans MS" panose="030F0702030302020204" pitchFamily="66" charset="0"/>
              </a:rPr>
              <a:t>bzw</a:t>
            </a:r>
            <a:r>
              <a:rPr lang="en-GB" altLang="de-DE" sz="1800" dirty="0">
                <a:latin typeface="Comic Sans MS" panose="030F0702030302020204" pitchFamily="66" charset="0"/>
              </a:rPr>
              <a:t>. S-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-) </a:t>
            </a:r>
            <a:r>
              <a:rPr lang="en-GB" altLang="de-DE" sz="1800" dirty="0" err="1">
                <a:latin typeface="Comic Sans MS" panose="030F0702030302020204" pitchFamily="66" charset="0"/>
              </a:rPr>
              <a:t>Geschwindigkeit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v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P</a:t>
            </a:r>
            <a:r>
              <a:rPr lang="en-GB" altLang="de-DE" sz="1800" baseline="-25000" dirty="0">
                <a:latin typeface="Comic Sans MS" panose="030F0702030302020204" pitchFamily="66" charset="0"/>
              </a:rPr>
              <a:t>/S</a:t>
            </a:r>
            <a:r>
              <a:rPr lang="en-GB" altLang="de-DE" sz="1800" dirty="0">
                <a:latin typeface="Comic Sans MS" panose="030F0702030302020204" pitchFamily="66" charset="0"/>
              </a:rPr>
              <a:t>. </a:t>
            </a:r>
            <a:r>
              <a:rPr lang="en-GB" altLang="de-DE" sz="1800" dirty="0" err="1">
                <a:latin typeface="Comic Sans MS" panose="030F0702030302020204" pitchFamily="66" charset="0"/>
              </a:rPr>
              <a:t>Sie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definiert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als</a:t>
            </a:r>
            <a:r>
              <a:rPr lang="en-GB" altLang="de-DE" sz="1800" dirty="0">
                <a:latin typeface="Comic Sans MS" panose="030F0702030302020204" pitchFamily="66" charset="0"/>
              </a:rPr>
              <a:t>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Z = </a:t>
            </a:r>
            <a:r>
              <a:rPr lang="en-GB" altLang="de-DE" sz="1800" dirty="0">
                <a:latin typeface="Symbol" panose="05050102010706020507" pitchFamily="18" charset="2"/>
              </a:rPr>
              <a:t></a:t>
            </a:r>
            <a:r>
              <a:rPr lang="en-GB" altLang="de-DE" sz="1800" dirty="0">
                <a:latin typeface="Comic Sans MS" panose="030F0702030302020204" pitchFamily="66" charset="0"/>
              </a:rPr>
              <a:t> * </a:t>
            </a:r>
            <a:r>
              <a:rPr lang="en-GB" altLang="de-DE" sz="1800" dirty="0" err="1">
                <a:latin typeface="Comic Sans MS" panose="030F0702030302020204" pitchFamily="66" charset="0"/>
              </a:rPr>
              <a:t>v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P</a:t>
            </a:r>
            <a:endParaRPr lang="en-GB" altLang="de-DE" sz="1800" baseline="-25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baseline="-25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Die </a:t>
            </a:r>
            <a:r>
              <a:rPr lang="en-GB" altLang="de-DE" sz="1800" dirty="0" err="1">
                <a:latin typeface="Comic Sans MS" panose="030F0702030302020204" pitchFamily="66" charset="0"/>
              </a:rPr>
              <a:t>Reflektion</a:t>
            </a:r>
            <a:r>
              <a:rPr lang="en-GB" altLang="de-DE" sz="1800" dirty="0">
                <a:latin typeface="Comic Sans MS" panose="030F0702030302020204" pitchFamily="66" charset="0"/>
              </a:rPr>
              <a:t>- (Transmission-) </a:t>
            </a:r>
            <a:r>
              <a:rPr lang="en-GB" altLang="de-DE" sz="1800" dirty="0" err="1">
                <a:latin typeface="Comic Sans MS" panose="030F0702030302020204" pitchFamily="66" charset="0"/>
              </a:rPr>
              <a:t>Koeffizienten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am </a:t>
            </a:r>
            <a:r>
              <a:rPr lang="en-GB" altLang="de-DE" sz="1800" dirty="0" err="1">
                <a:latin typeface="Comic Sans MS" panose="030F0702030302020204" pitchFamily="66" charset="0"/>
              </a:rPr>
              <a:t>Übergang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sind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gegeben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durch</a:t>
            </a:r>
            <a:r>
              <a:rPr lang="en-GB" altLang="de-DE" sz="1800" dirty="0">
                <a:latin typeface="Comic Sans MS" panose="030F0702030302020204" pitchFamily="66" charset="0"/>
              </a:rPr>
              <a:t> das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Verhältnis</a:t>
            </a: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 von </a:t>
            </a:r>
            <a:r>
              <a:rPr lang="en-GB" altLang="de-DE" sz="1800" dirty="0" err="1">
                <a:latin typeface="Comic Sans MS" panose="030F0702030302020204" pitchFamily="66" charset="0"/>
              </a:rPr>
              <a:t>reflektierter</a:t>
            </a:r>
            <a:r>
              <a:rPr lang="en-GB" altLang="de-DE" sz="1800" dirty="0">
                <a:latin typeface="Comic Sans MS" panose="030F0702030302020204" pitchFamily="66" charset="0"/>
              </a:rPr>
              <a:t> (</a:t>
            </a:r>
            <a:r>
              <a:rPr lang="en-GB" altLang="de-DE" sz="1800" dirty="0" err="1">
                <a:latin typeface="Comic Sans MS" panose="030F0702030302020204" pitchFamily="66" charset="0"/>
              </a:rPr>
              <a:t>transmittierter</a:t>
            </a:r>
            <a:r>
              <a:rPr lang="en-GB" altLang="de-DE" sz="1800" dirty="0">
                <a:latin typeface="Comic Sans MS" panose="030F0702030302020204" pitchFamily="66" charset="0"/>
              </a:rPr>
              <a:t>) </a:t>
            </a:r>
            <a:r>
              <a:rPr lang="en-GB" altLang="de-DE" sz="1800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 err="1">
                <a:latin typeface="Comic Sans MS" panose="030F0702030302020204" pitchFamily="66" charset="0"/>
              </a:rPr>
              <a:t>einstrahlender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Wellenamplitude</a:t>
            </a:r>
            <a:r>
              <a:rPr lang="en-GB" altLang="de-DE" sz="18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R=</a:t>
            </a:r>
            <a:r>
              <a:rPr lang="en-GB" altLang="de-DE" sz="1800" dirty="0" err="1">
                <a:latin typeface="Comic Sans MS" panose="030F0702030302020204" pitchFamily="66" charset="0"/>
              </a:rPr>
              <a:t>A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refl</a:t>
            </a:r>
            <a:r>
              <a:rPr lang="en-GB" altLang="de-DE" sz="1800" dirty="0">
                <a:latin typeface="Comic Sans MS" panose="030F0702030302020204" pitchFamily="66" charset="0"/>
              </a:rPr>
              <a:t>/A</a:t>
            </a:r>
            <a:r>
              <a:rPr lang="en-GB" altLang="de-DE" sz="1800" baseline="-25000" dirty="0">
                <a:latin typeface="Comic Sans MS" panose="030F0702030302020204" pitchFamily="66" charset="0"/>
              </a:rPr>
              <a:t>in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baseline="-25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T=</a:t>
            </a:r>
            <a:r>
              <a:rPr lang="en-GB" altLang="de-DE" sz="1800" dirty="0" err="1">
                <a:latin typeface="Comic Sans MS" panose="030F0702030302020204" pitchFamily="66" charset="0"/>
              </a:rPr>
              <a:t>A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trans</a:t>
            </a:r>
            <a:r>
              <a:rPr lang="en-GB" altLang="de-DE" sz="1800" dirty="0">
                <a:latin typeface="Comic Sans MS" panose="030F0702030302020204" pitchFamily="66" charset="0"/>
              </a:rPr>
              <a:t>/A</a:t>
            </a:r>
            <a:r>
              <a:rPr lang="en-GB" altLang="de-DE" sz="1800" baseline="-250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9478342" y="2061394"/>
            <a:ext cx="2197100" cy="3568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88069" name="Line 4"/>
          <p:cNvSpPr>
            <a:spLocks noChangeShapeType="1"/>
          </p:cNvSpPr>
          <p:nvPr/>
        </p:nvSpPr>
        <p:spPr bwMode="auto">
          <a:xfrm>
            <a:off x="9624392" y="3933056"/>
            <a:ext cx="1676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0" name="Line 5"/>
          <p:cNvSpPr>
            <a:spLocks noChangeShapeType="1"/>
          </p:cNvSpPr>
          <p:nvPr/>
        </p:nvSpPr>
        <p:spPr bwMode="auto">
          <a:xfrm>
            <a:off x="9897442" y="2383656"/>
            <a:ext cx="1588" cy="1536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1" name="Line 6"/>
          <p:cNvSpPr>
            <a:spLocks noChangeShapeType="1"/>
          </p:cNvSpPr>
          <p:nvPr/>
        </p:nvSpPr>
        <p:spPr bwMode="auto">
          <a:xfrm flipV="1">
            <a:off x="10557842" y="2394770"/>
            <a:ext cx="1588" cy="1514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2" name="Line 7"/>
          <p:cNvSpPr>
            <a:spLocks noChangeShapeType="1"/>
          </p:cNvSpPr>
          <p:nvPr/>
        </p:nvSpPr>
        <p:spPr bwMode="auto">
          <a:xfrm>
            <a:off x="10214942" y="3933056"/>
            <a:ext cx="1588" cy="13081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3" name="Rectangle 8"/>
          <p:cNvSpPr>
            <a:spLocks noChangeArrowheads="1"/>
          </p:cNvSpPr>
          <p:nvPr/>
        </p:nvSpPr>
        <p:spPr bwMode="auto">
          <a:xfrm>
            <a:off x="9340230" y="2874195"/>
            <a:ext cx="4735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88074" name="Rectangle 9"/>
          <p:cNvSpPr>
            <a:spLocks noChangeArrowheads="1"/>
          </p:cNvSpPr>
          <p:nvPr/>
        </p:nvSpPr>
        <p:spPr bwMode="auto">
          <a:xfrm>
            <a:off x="10605467" y="2861495"/>
            <a:ext cx="62899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refl</a:t>
            </a:r>
          </a:p>
        </p:txBody>
      </p:sp>
      <p:sp>
        <p:nvSpPr>
          <p:cNvPr id="88075" name="Rectangle 10"/>
          <p:cNvSpPr>
            <a:spLocks noChangeArrowheads="1"/>
          </p:cNvSpPr>
          <p:nvPr/>
        </p:nvSpPr>
        <p:spPr bwMode="auto">
          <a:xfrm>
            <a:off x="10345118" y="4436295"/>
            <a:ext cx="72998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trans</a:t>
            </a:r>
          </a:p>
        </p:txBody>
      </p:sp>
      <p:sp>
        <p:nvSpPr>
          <p:cNvPr id="88076" name="Rectangle 11"/>
          <p:cNvSpPr>
            <a:spLocks noChangeArrowheads="1"/>
          </p:cNvSpPr>
          <p:nvPr/>
        </p:nvSpPr>
        <p:spPr bwMode="auto">
          <a:xfrm>
            <a:off x="7921005" y="3763195"/>
            <a:ext cx="174789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Schichtgrenze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Reflektion und Transmission an Grenzflächen </a:t>
            </a:r>
            <a:r>
              <a:rPr lang="en-GB" altLang="de-DE">
                <a:solidFill>
                  <a:srgbClr val="FF0000"/>
                </a:solidFill>
              </a:rPr>
              <a:t>vertikale  Einstrahlung</a:t>
            </a:r>
          </a:p>
        </p:txBody>
      </p:sp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3119247" y="1700808"/>
            <a:ext cx="4724400" cy="4486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Für normale (vertikale) Einstrahlung ist der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Reflektionskoeffizient</a:t>
            </a:r>
            <a:r>
              <a:rPr lang="en-GB" altLang="de-DE" sz="1800">
                <a:latin typeface="Comic Sans MS" panose="030F0702030302020204" pitchFamily="66" charset="0"/>
              </a:rPr>
              <a:t> gegeben als: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der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 Transmissionskoeffizient</a:t>
            </a:r>
            <a:r>
              <a:rPr lang="en-GB" altLang="de-DE" sz="1800">
                <a:latin typeface="Comic Sans MS" panose="030F0702030302020204" pitchFamily="66" charset="0"/>
              </a:rPr>
              <a:t> als: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8153400" y="1905000"/>
            <a:ext cx="2197100" cy="3568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0117" name="Line 4"/>
          <p:cNvSpPr>
            <a:spLocks noChangeShapeType="1"/>
          </p:cNvSpPr>
          <p:nvPr/>
        </p:nvSpPr>
        <p:spPr bwMode="auto">
          <a:xfrm>
            <a:off x="8407400" y="3708400"/>
            <a:ext cx="1676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18" name="Line 5"/>
          <p:cNvSpPr>
            <a:spLocks noChangeShapeType="1"/>
          </p:cNvSpPr>
          <p:nvPr/>
        </p:nvSpPr>
        <p:spPr bwMode="auto">
          <a:xfrm>
            <a:off x="8813800" y="2171700"/>
            <a:ext cx="1588" cy="1536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 flipV="1">
            <a:off x="9474200" y="2182814"/>
            <a:ext cx="1588" cy="1514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>
            <a:off x="9131300" y="3721100"/>
            <a:ext cx="1588" cy="13081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21" name="Rectangle 8"/>
          <p:cNvSpPr>
            <a:spLocks noChangeArrowheads="1"/>
          </p:cNvSpPr>
          <p:nvPr/>
        </p:nvSpPr>
        <p:spPr bwMode="auto">
          <a:xfrm>
            <a:off x="8256588" y="2662239"/>
            <a:ext cx="4735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90122" name="Rectangle 9"/>
          <p:cNvSpPr>
            <a:spLocks noChangeArrowheads="1"/>
          </p:cNvSpPr>
          <p:nvPr/>
        </p:nvSpPr>
        <p:spPr bwMode="auto">
          <a:xfrm>
            <a:off x="9523413" y="2649539"/>
            <a:ext cx="62899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refl</a:t>
            </a:r>
          </a:p>
        </p:txBody>
      </p:sp>
      <p:sp>
        <p:nvSpPr>
          <p:cNvPr id="90123" name="Rectangle 10"/>
          <p:cNvSpPr>
            <a:spLocks noChangeArrowheads="1"/>
          </p:cNvSpPr>
          <p:nvPr/>
        </p:nvSpPr>
        <p:spPr bwMode="auto">
          <a:xfrm>
            <a:off x="9261476" y="4224339"/>
            <a:ext cx="72998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trans</a:t>
            </a:r>
          </a:p>
        </p:txBody>
      </p:sp>
      <p:graphicFrame>
        <p:nvGraphicFramePr>
          <p:cNvPr id="90124" name="Object 11"/>
          <p:cNvGraphicFramePr>
            <a:graphicFrameLocks noChangeAspect="1"/>
          </p:cNvGraphicFramePr>
          <p:nvPr/>
        </p:nvGraphicFramePr>
        <p:xfrm>
          <a:off x="3668713" y="2644776"/>
          <a:ext cx="33004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574800" imgH="431800" progId="Equation.3">
                  <p:embed/>
                </p:oleObj>
              </mc:Choice>
              <mc:Fallback>
                <p:oleObj name="Formel" r:id="rId3" imgW="1574800" imgH="431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3" y="2644776"/>
                        <a:ext cx="3300412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5" name="Object 12"/>
          <p:cNvGraphicFramePr>
            <a:graphicFrameLocks noChangeAspect="1"/>
          </p:cNvGraphicFramePr>
          <p:nvPr/>
        </p:nvGraphicFramePr>
        <p:xfrm>
          <a:off x="3706814" y="4752976"/>
          <a:ext cx="327342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1562100" imgH="431800" progId="Equation.3">
                  <p:embed/>
                </p:oleObj>
              </mc:Choice>
              <mc:Fallback>
                <p:oleObj name="Formel" r:id="rId5" imgW="1562100" imgH="431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4" y="4752976"/>
                        <a:ext cx="3273425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ChangeArrowheads="1"/>
          </p:cNvSpPr>
          <p:nvPr/>
        </p:nvSpPr>
        <p:spPr bwMode="auto">
          <a:xfrm>
            <a:off x="2997200" y="2717800"/>
            <a:ext cx="6921500" cy="3733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Reflektion und Transmission an Grenzflächen</a:t>
            </a:r>
            <a:br>
              <a:rPr lang="en-GB" altLang="de-DE"/>
            </a:br>
            <a:r>
              <a:rPr lang="en-GB" altLang="de-DE">
                <a:solidFill>
                  <a:srgbClr val="FF0000"/>
                </a:solidFill>
              </a:rPr>
              <a:t>beliebige Einstrahlung - Umwandlung</a:t>
            </a:r>
          </a:p>
        </p:txBody>
      </p:sp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3144839" y="3413125"/>
            <a:ext cx="71135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2165" name="Line 4"/>
          <p:cNvSpPr>
            <a:spLocks noChangeShapeType="1"/>
          </p:cNvSpPr>
          <p:nvPr/>
        </p:nvSpPr>
        <p:spPr bwMode="auto">
          <a:xfrm>
            <a:off x="3636963" y="4591050"/>
            <a:ext cx="5795962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6" name="Line 5"/>
          <p:cNvSpPr>
            <a:spLocks noChangeShapeType="1"/>
          </p:cNvSpPr>
          <p:nvPr/>
        </p:nvSpPr>
        <p:spPr bwMode="auto">
          <a:xfrm>
            <a:off x="4967289" y="3514726"/>
            <a:ext cx="1182687" cy="1103313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7" name="Line 6"/>
          <p:cNvSpPr>
            <a:spLocks noChangeShapeType="1"/>
          </p:cNvSpPr>
          <p:nvPr/>
        </p:nvSpPr>
        <p:spPr bwMode="auto">
          <a:xfrm flipV="1">
            <a:off x="6124575" y="3513138"/>
            <a:ext cx="941388" cy="10525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8" name="Line 7"/>
          <p:cNvSpPr>
            <a:spLocks noChangeShapeType="1"/>
          </p:cNvSpPr>
          <p:nvPr/>
        </p:nvSpPr>
        <p:spPr bwMode="auto">
          <a:xfrm>
            <a:off x="6138864" y="4630739"/>
            <a:ext cx="700087" cy="12906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9" name="Line 8"/>
          <p:cNvSpPr>
            <a:spLocks noChangeShapeType="1"/>
          </p:cNvSpPr>
          <p:nvPr/>
        </p:nvSpPr>
        <p:spPr bwMode="auto">
          <a:xfrm flipV="1">
            <a:off x="6124575" y="3432176"/>
            <a:ext cx="457200" cy="1133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70" name="Line 9"/>
          <p:cNvSpPr>
            <a:spLocks noChangeShapeType="1"/>
          </p:cNvSpPr>
          <p:nvPr/>
        </p:nvSpPr>
        <p:spPr bwMode="auto">
          <a:xfrm>
            <a:off x="6124576" y="4618038"/>
            <a:ext cx="269875" cy="12493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71" name="Rectangle 10"/>
          <p:cNvSpPr>
            <a:spLocks noChangeArrowheads="1"/>
          </p:cNvSpPr>
          <p:nvPr/>
        </p:nvSpPr>
        <p:spPr bwMode="auto">
          <a:xfrm>
            <a:off x="4595814" y="3341689"/>
            <a:ext cx="5603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2172" name="Rectangle 11"/>
          <p:cNvSpPr>
            <a:spLocks noChangeArrowheads="1"/>
          </p:cNvSpPr>
          <p:nvPr/>
        </p:nvSpPr>
        <p:spPr bwMode="auto">
          <a:xfrm>
            <a:off x="6913564" y="3224214"/>
            <a:ext cx="560387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</a:t>
            </a:r>
            <a:r>
              <a:rPr lang="en-GB" altLang="de-DE" sz="1800" baseline="-2500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92173" name="Rectangle 12"/>
          <p:cNvSpPr>
            <a:spLocks noChangeArrowheads="1"/>
          </p:cNvSpPr>
          <p:nvPr/>
        </p:nvSpPr>
        <p:spPr bwMode="auto">
          <a:xfrm>
            <a:off x="6394450" y="3148014"/>
            <a:ext cx="654050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92174" name="Rectangle 13"/>
          <p:cNvSpPr>
            <a:spLocks noChangeArrowheads="1"/>
          </p:cNvSpPr>
          <p:nvPr/>
        </p:nvSpPr>
        <p:spPr bwMode="auto">
          <a:xfrm>
            <a:off x="6770689" y="5891214"/>
            <a:ext cx="560387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</a:t>
            </a:r>
            <a:r>
              <a:rPr lang="en-GB" altLang="de-DE" sz="1800" baseline="-2500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2175" name="Rectangle 14"/>
          <p:cNvSpPr>
            <a:spLocks noChangeArrowheads="1"/>
          </p:cNvSpPr>
          <p:nvPr/>
        </p:nvSpPr>
        <p:spPr bwMode="auto">
          <a:xfrm>
            <a:off x="6170613" y="5868989"/>
            <a:ext cx="654050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2176" name="Rectangle 15"/>
          <p:cNvSpPr>
            <a:spLocks noChangeArrowheads="1"/>
          </p:cNvSpPr>
          <p:nvPr/>
        </p:nvSpPr>
        <p:spPr bwMode="auto">
          <a:xfrm>
            <a:off x="702260" y="824008"/>
            <a:ext cx="10873208" cy="17594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P-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können</a:t>
            </a:r>
            <a:r>
              <a:rPr lang="en-GB" altLang="de-DE" sz="1800" dirty="0">
                <a:latin typeface="Comic Sans MS" panose="030F0702030302020204" pitchFamily="66" charset="0"/>
              </a:rPr>
              <a:t> in S-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umgewandelt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/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konvertiert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werden</a:t>
            </a:r>
            <a:r>
              <a:rPr lang="en-GB" altLang="de-DE" sz="1800" dirty="0">
                <a:latin typeface="Comic Sans MS" panose="030F0702030302020204" pitchFamily="66" charset="0"/>
              </a:rPr>
              <a:t>, und </a:t>
            </a:r>
            <a:r>
              <a:rPr lang="en-GB" altLang="de-DE" sz="1800" dirty="0" err="1">
                <a:latin typeface="Comic Sans MS" panose="030F0702030302020204" pitchFamily="66" charset="0"/>
              </a:rPr>
              <a:t>umgekehrt</a:t>
            </a:r>
            <a:r>
              <a:rPr lang="en-GB" altLang="de-DE" sz="1800" dirty="0">
                <a:latin typeface="Comic Sans MS" panose="030F0702030302020204" pitchFamily="66" charset="0"/>
              </a:rPr>
              <a:t>. Dies </a:t>
            </a:r>
            <a:r>
              <a:rPr lang="en-GB" altLang="de-DE" sz="1800" dirty="0" err="1">
                <a:latin typeface="Comic Sans MS" panose="030F0702030302020204" pitchFamily="66" charset="0"/>
              </a:rPr>
              <a:t>bringt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ein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ziemlich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komplexes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Verhalten</a:t>
            </a:r>
            <a:r>
              <a:rPr lang="en-GB" altLang="de-DE" sz="1800" dirty="0">
                <a:latin typeface="Comic Sans MS" panose="030F0702030302020204" pitchFamily="66" charset="0"/>
              </a:rPr>
              <a:t>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Wellenamplituden</a:t>
            </a:r>
            <a:r>
              <a:rPr lang="en-GB" altLang="de-DE" sz="1800" dirty="0">
                <a:latin typeface="Comic Sans MS" panose="030F0702030302020204" pitchFamily="66" charset="0"/>
              </a:rPr>
              <a:t> und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Wellenformen</a:t>
            </a:r>
            <a:r>
              <a:rPr lang="en-GB" altLang="de-DE" sz="1800" dirty="0">
                <a:latin typeface="Comic Sans MS" panose="030F0702030302020204" pitchFamily="66" charset="0"/>
              </a:rPr>
              <a:t> an </a:t>
            </a:r>
            <a:r>
              <a:rPr lang="en-GB" altLang="de-DE" sz="1800" dirty="0" err="1">
                <a:latin typeface="Comic Sans MS" panose="030F0702030302020204" pitchFamily="66" charset="0"/>
              </a:rPr>
              <a:t>Übergängen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mit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sich</a:t>
            </a:r>
            <a:r>
              <a:rPr lang="en-GB" altLang="de-DE" sz="1800" dirty="0">
                <a:latin typeface="Comic Sans MS" panose="030F0702030302020204" pitchFamily="66" charset="0"/>
              </a:rPr>
              <a:t>. Dieses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Verhalten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kann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dazu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benutzt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werden</a:t>
            </a:r>
            <a:r>
              <a:rPr lang="en-GB" altLang="de-DE" sz="1800" dirty="0">
                <a:latin typeface="Comic Sans MS" panose="030F0702030302020204" pitchFamily="66" charset="0"/>
              </a:rPr>
              <a:t> die </a:t>
            </a:r>
            <a:r>
              <a:rPr lang="en-GB" altLang="de-DE" sz="1800" dirty="0" err="1">
                <a:latin typeface="Comic Sans MS" panose="030F0702030302020204" pitchFamily="66" charset="0"/>
              </a:rPr>
              <a:t>Eigenschaften</a:t>
            </a:r>
            <a:r>
              <a:rPr lang="en-GB" altLang="de-DE" sz="1800" dirty="0">
                <a:latin typeface="Comic Sans MS" panose="030F0702030302020204" pitchFamily="66" charset="0"/>
              </a:rPr>
              <a:t> des </a:t>
            </a:r>
            <a:r>
              <a:rPr lang="en-GB" altLang="de-DE" sz="1800" dirty="0" err="1">
                <a:latin typeface="Comic Sans MS" panose="030F0702030302020204" pitchFamily="66" charset="0"/>
              </a:rPr>
              <a:t>Materielübergangs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bestimmen</a:t>
            </a:r>
            <a:r>
              <a:rPr lang="en-GB" altLang="de-DE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2177" name="Rectangle 16"/>
          <p:cNvSpPr>
            <a:spLocks noChangeArrowheads="1"/>
          </p:cNvSpPr>
          <p:nvPr/>
        </p:nvSpPr>
        <p:spPr bwMode="auto">
          <a:xfrm>
            <a:off x="4092575" y="2916238"/>
            <a:ext cx="1879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incoming P-wave</a:t>
            </a:r>
          </a:p>
        </p:txBody>
      </p:sp>
      <p:sp>
        <p:nvSpPr>
          <p:cNvPr id="92178" name="Rectangle 17"/>
          <p:cNvSpPr>
            <a:spLocks noChangeArrowheads="1"/>
          </p:cNvSpPr>
          <p:nvPr/>
        </p:nvSpPr>
        <p:spPr bwMode="auto">
          <a:xfrm>
            <a:off x="7092951" y="3830638"/>
            <a:ext cx="15351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Reflektionen</a:t>
            </a:r>
          </a:p>
        </p:txBody>
      </p:sp>
      <p:sp>
        <p:nvSpPr>
          <p:cNvPr id="92179" name="Rectangle 18"/>
          <p:cNvSpPr>
            <a:spLocks noChangeArrowheads="1"/>
          </p:cNvSpPr>
          <p:nvPr/>
        </p:nvSpPr>
        <p:spPr bwMode="auto">
          <a:xfrm>
            <a:off x="7265988" y="5075238"/>
            <a:ext cx="18097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Transmissionen</a:t>
            </a:r>
          </a:p>
        </p:txBody>
      </p:sp>
      <p:sp>
        <p:nvSpPr>
          <p:cNvPr id="92180" name="Rectangle 19"/>
          <p:cNvSpPr>
            <a:spLocks noChangeArrowheads="1"/>
          </p:cNvSpPr>
          <p:nvPr/>
        </p:nvSpPr>
        <p:spPr bwMode="auto">
          <a:xfrm>
            <a:off x="3584576" y="4173538"/>
            <a:ext cx="1260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Material 1</a:t>
            </a:r>
          </a:p>
        </p:txBody>
      </p:sp>
      <p:sp>
        <p:nvSpPr>
          <p:cNvPr id="92181" name="Rectangle 20"/>
          <p:cNvSpPr>
            <a:spLocks noChangeArrowheads="1"/>
          </p:cNvSpPr>
          <p:nvPr/>
        </p:nvSpPr>
        <p:spPr bwMode="auto">
          <a:xfrm>
            <a:off x="3609975" y="4757738"/>
            <a:ext cx="1296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Material 2</a:t>
            </a:r>
          </a:p>
        </p:txBody>
      </p:sp>
      <p:sp>
        <p:nvSpPr>
          <p:cNvPr id="92182" name="Rectangle 21"/>
          <p:cNvSpPr>
            <a:spLocks noChangeArrowheads="1"/>
          </p:cNvSpPr>
          <p:nvPr/>
        </p:nvSpPr>
        <p:spPr bwMode="auto">
          <a:xfrm>
            <a:off x="7369176" y="4348163"/>
            <a:ext cx="89669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200">
                <a:latin typeface="Comic Sans MS" panose="030F0702030302020204" pitchFamily="66" charset="0"/>
              </a:rPr>
              <a:t>Interface</a:t>
            </a:r>
          </a:p>
        </p:txBody>
      </p:sp>
      <p:sp>
        <p:nvSpPr>
          <p:cNvPr id="92183" name="Rectangle 23"/>
          <p:cNvSpPr>
            <a:spLocks noChangeArrowheads="1"/>
          </p:cNvSpPr>
          <p:nvPr/>
        </p:nvSpPr>
        <p:spPr bwMode="auto">
          <a:xfrm>
            <a:off x="3432176" y="5516564"/>
            <a:ext cx="125416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b="1">
                <a:solidFill>
                  <a:srgbClr val="FF0000"/>
                </a:solidFill>
                <a:latin typeface="Comic Sans MS" panose="030F0702030302020204" pitchFamily="66" charset="0"/>
              </a:rPr>
              <a:t>P-SV Fall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3"/>
          <p:cNvSpPr>
            <a:spLocks noChangeArrowheads="1"/>
          </p:cNvSpPr>
          <p:nvPr/>
        </p:nvSpPr>
        <p:spPr bwMode="auto">
          <a:xfrm>
            <a:off x="2758521" y="2535238"/>
            <a:ext cx="4895850" cy="3529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SH-Wellenausbreitung</a:t>
            </a:r>
          </a:p>
        </p:txBody>
      </p:sp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2711450" y="1196976"/>
            <a:ext cx="7113588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443087" y="1267595"/>
            <a:ext cx="11377264" cy="882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In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geschichteten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Medien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breiten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sich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SH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Wellen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unabhängig</a:t>
            </a:r>
            <a:r>
              <a:rPr lang="en-US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von P- und SV-</a:t>
            </a:r>
            <a:r>
              <a:rPr lang="en-US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Wellen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aus.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Polarisation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senkrecht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zur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Ausbreitungsrichtung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und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senkrecht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zur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Ebene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durch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Quelle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und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Empfänger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.  </a:t>
            </a:r>
          </a:p>
        </p:txBody>
      </p:sp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3287713" y="5516564"/>
            <a:ext cx="4464050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Keine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Konversion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an der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Schichtgrenze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</a:p>
        </p:txBody>
      </p:sp>
      <p:graphicFrame>
        <p:nvGraphicFramePr>
          <p:cNvPr id="94215" name="Object 6"/>
          <p:cNvGraphicFramePr>
            <a:graphicFrameLocks noChangeAspect="1"/>
          </p:cNvGraphicFramePr>
          <p:nvPr/>
        </p:nvGraphicFramePr>
        <p:xfrm>
          <a:off x="7177089" y="3716338"/>
          <a:ext cx="2820987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67893" imgH="482391" progId="Equation.3">
                  <p:embed/>
                </p:oleObj>
              </mc:Choice>
              <mc:Fallback>
                <p:oleObj name="Equation" r:id="rId3" imgW="1167893" imgH="48239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9" y="3716338"/>
                        <a:ext cx="2820987" cy="1166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6" name="Line 7"/>
          <p:cNvSpPr>
            <a:spLocks noChangeShapeType="1"/>
          </p:cNvSpPr>
          <p:nvPr/>
        </p:nvSpPr>
        <p:spPr bwMode="auto">
          <a:xfrm>
            <a:off x="2797176" y="3971925"/>
            <a:ext cx="4811713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7" name="Line 8"/>
          <p:cNvSpPr>
            <a:spLocks noChangeShapeType="1"/>
          </p:cNvSpPr>
          <p:nvPr/>
        </p:nvSpPr>
        <p:spPr bwMode="auto">
          <a:xfrm>
            <a:off x="4478339" y="2868613"/>
            <a:ext cx="1182687" cy="11033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8" name="Line 9"/>
          <p:cNvSpPr>
            <a:spLocks noChangeShapeType="1"/>
          </p:cNvSpPr>
          <p:nvPr/>
        </p:nvSpPr>
        <p:spPr bwMode="auto">
          <a:xfrm flipH="1">
            <a:off x="4827589" y="3984625"/>
            <a:ext cx="820737" cy="1238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9" name="Line 10"/>
          <p:cNvSpPr>
            <a:spLocks noChangeShapeType="1"/>
          </p:cNvSpPr>
          <p:nvPr/>
        </p:nvSpPr>
        <p:spPr bwMode="auto">
          <a:xfrm flipV="1">
            <a:off x="5661025" y="2922589"/>
            <a:ext cx="941388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0" name="Line 11"/>
          <p:cNvSpPr>
            <a:spLocks noChangeShapeType="1"/>
          </p:cNvSpPr>
          <p:nvPr/>
        </p:nvSpPr>
        <p:spPr bwMode="auto">
          <a:xfrm>
            <a:off x="5661025" y="3944939"/>
            <a:ext cx="795338" cy="128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1" name="Rectangle 12"/>
          <p:cNvSpPr>
            <a:spLocks noChangeArrowheads="1"/>
          </p:cNvSpPr>
          <p:nvPr/>
        </p:nvSpPr>
        <p:spPr bwMode="auto">
          <a:xfrm>
            <a:off x="3917950" y="2695576"/>
            <a:ext cx="560388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SH</a:t>
            </a: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7969250" y="5157788"/>
            <a:ext cx="1955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Streumatrix</a:t>
            </a:r>
            <a:endParaRPr lang="de-DE" altLang="de-DE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5808663" y="2708276"/>
            <a:ext cx="647700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SH</a:t>
            </a:r>
            <a:r>
              <a:rPr lang="en-US" altLang="de-DE" sz="1800" baseline="-2500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endParaRPr lang="en-US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6096000" y="4221164"/>
            <a:ext cx="647700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SH</a:t>
            </a:r>
            <a:r>
              <a:rPr lang="en-US" altLang="de-DE" sz="1800" baseline="-2500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endParaRPr lang="en-US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- Winkelabhängigkeit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908720"/>
            <a:ext cx="90773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 descr="http://www.seismicimageprocessing.com/assets/images/reservoir-characterisation/avo-modellin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1988841"/>
            <a:ext cx="4982985" cy="17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9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03EF-85F9-8988-4775-A1DD01D4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 descr="A diagram of the structure of the earth&#10;&#10;AI-generated content may be incorrect.">
            <a:extLst>
              <a:ext uri="{FF2B5EF4-FFF2-40B4-BE49-F238E27FC236}">
                <a16:creationId xmlns:a16="http://schemas.microsoft.com/office/drawing/2014/main" id="{D50F421C-1341-8C07-8E4B-A9F8B0D3F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098"/>
            <a:ext cx="12417380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8726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Reflektionen: Beispiel – East Pacific Rise</a:t>
            </a:r>
          </a:p>
        </p:txBody>
      </p:sp>
      <p:pic>
        <p:nvPicPr>
          <p:cNvPr id="96259" name="Picture 2" descr="D:\Heiner\Text\Lectures\Others\Shearer\C01\C01\Fig 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1381125"/>
            <a:ext cx="6792912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/>
              <a:t>Zusammenfassung</a:t>
            </a: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2424113" y="1295401"/>
            <a:ext cx="7524750" cy="50387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breiten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Erde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aufgrund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elastischen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Eigenschaften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des Mediums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aus.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Für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Exploration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wichtigsten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Wellentypen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P- und S-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werden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an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internen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Übergängen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reflektiert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und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transmittiert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Konversion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von P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nach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S und S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nach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P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ist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möglich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In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geschichteten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Medien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unterscheidet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man 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P-SV 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und 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SH-Fall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FF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FF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Wellengeschwindigkeiten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wichtig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zur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Bestimmung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von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Gesteinsarten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und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Variationen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Lithologie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Wellengeschwindigkeiten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beeinflusst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durch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Dichte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Gesteinsart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Porosität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Poreninhalt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anisotrope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Strukturen</a:t>
            </a:r>
            <a:endParaRPr lang="en-GB" sz="1800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Clr>
                <a:srgbClr val="FF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verlieren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Energie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durch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geometrische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Divergenz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Absorption und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Streuung</a:t>
            </a:r>
            <a:endParaRPr lang="en-GB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78"/>
            <a:ext cx="12192000" cy="823913"/>
          </a:xfrm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>
                <a:solidFill>
                  <a:srgbClr val="FF0000"/>
                </a:solidFill>
              </a:rPr>
              <a:t>Lineare</a:t>
            </a:r>
            <a:r>
              <a:rPr lang="en-GB" altLang="de-DE"/>
              <a:t> und </a:t>
            </a:r>
            <a:r>
              <a:rPr lang="en-GB" altLang="de-DE">
                <a:solidFill>
                  <a:srgbClr val="FF0000"/>
                </a:solidFill>
              </a:rPr>
              <a:t>nicht-lineare</a:t>
            </a:r>
            <a:r>
              <a:rPr lang="en-GB" altLang="de-DE"/>
              <a:t> Spannungs-Dehnungsbeziehung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268760"/>
            <a:ext cx="5203825" cy="35290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1676873" y="5494232"/>
            <a:ext cx="7943850" cy="925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Spannung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als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Funktion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Dehnung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bei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einem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realen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Gestein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das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brechen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bzw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plastisch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deformieren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kann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In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angewandten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Seismik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genügt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der Regel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Annahme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linearen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Elastizität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  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5720159" y="2811946"/>
            <a:ext cx="800100" cy="1384300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0486" name="Line 5"/>
          <p:cNvSpPr>
            <a:spLocks noChangeShapeType="1"/>
          </p:cNvSpPr>
          <p:nvPr/>
        </p:nvSpPr>
        <p:spPr bwMode="auto">
          <a:xfrm flipH="1">
            <a:off x="6764735" y="1872146"/>
            <a:ext cx="434975" cy="901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7129859" y="1572110"/>
            <a:ext cx="2405062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2000">
                <a:latin typeface="Comic Sans MS" panose="030F0702030302020204" pitchFamily="66" charset="0"/>
              </a:rPr>
              <a:t>Lineare Elastizität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9554273" y="4334359"/>
            <a:ext cx="1008062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1230372" y="4226409"/>
            <a:ext cx="1428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92084" y="4849776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+mj-lt"/>
              </a:rPr>
              <a:t>Dehnung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 </a:t>
            </a:r>
            <a:endParaRPr lang="de-DE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4164126" y="2697795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+mj-lt"/>
              </a:rPr>
              <a:t>Spannung</a:t>
            </a:r>
            <a:endParaRPr lang="de-DE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45" y="1591264"/>
            <a:ext cx="3425824" cy="26352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0457" y="2746465"/>
            <a:ext cx="3344000" cy="430817"/>
            <a:chOff x="660457" y="2746465"/>
            <a:chExt cx="3344000" cy="430817"/>
          </a:xfrm>
        </p:grpSpPr>
        <p:sp>
          <p:nvSpPr>
            <p:cNvPr id="4" name="Right Arrow 3"/>
            <p:cNvSpPr/>
            <p:nvPr/>
          </p:nvSpPr>
          <p:spPr bwMode="auto">
            <a:xfrm>
              <a:off x="3381537" y="2889250"/>
              <a:ext cx="622920" cy="288032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rot="10800000">
              <a:off x="660457" y="2746465"/>
              <a:ext cx="622920" cy="288032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39962" y="1792005"/>
            <a:ext cx="2400418" cy="622920"/>
            <a:chOff x="1141438" y="1757143"/>
            <a:chExt cx="2400418" cy="622920"/>
          </a:xfrm>
        </p:grpSpPr>
        <p:sp>
          <p:nvSpPr>
            <p:cNvPr id="16" name="Right Arrow 15"/>
            <p:cNvSpPr/>
            <p:nvPr/>
          </p:nvSpPr>
          <p:spPr bwMode="auto">
            <a:xfrm rot="18784698">
              <a:off x="3086380" y="1924587"/>
              <a:ext cx="62292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8202303">
              <a:off x="1141438" y="2062151"/>
              <a:ext cx="62292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8262-8FA2-3C9D-40D0-6030924B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38200-F556-2A82-D33C-DEAA765BCAA8}"/>
              </a:ext>
            </a:extLst>
          </p:cNvPr>
          <p:cNvSpPr txBox="1"/>
          <p:nvPr/>
        </p:nvSpPr>
        <p:spPr>
          <a:xfrm>
            <a:off x="2639616" y="2636912"/>
            <a:ext cx="611383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sz="3200" dirty="0">
                <a:solidFill>
                  <a:schemeClr val="tx1"/>
                </a:solidFill>
                <a:latin typeface="+mj-lt"/>
              </a:rPr>
              <a:t>Wie </a:t>
            </a:r>
            <a:r>
              <a:rPr lang="en-GB" sz="3200" dirty="0" err="1">
                <a:solidFill>
                  <a:schemeClr val="tx1"/>
                </a:solidFill>
                <a:latin typeface="+mj-lt"/>
              </a:rPr>
              <a:t>kann</a:t>
            </a:r>
            <a:r>
              <a:rPr lang="en-GB" sz="3200" dirty="0">
                <a:solidFill>
                  <a:schemeClr val="tx1"/>
                </a:solidFill>
                <a:latin typeface="+mj-lt"/>
              </a:rPr>
              <a:t> man </a:t>
            </a:r>
            <a:r>
              <a:rPr lang="en-GB" sz="3200" dirty="0" err="1">
                <a:solidFill>
                  <a:srgbClr val="FF0000"/>
                </a:solidFill>
                <a:latin typeface="+mj-lt"/>
              </a:rPr>
              <a:t>Deformationen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+mj-lt"/>
              </a:rPr>
              <a:t>im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+mj-lt"/>
              </a:rPr>
              <a:t>elastischen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Körper </a:t>
            </a:r>
            <a:r>
              <a:rPr lang="en-GB" sz="3200" dirty="0" err="1">
                <a:solidFill>
                  <a:schemeClr val="tx1"/>
                </a:solidFill>
                <a:latin typeface="+mj-lt"/>
              </a:rPr>
              <a:t>beschreiben</a:t>
            </a:r>
            <a:r>
              <a:rPr lang="en-GB" sz="32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34163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4BC7-4BCC-AE8C-BDB7-5796B882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Verschiebung und Deformation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331DA-4D74-D4F4-3D49-604E8A68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666247"/>
            <a:ext cx="4608512" cy="4175381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732589-C223-188A-7D1F-F5B2E23B737E}"/>
                  </a:ext>
                </a:extLst>
              </p:cNvPr>
              <p:cNvSpPr txBox="1"/>
              <p:nvPr/>
            </p:nvSpPr>
            <p:spPr>
              <a:xfrm>
                <a:off x="754832" y="2276872"/>
                <a:ext cx="4968552" cy="4236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rgbClr val="FF0000"/>
                    </a:solidFill>
                    <a:latin typeface="+mj-lt"/>
                  </a:rPr>
                  <a:t>Verschiebungen</a:t>
                </a:r>
                <a:r>
                  <a:rPr lang="de-DE" dirty="0">
                    <a:solidFill>
                      <a:schemeClr val="tx1"/>
                    </a:solidFill>
                    <a:latin typeface="+mj-lt"/>
                  </a:rPr>
                  <a:t> an der Erdoberfläche oder im Erdinneren beschreiben wir mit dem Vektorfeld </a:t>
                </a:r>
                <a:r>
                  <a:rPr lang="de-DE" b="1" dirty="0">
                    <a:solidFill>
                      <a:schemeClr val="tx1"/>
                    </a:solidFill>
                    <a:latin typeface="+mj-lt"/>
                  </a:rPr>
                  <a:t>u</a:t>
                </a:r>
                <a:r>
                  <a:rPr lang="de-DE" dirty="0">
                    <a:solidFill>
                      <a:schemeClr val="tx1"/>
                    </a:solidFill>
                    <a:latin typeface="+mj-lt"/>
                  </a:rPr>
                  <a:t>(</a:t>
                </a:r>
                <a:r>
                  <a:rPr lang="de-DE" b="1" dirty="0">
                    <a:solidFill>
                      <a:schemeClr val="tx1"/>
                    </a:solidFill>
                    <a:latin typeface="+mj-lt"/>
                  </a:rPr>
                  <a:t>x</a:t>
                </a:r>
                <a:r>
                  <a:rPr lang="de-DE" dirty="0">
                    <a:solidFill>
                      <a:schemeClr val="tx1"/>
                    </a:solidFill>
                    <a:latin typeface="+mj-lt"/>
                  </a:rPr>
                  <a:t>,t):</a:t>
                </a:r>
              </a:p>
              <a:p>
                <a:endParaRPr lang="de-DE" dirty="0">
                  <a:solidFill>
                    <a:schemeClr val="tx1"/>
                  </a:solidFill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  <a:p>
                <a:endParaRPr lang="de-DE" dirty="0">
                  <a:solidFill>
                    <a:schemeClr val="tx1"/>
                  </a:solidFill>
                  <a:latin typeface="+mj-lt"/>
                </a:endParaRPr>
              </a:p>
              <a:p>
                <a:endParaRPr lang="de-DE" dirty="0">
                  <a:solidFill>
                    <a:schemeClr val="tx1"/>
                  </a:solidFill>
                  <a:latin typeface="+mj-lt"/>
                </a:endParaRPr>
              </a:p>
              <a:p>
                <a:endParaRPr lang="de-DE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732589-C223-188A-7D1F-F5B2E23B7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32" y="2276872"/>
                <a:ext cx="4968552" cy="4236031"/>
              </a:xfrm>
              <a:prstGeom prst="rect">
                <a:avLst/>
              </a:prstGeom>
              <a:blipFill>
                <a:blip r:embed="rId3"/>
                <a:stretch>
                  <a:fillRect l="-1963" t="-1009" r="-28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BE9EEB-1D1F-CD8F-3F57-BE0D30ABACC3}"/>
                  </a:ext>
                </a:extLst>
              </p:cNvPr>
              <p:cNvSpPr txBox="1"/>
              <p:nvPr/>
            </p:nvSpPr>
            <p:spPr>
              <a:xfrm>
                <a:off x="5638800" y="2955471"/>
                <a:ext cx="26962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de-DE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BE9EEB-1D1F-CD8F-3F57-BE0D30ABA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955471"/>
                <a:ext cx="2696251" cy="369332"/>
              </a:xfrm>
              <a:prstGeom prst="rect">
                <a:avLst/>
              </a:prstGeom>
              <a:blipFill>
                <a:blip r:embed="rId4"/>
                <a:stretch>
                  <a:fillRect l="-3394" r="-2262" b="-3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9CB88B6-C3C1-E9BA-202A-D229A5D06D6E}"/>
              </a:ext>
            </a:extLst>
          </p:cNvPr>
          <p:cNvGrpSpPr/>
          <p:nvPr/>
        </p:nvGrpSpPr>
        <p:grpSpPr>
          <a:xfrm>
            <a:off x="6265966" y="4973604"/>
            <a:ext cx="720080" cy="512440"/>
            <a:chOff x="6456040" y="5796880"/>
            <a:chExt cx="720080" cy="51244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87DBC01-0E7A-8BCC-71CD-D748211C210A}"/>
                </a:ext>
              </a:extLst>
            </p:cNvPr>
            <p:cNvCxnSpPr/>
            <p:nvPr/>
          </p:nvCxnSpPr>
          <p:spPr bwMode="auto">
            <a:xfrm>
              <a:off x="6456040" y="6309320"/>
              <a:ext cx="72008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7218B80-E9C9-6909-4E1D-C6D4D7F6B21E}"/>
                </a:ext>
              </a:extLst>
            </p:cNvPr>
            <p:cNvCxnSpPr/>
            <p:nvPr/>
          </p:nvCxnSpPr>
          <p:spPr bwMode="auto">
            <a:xfrm flipV="1">
              <a:off x="6467737" y="5796880"/>
              <a:ext cx="0" cy="51244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0BD125-CE4F-6DB8-664E-39819045F118}"/>
              </a:ext>
            </a:extLst>
          </p:cNvPr>
          <p:cNvSpPr txBox="1"/>
          <p:nvPr/>
        </p:nvSpPr>
        <p:spPr>
          <a:xfrm>
            <a:off x="7414597" y="5252912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u(x)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5BE7CE-4523-E57B-9707-1FDBB83EC585}"/>
              </a:ext>
            </a:extLst>
          </p:cNvPr>
          <p:cNvSpPr txBox="1"/>
          <p:nvPr/>
        </p:nvSpPr>
        <p:spPr>
          <a:xfrm>
            <a:off x="5946012" y="430791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u(y)</a:t>
            </a:r>
          </a:p>
        </p:txBody>
      </p:sp>
    </p:spTree>
    <p:extLst>
      <p:ext uri="{BB962C8B-B14F-4D97-AF65-F5344CB8AC3E}">
        <p14:creationId xmlns:p14="http://schemas.microsoft.com/office/powerpoint/2010/main" val="2346158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2221</Words>
  <Application>Microsoft Office PowerPoint</Application>
  <PresentationFormat>Widescreen</PresentationFormat>
  <Paragraphs>452</Paragraphs>
  <Slides>69</Slides>
  <Notes>38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Cambria Math</vt:lpstr>
      <vt:lpstr>Comic Sans MS</vt:lpstr>
      <vt:lpstr>LMU CompatilFact</vt:lpstr>
      <vt:lpstr>Symbol</vt:lpstr>
      <vt:lpstr>Tahoma</vt:lpstr>
      <vt:lpstr>Times New Roman</vt:lpstr>
      <vt:lpstr>Webdings</vt:lpstr>
      <vt:lpstr>Wingdings</vt:lpstr>
      <vt:lpstr>Standarddesign</vt:lpstr>
      <vt:lpstr>Equation.3</vt:lpstr>
      <vt:lpstr>Formel</vt:lpstr>
      <vt:lpstr>Equation</vt:lpstr>
      <vt:lpstr>Globale Seismizität</vt:lpstr>
      <vt:lpstr>Bruch an der Erdoberfläche</vt:lpstr>
      <vt:lpstr>Übersicht</vt:lpstr>
      <vt:lpstr>Fragen</vt:lpstr>
      <vt:lpstr>I           Deformation – Spannung - Seismische Wellen</vt:lpstr>
      <vt:lpstr>Spannung und Deformation Stress and Strain</vt:lpstr>
      <vt:lpstr>Lineare und nicht-lineare Spannungs-Dehnungsbeziehung</vt:lpstr>
      <vt:lpstr>PowerPoint Presentation</vt:lpstr>
      <vt:lpstr>Verschiebung und Deformation</vt:lpstr>
      <vt:lpstr>Verschiebung und Deformation</vt:lpstr>
      <vt:lpstr>Verschiebung und Deformation</vt:lpstr>
      <vt:lpstr>Matrix-Vektor Multiplikation</vt:lpstr>
      <vt:lpstr>Lineare Elastizität – Deformationstensor</vt:lpstr>
      <vt:lpstr>Example</vt:lpstr>
      <vt:lpstr>GPS – Deformation Sumatra M9.3 2004</vt:lpstr>
      <vt:lpstr>Deformation Tohoku-oki M9 2011 </vt:lpstr>
      <vt:lpstr>PowerPoint Presentation</vt:lpstr>
      <vt:lpstr>Spannungstensor</vt:lpstr>
      <vt:lpstr>Spannungs-Dehnungs Beziehung Stress-strain relation</vt:lpstr>
      <vt:lpstr>Spannung - Einheiten</vt:lpstr>
      <vt:lpstr>Elastische Konstanten: Bedeutung</vt:lpstr>
      <vt:lpstr>Elastische Konstanten</vt:lpstr>
      <vt:lpstr>Spannungsmessung? …. borehole breakout</vt:lpstr>
      <vt:lpstr>Hauptspannung,  hydrostatische Spannung</vt:lpstr>
      <vt:lpstr>PowerPoint Presentation</vt:lpstr>
      <vt:lpstr>World Stress Map: Europe</vt:lpstr>
      <vt:lpstr>World Stress Map</vt:lpstr>
      <vt:lpstr>Spannungen und Verwerfungen</vt:lpstr>
      <vt:lpstr>PowerPoint Presentation</vt:lpstr>
      <vt:lpstr>Seismische Wellen in der Erde</vt:lpstr>
      <vt:lpstr>Die Theorie …</vt:lpstr>
      <vt:lpstr>Seismische Wellentypen P - Wellen </vt:lpstr>
      <vt:lpstr>Seismische Wellentypen S - waves </vt:lpstr>
      <vt:lpstr>Seismische Wellentypen Rayleigh waves </vt:lpstr>
      <vt:lpstr>Seismische Wellentypen Love waves </vt:lpstr>
      <vt:lpstr>Oberflächenwellen - Dispersion</vt:lpstr>
      <vt:lpstr>M9.0 Tohoku-Oki, März 2011</vt:lpstr>
      <vt:lpstr>Seismische Geschwindigkeiten</vt:lpstr>
      <vt:lpstr>Seismische Geschwindigkeiten P-Wellen</vt:lpstr>
      <vt:lpstr>Unser Planet: Geschwindigkeitsverteilung in der Erde</vt:lpstr>
      <vt:lpstr>Seismische Geschwindigkeiten vp/vs Verhältnis</vt:lpstr>
      <vt:lpstr>Seismische Geschwindigkeiten und Dichte Porosität</vt:lpstr>
      <vt:lpstr>Seismische Geschwindigkeiten und Dichte Porosität</vt:lpstr>
      <vt:lpstr>Dämpfung</vt:lpstr>
      <vt:lpstr>Geometrische Divergenz</vt:lpstr>
      <vt:lpstr>Dämpfung / Attenuation Q</vt:lpstr>
      <vt:lpstr>PowerPoint Presentation</vt:lpstr>
      <vt:lpstr>Moon ground motion Apollo 17</vt:lpstr>
      <vt:lpstr>The INSIGHT Mission</vt:lpstr>
      <vt:lpstr>INSIGHT Seismogram</vt:lpstr>
      <vt:lpstr>Scattering: Earth, Moon, Mars</vt:lpstr>
      <vt:lpstr>Mars Seismicity</vt:lpstr>
      <vt:lpstr>Depth of Mars core</vt:lpstr>
      <vt:lpstr>Wellenlänge und Streuung</vt:lpstr>
      <vt:lpstr>Streuung im Mantel</vt:lpstr>
      <vt:lpstr>PowerPoint Presentation</vt:lpstr>
      <vt:lpstr>Elastische Anisotropie</vt:lpstr>
      <vt:lpstr>Anisotrope Geschwindigkeiten, hexgonale Symmetrie</vt:lpstr>
      <vt:lpstr>PowerPoint Presentation</vt:lpstr>
      <vt:lpstr>Seismische Strahlen – Infinite Frequenzen</vt:lpstr>
      <vt:lpstr>Fermat‘sches Prinzip und Snellius Gesetz Strahlen</vt:lpstr>
      <vt:lpstr>Reflektion und Transmission an Grenzflächen vertikale Einstrahlung</vt:lpstr>
      <vt:lpstr>Reflektion und Transmission an Grenzflächen vertikale  Einstrahlung</vt:lpstr>
      <vt:lpstr>Reflektion und Transmission an Grenzflächen beliebige Einstrahlung - Umwandlung</vt:lpstr>
      <vt:lpstr>SH-Wellenausbreitung</vt:lpstr>
      <vt:lpstr>Reflexion - Winkelabhängigkeit</vt:lpstr>
      <vt:lpstr>PowerPoint Presentation</vt:lpstr>
      <vt:lpstr>Reflektionen: Beispiel – East Pacific Rise</vt:lpstr>
      <vt:lpstr>Zusammenfassung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Internationales Qualitäts-Netz: Georisiken</dc:title>
  <dc:creator>Prof. Dr.  Heiner Igel</dc:creator>
  <cp:lastModifiedBy>Igel, Heiner</cp:lastModifiedBy>
  <cp:revision>77</cp:revision>
  <dcterms:modified xsi:type="dcterms:W3CDTF">2025-07-02T10:35:30Z</dcterms:modified>
</cp:coreProperties>
</file>