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96" r:id="rId2"/>
    <p:sldId id="381" r:id="rId3"/>
    <p:sldId id="383" r:id="rId4"/>
    <p:sldId id="350" r:id="rId5"/>
    <p:sldId id="397" r:id="rId6"/>
    <p:sldId id="398" r:id="rId7"/>
    <p:sldId id="390" r:id="rId8"/>
    <p:sldId id="391" r:id="rId9"/>
    <p:sldId id="392" r:id="rId10"/>
    <p:sldId id="393" r:id="rId11"/>
    <p:sldId id="352" r:id="rId12"/>
    <p:sldId id="386" r:id="rId13"/>
    <p:sldId id="354" r:id="rId14"/>
    <p:sldId id="387" r:id="rId15"/>
    <p:sldId id="355" r:id="rId16"/>
    <p:sldId id="357" r:id="rId17"/>
    <p:sldId id="358" r:id="rId18"/>
    <p:sldId id="371" r:id="rId19"/>
    <p:sldId id="359" r:id="rId20"/>
    <p:sldId id="360" r:id="rId21"/>
    <p:sldId id="361" r:id="rId22"/>
    <p:sldId id="362" r:id="rId23"/>
    <p:sldId id="384" r:id="rId24"/>
    <p:sldId id="363" r:id="rId25"/>
    <p:sldId id="373" r:id="rId26"/>
    <p:sldId id="364" r:id="rId27"/>
    <p:sldId id="374" r:id="rId28"/>
    <p:sldId id="366" r:id="rId29"/>
    <p:sldId id="365" r:id="rId30"/>
    <p:sldId id="375" r:id="rId31"/>
    <p:sldId id="367" r:id="rId32"/>
    <p:sldId id="376" r:id="rId33"/>
    <p:sldId id="401" r:id="rId34"/>
    <p:sldId id="402" r:id="rId35"/>
    <p:sldId id="403" r:id="rId36"/>
    <p:sldId id="368" r:id="rId37"/>
    <p:sldId id="369" r:id="rId38"/>
    <p:sldId id="377" r:id="rId39"/>
    <p:sldId id="396" r:id="rId40"/>
    <p:sldId id="378" r:id="rId41"/>
    <p:sldId id="379" r:id="rId42"/>
    <p:sldId id="380" r:id="rId43"/>
    <p:sldId id="394" r:id="rId44"/>
    <p:sldId id="395" r:id="rId45"/>
    <p:sldId id="370" r:id="rId46"/>
    <p:sldId id="399" r:id="rId47"/>
    <p:sldId id="400" r:id="rId48"/>
    <p:sldId id="388" r:id="rId49"/>
    <p:sldId id="349" r:id="rId50"/>
  </p:sldIdLst>
  <p:sldSz cx="9144000" cy="6858000" type="screen4x3"/>
  <p:notesSz cx="6745288" cy="9882188"/>
  <p:defaultTextStyle>
    <a:defPPr>
      <a:defRPr lang="de-DE"/>
    </a:defPPr>
    <a:lvl1pPr algn="l" rtl="0" fontAlgn="base">
      <a:spcBef>
        <a:spcPct val="0"/>
      </a:spcBef>
      <a:spcAft>
        <a:spcPct val="0"/>
      </a:spcAft>
      <a:defRPr sz="2000" b="1" kern="1200">
        <a:solidFill>
          <a:schemeClr val="tx1"/>
        </a:solidFill>
        <a:latin typeface="Times New Roman" pitchFamily="18" charset="0"/>
        <a:ea typeface="+mn-ea"/>
        <a:cs typeface="+mn-cs"/>
      </a:defRPr>
    </a:lvl1pPr>
    <a:lvl2pPr marL="457200" algn="l" rtl="0" fontAlgn="base">
      <a:spcBef>
        <a:spcPct val="0"/>
      </a:spcBef>
      <a:spcAft>
        <a:spcPct val="0"/>
      </a:spcAft>
      <a:defRPr sz="2000" b="1" kern="1200">
        <a:solidFill>
          <a:schemeClr val="tx1"/>
        </a:solidFill>
        <a:latin typeface="Times New Roman" pitchFamily="18" charset="0"/>
        <a:ea typeface="+mn-ea"/>
        <a:cs typeface="+mn-cs"/>
      </a:defRPr>
    </a:lvl2pPr>
    <a:lvl3pPr marL="914400" algn="l" rtl="0" fontAlgn="base">
      <a:spcBef>
        <a:spcPct val="0"/>
      </a:spcBef>
      <a:spcAft>
        <a:spcPct val="0"/>
      </a:spcAft>
      <a:defRPr sz="2000" b="1" kern="1200">
        <a:solidFill>
          <a:schemeClr val="tx1"/>
        </a:solidFill>
        <a:latin typeface="Times New Roman" pitchFamily="18" charset="0"/>
        <a:ea typeface="+mn-ea"/>
        <a:cs typeface="+mn-cs"/>
      </a:defRPr>
    </a:lvl3pPr>
    <a:lvl4pPr marL="1371600" algn="l" rtl="0" fontAlgn="base">
      <a:spcBef>
        <a:spcPct val="0"/>
      </a:spcBef>
      <a:spcAft>
        <a:spcPct val="0"/>
      </a:spcAft>
      <a:defRPr sz="2000" b="1" kern="1200">
        <a:solidFill>
          <a:schemeClr val="tx1"/>
        </a:solidFill>
        <a:latin typeface="Times New Roman" pitchFamily="18" charset="0"/>
        <a:ea typeface="+mn-ea"/>
        <a:cs typeface="+mn-cs"/>
      </a:defRPr>
    </a:lvl4pPr>
    <a:lvl5pPr marL="1828800" algn="l" rtl="0" fontAlgn="base">
      <a:spcBef>
        <a:spcPct val="0"/>
      </a:spcBef>
      <a:spcAft>
        <a:spcPct val="0"/>
      </a:spcAft>
      <a:defRPr sz="2000" b="1" kern="1200">
        <a:solidFill>
          <a:schemeClr val="tx1"/>
        </a:solidFill>
        <a:latin typeface="Times New Roman" pitchFamily="18" charset="0"/>
        <a:ea typeface="+mn-ea"/>
        <a:cs typeface="+mn-cs"/>
      </a:defRPr>
    </a:lvl5pPr>
    <a:lvl6pPr marL="2286000" algn="l" defTabSz="914400" rtl="0" eaLnBrk="1" latinLnBrk="0" hangingPunct="1">
      <a:defRPr sz="2000" b="1" kern="1200">
        <a:solidFill>
          <a:schemeClr val="tx1"/>
        </a:solidFill>
        <a:latin typeface="Times New Roman" pitchFamily="18" charset="0"/>
        <a:ea typeface="+mn-ea"/>
        <a:cs typeface="+mn-cs"/>
      </a:defRPr>
    </a:lvl6pPr>
    <a:lvl7pPr marL="2743200" algn="l" defTabSz="914400" rtl="0" eaLnBrk="1" latinLnBrk="0" hangingPunct="1">
      <a:defRPr sz="2000" b="1" kern="1200">
        <a:solidFill>
          <a:schemeClr val="tx1"/>
        </a:solidFill>
        <a:latin typeface="Times New Roman" pitchFamily="18" charset="0"/>
        <a:ea typeface="+mn-ea"/>
        <a:cs typeface="+mn-cs"/>
      </a:defRPr>
    </a:lvl7pPr>
    <a:lvl8pPr marL="3200400" algn="l" defTabSz="914400" rtl="0" eaLnBrk="1" latinLnBrk="0" hangingPunct="1">
      <a:defRPr sz="2000" b="1" kern="1200">
        <a:solidFill>
          <a:schemeClr val="tx1"/>
        </a:solidFill>
        <a:latin typeface="Times New Roman" pitchFamily="18" charset="0"/>
        <a:ea typeface="+mn-ea"/>
        <a:cs typeface="+mn-cs"/>
      </a:defRPr>
    </a:lvl8pPr>
    <a:lvl9pPr marL="3657600" algn="l" defTabSz="914400" rtl="0" eaLnBrk="1" latinLnBrk="0" hangingPunct="1">
      <a:defRPr sz="20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CCECFF"/>
    <a:srgbClr val="CCCCFF"/>
    <a:srgbClr val="00CCFF"/>
    <a:srgbClr val="FF0000"/>
    <a:srgbClr val="98DBFC"/>
    <a:srgbClr val="CCFF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09" autoAdjust="0"/>
    <p:restoredTop sz="94660" autoAdjust="0"/>
  </p:normalViewPr>
  <p:slideViewPr>
    <p:cSldViewPr snapToGrid="0">
      <p:cViewPr varScale="1">
        <p:scale>
          <a:sx n="61" d="100"/>
          <a:sy n="61" d="100"/>
        </p:scale>
        <p:origin x="-1344" y="-77"/>
      </p:cViewPr>
      <p:guideLst>
        <p:guide orient="horz" pos="21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2922588"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88" tIns="46994" rIns="93988" bIns="46994" numCol="1" anchor="t" anchorCtr="0" compatLnSpc="1">
            <a:prstTxWarp prst="textNoShape">
              <a:avLst/>
            </a:prstTxWarp>
          </a:bodyPr>
          <a:lstStyle>
            <a:lvl1pPr defTabSz="939800">
              <a:defRPr sz="1200" b="0"/>
            </a:lvl1pPr>
          </a:lstStyle>
          <a:p>
            <a:endParaRPr lang="de-DE"/>
          </a:p>
        </p:txBody>
      </p:sp>
      <p:sp>
        <p:nvSpPr>
          <p:cNvPr id="50179" name="Rectangle 3"/>
          <p:cNvSpPr>
            <a:spLocks noGrp="1" noChangeArrowheads="1"/>
          </p:cNvSpPr>
          <p:nvPr>
            <p:ph type="dt" sz="quarter" idx="1"/>
          </p:nvPr>
        </p:nvSpPr>
        <p:spPr bwMode="auto">
          <a:xfrm>
            <a:off x="3822700" y="0"/>
            <a:ext cx="2922588"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88" tIns="46994" rIns="93988" bIns="46994" numCol="1" anchor="t" anchorCtr="0" compatLnSpc="1">
            <a:prstTxWarp prst="textNoShape">
              <a:avLst/>
            </a:prstTxWarp>
          </a:bodyPr>
          <a:lstStyle>
            <a:lvl1pPr algn="r" defTabSz="939800">
              <a:defRPr sz="1200" b="0"/>
            </a:lvl1pPr>
          </a:lstStyle>
          <a:p>
            <a:endParaRPr lang="de-DE"/>
          </a:p>
        </p:txBody>
      </p:sp>
      <p:sp>
        <p:nvSpPr>
          <p:cNvPr id="50180" name="Rectangle 4"/>
          <p:cNvSpPr>
            <a:spLocks noGrp="1" noChangeArrowheads="1"/>
          </p:cNvSpPr>
          <p:nvPr>
            <p:ph type="ftr" sz="quarter" idx="2"/>
          </p:nvPr>
        </p:nvSpPr>
        <p:spPr bwMode="auto">
          <a:xfrm>
            <a:off x="0" y="9386888"/>
            <a:ext cx="2922588"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88" tIns="46994" rIns="93988" bIns="46994" numCol="1" anchor="b" anchorCtr="0" compatLnSpc="1">
            <a:prstTxWarp prst="textNoShape">
              <a:avLst/>
            </a:prstTxWarp>
          </a:bodyPr>
          <a:lstStyle>
            <a:lvl1pPr defTabSz="939800">
              <a:defRPr sz="1200" b="0"/>
            </a:lvl1pPr>
          </a:lstStyle>
          <a:p>
            <a:endParaRPr lang="de-DE"/>
          </a:p>
        </p:txBody>
      </p:sp>
      <p:sp>
        <p:nvSpPr>
          <p:cNvPr id="50181" name="Rectangle 5"/>
          <p:cNvSpPr>
            <a:spLocks noGrp="1" noChangeArrowheads="1"/>
          </p:cNvSpPr>
          <p:nvPr>
            <p:ph type="sldNum" sz="quarter" idx="3"/>
          </p:nvPr>
        </p:nvSpPr>
        <p:spPr bwMode="auto">
          <a:xfrm>
            <a:off x="3822700" y="9386888"/>
            <a:ext cx="2922588"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88" tIns="46994" rIns="93988" bIns="46994" numCol="1" anchor="b" anchorCtr="0" compatLnSpc="1">
            <a:prstTxWarp prst="textNoShape">
              <a:avLst/>
            </a:prstTxWarp>
          </a:bodyPr>
          <a:lstStyle>
            <a:lvl1pPr algn="r" defTabSz="939800">
              <a:defRPr sz="1200" b="0"/>
            </a:lvl1pPr>
          </a:lstStyle>
          <a:p>
            <a:fld id="{CA78F9F1-A5A2-4BC9-B8B3-BFEF96981121}" type="slidenum">
              <a:rPr lang="de-DE"/>
              <a:pPr/>
              <a:t>‹Nr.›</a:t>
            </a:fld>
            <a:endParaRPr lang="de-DE"/>
          </a:p>
        </p:txBody>
      </p:sp>
    </p:spTree>
    <p:extLst>
      <p:ext uri="{BB962C8B-B14F-4D97-AF65-F5344CB8AC3E}">
        <p14:creationId xmlns:p14="http://schemas.microsoft.com/office/powerpoint/2010/main" val="1159968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22588"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88" tIns="46994" rIns="93988" bIns="46994" numCol="1" anchor="t" anchorCtr="0" compatLnSpc="1">
            <a:prstTxWarp prst="textNoShape">
              <a:avLst/>
            </a:prstTxWarp>
          </a:bodyPr>
          <a:lstStyle>
            <a:lvl1pPr defTabSz="939800">
              <a:defRPr sz="1200" b="0"/>
            </a:lvl1pPr>
          </a:lstStyle>
          <a:p>
            <a:endParaRPr lang="de-DE"/>
          </a:p>
        </p:txBody>
      </p:sp>
      <p:sp>
        <p:nvSpPr>
          <p:cNvPr id="10243" name="Rectangle 3"/>
          <p:cNvSpPr>
            <a:spLocks noGrp="1" noChangeArrowheads="1"/>
          </p:cNvSpPr>
          <p:nvPr>
            <p:ph type="dt" idx="1"/>
          </p:nvPr>
        </p:nvSpPr>
        <p:spPr bwMode="auto">
          <a:xfrm>
            <a:off x="3822700" y="0"/>
            <a:ext cx="2922588"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88" tIns="46994" rIns="93988" bIns="46994" numCol="1" anchor="t" anchorCtr="0" compatLnSpc="1">
            <a:prstTxWarp prst="textNoShape">
              <a:avLst/>
            </a:prstTxWarp>
          </a:bodyPr>
          <a:lstStyle>
            <a:lvl1pPr algn="r" defTabSz="939800">
              <a:defRPr sz="1200" b="0"/>
            </a:lvl1pPr>
          </a:lstStyle>
          <a:p>
            <a:endParaRPr lang="de-DE"/>
          </a:p>
        </p:txBody>
      </p:sp>
      <p:sp>
        <p:nvSpPr>
          <p:cNvPr id="10244" name="Rectangle 4"/>
          <p:cNvSpPr>
            <a:spLocks noGrp="1" noRot="1" noChangeAspect="1" noChangeArrowheads="1" noTextEdit="1"/>
          </p:cNvSpPr>
          <p:nvPr>
            <p:ph type="sldImg" idx="2"/>
          </p:nvPr>
        </p:nvSpPr>
        <p:spPr bwMode="auto">
          <a:xfrm>
            <a:off x="901700" y="741363"/>
            <a:ext cx="4941888" cy="370681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900113" y="4694238"/>
            <a:ext cx="4945062" cy="444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88" tIns="46994" rIns="93988" bIns="46994" numCol="1" anchor="t" anchorCtr="0" compatLnSpc="1">
            <a:prstTxWarp prst="textNoShape">
              <a:avLst/>
            </a:prstTxWarp>
          </a:bodyPr>
          <a:lstStyle/>
          <a:p>
            <a:pPr lvl="0"/>
            <a:r>
              <a:rPr lang="de-DE" smtClean="0"/>
              <a:t>Klicken Sie, um die Formate des Vorlagentextes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46" name="Rectangle 6"/>
          <p:cNvSpPr>
            <a:spLocks noGrp="1" noChangeArrowheads="1"/>
          </p:cNvSpPr>
          <p:nvPr>
            <p:ph type="ftr" sz="quarter" idx="4"/>
          </p:nvPr>
        </p:nvSpPr>
        <p:spPr bwMode="auto">
          <a:xfrm>
            <a:off x="0" y="9386888"/>
            <a:ext cx="2922588"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88" tIns="46994" rIns="93988" bIns="46994" numCol="1" anchor="b" anchorCtr="0" compatLnSpc="1">
            <a:prstTxWarp prst="textNoShape">
              <a:avLst/>
            </a:prstTxWarp>
          </a:bodyPr>
          <a:lstStyle>
            <a:lvl1pPr defTabSz="939800">
              <a:defRPr sz="1200" b="0"/>
            </a:lvl1pPr>
          </a:lstStyle>
          <a:p>
            <a:endParaRPr lang="de-DE"/>
          </a:p>
        </p:txBody>
      </p:sp>
      <p:sp>
        <p:nvSpPr>
          <p:cNvPr id="10247" name="Rectangle 7"/>
          <p:cNvSpPr>
            <a:spLocks noGrp="1" noChangeArrowheads="1"/>
          </p:cNvSpPr>
          <p:nvPr>
            <p:ph type="sldNum" sz="quarter" idx="5"/>
          </p:nvPr>
        </p:nvSpPr>
        <p:spPr bwMode="auto">
          <a:xfrm>
            <a:off x="3822700" y="9386888"/>
            <a:ext cx="2922588"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88" tIns="46994" rIns="93988" bIns="46994" numCol="1" anchor="b" anchorCtr="0" compatLnSpc="1">
            <a:prstTxWarp prst="textNoShape">
              <a:avLst/>
            </a:prstTxWarp>
          </a:bodyPr>
          <a:lstStyle>
            <a:lvl1pPr algn="r" defTabSz="939800">
              <a:defRPr sz="1200" b="0"/>
            </a:lvl1pPr>
          </a:lstStyle>
          <a:p>
            <a:fld id="{1BF77D78-1F41-4299-8D1B-141BE9980064}" type="slidenum">
              <a:rPr lang="de-DE"/>
              <a:pPr/>
              <a:t>‹Nr.›</a:t>
            </a:fld>
            <a:endParaRPr lang="de-DE"/>
          </a:p>
        </p:txBody>
      </p:sp>
    </p:spTree>
    <p:extLst>
      <p:ext uri="{BB962C8B-B14F-4D97-AF65-F5344CB8AC3E}">
        <p14:creationId xmlns:p14="http://schemas.microsoft.com/office/powerpoint/2010/main" val="188260247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6818D8-6A35-47CA-85A3-56BE63C8860C}" type="slidenum">
              <a:rPr lang="de-DE"/>
              <a:pPr/>
              <a:t>1</a:t>
            </a:fld>
            <a:endParaRPr lang="de-DE"/>
          </a:p>
        </p:txBody>
      </p:sp>
      <p:sp>
        <p:nvSpPr>
          <p:cNvPr id="455682" name="Rectangle 2"/>
          <p:cNvSpPr>
            <a:spLocks noGrp="1" noRot="1" noChangeAspect="1" noChangeArrowheads="1" noTextEdit="1"/>
          </p:cNvSpPr>
          <p:nvPr>
            <p:ph type="sldImg"/>
          </p:nvPr>
        </p:nvSpPr>
        <p:spPr>
          <a:ln/>
        </p:spPr>
      </p:sp>
      <p:sp>
        <p:nvSpPr>
          <p:cNvPr id="45568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E6EC65-DB16-4B0D-95A0-32ECBAC96C65}" type="slidenum">
              <a:rPr lang="de-DE"/>
              <a:pPr/>
              <a:t>10</a:t>
            </a:fld>
            <a:endParaRPr lang="de-DE"/>
          </a:p>
        </p:txBody>
      </p:sp>
      <p:sp>
        <p:nvSpPr>
          <p:cNvPr id="506882" name="Rectangle 2"/>
          <p:cNvSpPr>
            <a:spLocks noGrp="1" noRot="1" noChangeAspect="1" noChangeArrowheads="1" noTextEdit="1"/>
          </p:cNvSpPr>
          <p:nvPr>
            <p:ph type="sldImg"/>
          </p:nvPr>
        </p:nvSpPr>
        <p:spPr>
          <a:ln/>
        </p:spPr>
      </p:sp>
      <p:sp>
        <p:nvSpPr>
          <p:cNvPr id="50688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79986A-6A40-4EC8-8758-B1D93F8DAE7D}" type="slidenum">
              <a:rPr lang="de-DE"/>
              <a:pPr/>
              <a:t>11</a:t>
            </a:fld>
            <a:endParaRPr lang="de-DE"/>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DBC6D-E797-4696-AC38-E60528B3956D}" type="slidenum">
              <a:rPr lang="de-DE"/>
              <a:pPr/>
              <a:t>12</a:t>
            </a:fld>
            <a:endParaRPr lang="de-DE"/>
          </a:p>
        </p:txBody>
      </p:sp>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644346-1D70-4090-81FF-0C175A46DF5D}" type="slidenum">
              <a:rPr lang="de-DE"/>
              <a:pPr/>
              <a:t>13</a:t>
            </a:fld>
            <a:endParaRPr lang="de-DE"/>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D7373B-ED30-48D3-B477-242317847BA1}" type="slidenum">
              <a:rPr lang="de-DE"/>
              <a:pPr/>
              <a:t>14</a:t>
            </a:fld>
            <a:endParaRPr lang="de-DE"/>
          </a:p>
        </p:txBody>
      </p:sp>
      <p:sp>
        <p:nvSpPr>
          <p:cNvPr id="494594" name="Rectangle 2"/>
          <p:cNvSpPr>
            <a:spLocks noGrp="1" noRot="1" noChangeAspect="1" noChangeArrowheads="1" noTextEdit="1"/>
          </p:cNvSpPr>
          <p:nvPr>
            <p:ph type="sldImg"/>
          </p:nvPr>
        </p:nvSpPr>
        <p:spPr>
          <a:ln/>
        </p:spPr>
      </p:sp>
      <p:sp>
        <p:nvSpPr>
          <p:cNvPr id="49459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425E74-786C-48AE-8830-E39145B21D1D}" type="slidenum">
              <a:rPr lang="de-DE"/>
              <a:pPr/>
              <a:t>15</a:t>
            </a:fld>
            <a:endParaRPr lang="de-DE"/>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1B6ED-E1B6-40E5-A016-9F9E58C41E26}" type="slidenum">
              <a:rPr lang="de-DE"/>
              <a:pPr/>
              <a:t>16</a:t>
            </a:fld>
            <a:endParaRPr lang="de-DE"/>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03DA7F-F563-4621-AD0D-3B72E0B082C3}" type="slidenum">
              <a:rPr lang="de-DE"/>
              <a:pPr/>
              <a:t>17</a:t>
            </a:fld>
            <a:endParaRPr lang="de-DE"/>
          </a:p>
        </p:txBody>
      </p:sp>
      <p:sp>
        <p:nvSpPr>
          <p:cNvPr id="466946" name="Rectangle 2"/>
          <p:cNvSpPr>
            <a:spLocks noGrp="1" noRot="1" noChangeAspect="1" noChangeArrowheads="1" noTextEdit="1"/>
          </p:cNvSpPr>
          <p:nvPr>
            <p:ph type="sldImg"/>
          </p:nvPr>
        </p:nvSpPr>
        <p:spPr>
          <a:ln/>
        </p:spPr>
      </p:sp>
      <p:sp>
        <p:nvSpPr>
          <p:cNvPr id="46694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577004-FC70-4972-81AF-A32E373932E4}" type="slidenum">
              <a:rPr lang="de-DE"/>
              <a:pPr/>
              <a:t>18</a:t>
            </a:fld>
            <a:endParaRPr lang="de-DE"/>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39BDA1-03E2-47C3-BB6F-1C61D547CF95}" type="slidenum">
              <a:rPr lang="de-DE"/>
              <a:pPr/>
              <a:t>19</a:t>
            </a:fld>
            <a:endParaRPr lang="de-DE"/>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E1634E-5FC6-43E9-B4C1-7CEC67BAF724}" type="slidenum">
              <a:rPr lang="de-DE"/>
              <a:pPr/>
              <a:t>2</a:t>
            </a:fld>
            <a:endParaRPr lang="de-DE"/>
          </a:p>
        </p:txBody>
      </p:sp>
      <p:sp>
        <p:nvSpPr>
          <p:cNvPr id="456706" name="Rectangle 2"/>
          <p:cNvSpPr>
            <a:spLocks noGrp="1" noRot="1" noChangeAspect="1" noChangeArrowheads="1" noTextEdit="1"/>
          </p:cNvSpPr>
          <p:nvPr>
            <p:ph type="sldImg"/>
          </p:nvPr>
        </p:nvSpPr>
        <p:spPr>
          <a:ln/>
        </p:spPr>
      </p:sp>
      <p:sp>
        <p:nvSpPr>
          <p:cNvPr id="45670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774233-A5CC-4B00-9834-2E2820322CD4}" type="slidenum">
              <a:rPr lang="de-DE"/>
              <a:pPr/>
              <a:t>20</a:t>
            </a:fld>
            <a:endParaRPr lang="de-DE"/>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497C59-9F9B-4F81-BCFA-1D35F71D1D17}" type="slidenum">
              <a:rPr lang="de-DE"/>
              <a:pPr/>
              <a:t>21</a:t>
            </a:fld>
            <a:endParaRPr lang="de-DE"/>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43A391-9F4B-4D96-9252-602FA0268959}" type="slidenum">
              <a:rPr lang="de-DE"/>
              <a:pPr/>
              <a:t>22</a:t>
            </a:fld>
            <a:endParaRPr lang="de-DE"/>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3F6957-FF68-416E-BE31-73284FCB3964}" type="slidenum">
              <a:rPr lang="de-DE"/>
              <a:pPr/>
              <a:t>23</a:t>
            </a:fld>
            <a:endParaRPr lang="de-DE"/>
          </a:p>
        </p:txBody>
      </p:sp>
      <p:sp>
        <p:nvSpPr>
          <p:cNvPr id="474114" name="Rectangle 2"/>
          <p:cNvSpPr>
            <a:spLocks noGrp="1" noRot="1" noChangeAspect="1" noChangeArrowheads="1" noTextEdit="1"/>
          </p:cNvSpPr>
          <p:nvPr>
            <p:ph type="sldImg"/>
          </p:nvPr>
        </p:nvSpPr>
        <p:spPr>
          <a:ln/>
        </p:spPr>
      </p:sp>
      <p:sp>
        <p:nvSpPr>
          <p:cNvPr id="47411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854B24-2947-4498-82DF-CDC4F5C8AE48}" type="slidenum">
              <a:rPr lang="de-DE"/>
              <a:pPr/>
              <a:t>24</a:t>
            </a:fld>
            <a:endParaRPr lang="de-DE"/>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62CCF1-9FFD-4FEF-A3F9-59950A663A28}" type="slidenum">
              <a:rPr lang="de-DE"/>
              <a:pPr/>
              <a:t>25</a:t>
            </a:fld>
            <a:endParaRPr lang="de-DE"/>
          </a:p>
        </p:txBody>
      </p:sp>
      <p:sp>
        <p:nvSpPr>
          <p:cNvPr id="476162" name="Rectangle 2"/>
          <p:cNvSpPr>
            <a:spLocks noGrp="1" noRot="1" noChangeAspect="1" noChangeArrowheads="1" noTextEdit="1"/>
          </p:cNvSpPr>
          <p:nvPr>
            <p:ph type="sldImg"/>
          </p:nvPr>
        </p:nvSpPr>
        <p:spPr>
          <a:ln/>
        </p:spPr>
      </p:sp>
      <p:sp>
        <p:nvSpPr>
          <p:cNvPr id="47616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B00EA1-965D-4744-9FD5-8837B999FA66}" type="slidenum">
              <a:rPr lang="de-DE"/>
              <a:pPr/>
              <a:t>26</a:t>
            </a:fld>
            <a:endParaRPr lang="de-DE"/>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3D728F-E433-492E-B5F7-766904B60058}" type="slidenum">
              <a:rPr lang="de-DE"/>
              <a:pPr/>
              <a:t>27</a:t>
            </a:fld>
            <a:endParaRPr lang="de-DE"/>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962505-BAF1-4C28-8124-354F3CFF5126}" type="slidenum">
              <a:rPr lang="de-DE"/>
              <a:pPr/>
              <a:t>28</a:t>
            </a:fld>
            <a:endParaRPr lang="de-DE"/>
          </a:p>
        </p:txBody>
      </p:sp>
      <p:sp>
        <p:nvSpPr>
          <p:cNvPr id="479234" name="Rectangle 2"/>
          <p:cNvSpPr>
            <a:spLocks noGrp="1" noRot="1" noChangeAspect="1" noChangeArrowheads="1" noTextEdit="1"/>
          </p:cNvSpPr>
          <p:nvPr>
            <p:ph type="sldImg"/>
          </p:nvPr>
        </p:nvSpPr>
        <p:spPr>
          <a:ln/>
        </p:spPr>
      </p:sp>
      <p:sp>
        <p:nvSpPr>
          <p:cNvPr id="47923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DDB7F6-1B75-415D-8DF7-8BE965F7A157}" type="slidenum">
              <a:rPr lang="de-DE"/>
              <a:pPr/>
              <a:t>29</a:t>
            </a:fld>
            <a:endParaRPr lang="de-DE"/>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ADB9AE-2E1D-4E40-BFF8-D908974CCC98}" type="slidenum">
              <a:rPr lang="de-DE"/>
              <a:pPr/>
              <a:t>3</a:t>
            </a:fld>
            <a:endParaRPr lang="de-DE"/>
          </a:p>
        </p:txBody>
      </p:sp>
      <p:sp>
        <p:nvSpPr>
          <p:cNvPr id="457730" name="Rectangle 2"/>
          <p:cNvSpPr>
            <a:spLocks noGrp="1" noRot="1" noChangeAspect="1" noChangeArrowheads="1" noTextEdit="1"/>
          </p:cNvSpPr>
          <p:nvPr>
            <p:ph type="sldImg"/>
          </p:nvPr>
        </p:nvSpPr>
        <p:spPr>
          <a:ln/>
        </p:spPr>
      </p:sp>
      <p:sp>
        <p:nvSpPr>
          <p:cNvPr id="45773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9FC6D3-ED12-4113-899D-CD4864A5E2E0}" type="slidenum">
              <a:rPr lang="de-DE"/>
              <a:pPr/>
              <a:t>30</a:t>
            </a:fld>
            <a:endParaRPr lang="de-DE"/>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C9E271-8CBA-41D2-9169-B4DA64EEBADE}" type="slidenum">
              <a:rPr lang="de-DE"/>
              <a:pPr/>
              <a:t>31</a:t>
            </a:fld>
            <a:endParaRPr lang="de-DE"/>
          </a:p>
        </p:txBody>
      </p:sp>
      <p:sp>
        <p:nvSpPr>
          <p:cNvPr id="482306" name="Rectangle 2"/>
          <p:cNvSpPr>
            <a:spLocks noGrp="1" noRot="1" noChangeAspect="1" noChangeArrowheads="1" noTextEdit="1"/>
          </p:cNvSpPr>
          <p:nvPr>
            <p:ph type="sldImg"/>
          </p:nvPr>
        </p:nvSpPr>
        <p:spPr>
          <a:ln/>
        </p:spPr>
      </p:sp>
      <p:sp>
        <p:nvSpPr>
          <p:cNvPr id="48230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E70D8D-CF20-44DD-91D3-FFC9A0669569}" type="slidenum">
              <a:rPr lang="de-DE"/>
              <a:pPr/>
              <a:t>32</a:t>
            </a:fld>
            <a:endParaRPr lang="de-DE"/>
          </a:p>
        </p:txBody>
      </p:sp>
      <p:sp>
        <p:nvSpPr>
          <p:cNvPr id="483330"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A45F8A-068E-43F0-8CBE-D9EF67C11113}" type="slidenum">
              <a:rPr lang="de-DE"/>
              <a:pPr/>
              <a:t>36</a:t>
            </a:fld>
            <a:endParaRPr lang="de-DE"/>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2BCFAE-E96F-4A6A-8B2C-9850EE442650}" type="slidenum">
              <a:rPr lang="de-DE"/>
              <a:pPr/>
              <a:t>37</a:t>
            </a:fld>
            <a:endParaRPr lang="de-DE"/>
          </a:p>
        </p:txBody>
      </p:sp>
      <p:sp>
        <p:nvSpPr>
          <p:cNvPr id="485378" name="Rectangle 2"/>
          <p:cNvSpPr>
            <a:spLocks noGrp="1" noRot="1" noChangeAspect="1" noChangeArrowheads="1" noTextEdit="1"/>
          </p:cNvSpPr>
          <p:nvPr>
            <p:ph type="sldImg"/>
          </p:nvPr>
        </p:nvSpPr>
        <p:spPr>
          <a:ln/>
        </p:spPr>
      </p:sp>
      <p:sp>
        <p:nvSpPr>
          <p:cNvPr id="48537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FDCF80-393E-4898-A22B-E7B5B441128C}" type="slidenum">
              <a:rPr lang="de-DE"/>
              <a:pPr/>
              <a:t>38</a:t>
            </a:fld>
            <a:endParaRPr lang="de-DE"/>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E71288-E421-4521-8F1B-64099F325C91}" type="slidenum">
              <a:rPr lang="de-DE"/>
              <a:pPr/>
              <a:t>39</a:t>
            </a:fld>
            <a:endParaRPr lang="de-DE"/>
          </a:p>
        </p:txBody>
      </p:sp>
      <p:sp>
        <p:nvSpPr>
          <p:cNvPr id="513026" name="Rectangle 2"/>
          <p:cNvSpPr>
            <a:spLocks noGrp="1" noRot="1" noChangeAspect="1" noChangeArrowheads="1" noTextEdit="1"/>
          </p:cNvSpPr>
          <p:nvPr>
            <p:ph type="sldImg"/>
          </p:nvPr>
        </p:nvSpPr>
        <p:spPr>
          <a:xfrm>
            <a:off x="903288" y="741363"/>
            <a:ext cx="4940300" cy="3705225"/>
          </a:xfrm>
          <a:ln/>
        </p:spPr>
      </p:sp>
      <p:sp>
        <p:nvSpPr>
          <p:cNvPr id="51302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8D1DAA-C40D-442D-B1A9-750F1F03B231}" type="slidenum">
              <a:rPr lang="de-DE"/>
              <a:pPr/>
              <a:t>40</a:t>
            </a:fld>
            <a:endParaRPr lang="de-DE"/>
          </a:p>
        </p:txBody>
      </p:sp>
      <p:sp>
        <p:nvSpPr>
          <p:cNvPr id="487426" name="Rectangle 2"/>
          <p:cNvSpPr>
            <a:spLocks noGrp="1" noRot="1" noChangeAspect="1" noChangeArrowheads="1" noTextEdit="1"/>
          </p:cNvSpPr>
          <p:nvPr>
            <p:ph type="sldImg"/>
          </p:nvPr>
        </p:nvSpPr>
        <p:spPr>
          <a:ln/>
        </p:spPr>
      </p:sp>
      <p:sp>
        <p:nvSpPr>
          <p:cNvPr id="48742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784604-6A96-4268-A476-0F4418949F70}" type="slidenum">
              <a:rPr lang="de-DE"/>
              <a:pPr/>
              <a:t>41</a:t>
            </a:fld>
            <a:endParaRPr lang="de-DE"/>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25B5EB-ECF6-4375-9034-029C84BCEB86}" type="slidenum">
              <a:rPr lang="de-DE"/>
              <a:pPr/>
              <a:t>42</a:t>
            </a:fld>
            <a:endParaRPr lang="de-DE"/>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81907D-4203-4475-A3EF-FA928502898A}" type="slidenum">
              <a:rPr lang="de-DE"/>
              <a:pPr/>
              <a:t>4</a:t>
            </a:fld>
            <a:endParaRPr lang="de-DE"/>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4049C6-67E9-42FE-A49E-241FCCF2AEF1}" type="slidenum">
              <a:rPr lang="de-DE"/>
              <a:pPr/>
              <a:t>43</a:t>
            </a:fld>
            <a:endParaRPr lang="de-DE"/>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F04BAC-2F6B-407A-9116-829ECA725ECC}" type="slidenum">
              <a:rPr lang="de-DE"/>
              <a:pPr/>
              <a:t>44</a:t>
            </a:fld>
            <a:endParaRPr lang="de-DE"/>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9ABBA8-4AAA-4BE9-987E-AA7FA7699742}" type="slidenum">
              <a:rPr lang="de-DE"/>
              <a:pPr/>
              <a:t>45</a:t>
            </a:fld>
            <a:endParaRPr lang="de-DE"/>
          </a:p>
        </p:txBody>
      </p:sp>
      <p:sp>
        <p:nvSpPr>
          <p:cNvPr id="490498" name="Rectangle 2"/>
          <p:cNvSpPr>
            <a:spLocks noGrp="1" noRot="1" noChangeAspect="1" noChangeArrowheads="1" noTextEdit="1"/>
          </p:cNvSpPr>
          <p:nvPr>
            <p:ph type="sldImg"/>
          </p:nvPr>
        </p:nvSpPr>
        <p:spPr>
          <a:ln/>
        </p:spPr>
      </p:sp>
      <p:sp>
        <p:nvSpPr>
          <p:cNvPr id="49049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384E4F-9136-43D3-A973-1F2488A4BE7A}" type="slidenum">
              <a:rPr lang="de-DE"/>
              <a:pPr/>
              <a:t>46</a:t>
            </a:fld>
            <a:endParaRPr lang="de-DE"/>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ED549-8E3C-4EC5-81DF-930C52377B4A}" type="slidenum">
              <a:rPr lang="de-DE"/>
              <a:pPr/>
              <a:t>47</a:t>
            </a:fld>
            <a:endParaRPr lang="de-DE"/>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0AF45D-F4DE-4A7A-9636-0172C49B706F}" type="slidenum">
              <a:rPr lang="de-DE"/>
              <a:pPr/>
              <a:t>48</a:t>
            </a:fld>
            <a:endParaRPr lang="de-DE"/>
          </a:p>
        </p:txBody>
      </p:sp>
      <p:sp>
        <p:nvSpPr>
          <p:cNvPr id="496642" name="Rectangle 2"/>
          <p:cNvSpPr>
            <a:spLocks noGrp="1" noRot="1" noChangeAspect="1" noChangeArrowheads="1" noTextEdit="1"/>
          </p:cNvSpPr>
          <p:nvPr>
            <p:ph type="sldImg"/>
          </p:nvPr>
        </p:nvSpPr>
        <p:spPr>
          <a:ln/>
        </p:spPr>
      </p:sp>
      <p:sp>
        <p:nvSpPr>
          <p:cNvPr id="49664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2E18B3-E74B-4990-AC58-59EEBBEB3D28}" type="slidenum">
              <a:rPr lang="de-DE"/>
              <a:pPr/>
              <a:t>49</a:t>
            </a:fld>
            <a:endParaRPr lang="de-DE"/>
          </a:p>
        </p:txBody>
      </p:sp>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C41294-6C06-410A-B4C8-2601FEC507CC}" type="slidenum">
              <a:rPr lang="de-DE"/>
              <a:pPr/>
              <a:t>5</a:t>
            </a:fld>
            <a:endParaRPr lang="de-DE"/>
          </a:p>
        </p:txBody>
      </p:sp>
      <p:sp>
        <p:nvSpPr>
          <p:cNvPr id="515074" name="Rectangle 2"/>
          <p:cNvSpPr>
            <a:spLocks noGrp="1" noRot="1" noChangeAspect="1" noChangeArrowheads="1" noTextEdit="1"/>
          </p:cNvSpPr>
          <p:nvPr>
            <p:ph type="sldImg"/>
          </p:nvPr>
        </p:nvSpPr>
        <p:spPr>
          <a:ln/>
        </p:spPr>
      </p:sp>
      <p:sp>
        <p:nvSpPr>
          <p:cNvPr id="51507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B9D4FA-041C-4ED8-819D-F1C04C0239A9}" type="slidenum">
              <a:rPr lang="de-DE"/>
              <a:pPr/>
              <a:t>6</a:t>
            </a:fld>
            <a:endParaRPr lang="de-DE"/>
          </a:p>
        </p:txBody>
      </p:sp>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6C2078-F310-49AE-BEA1-4ECD415219BF}" type="slidenum">
              <a:rPr lang="de-DE"/>
              <a:pPr/>
              <a:t>7</a:t>
            </a:fld>
            <a:endParaRPr lang="de-DE"/>
          </a:p>
        </p:txBody>
      </p:sp>
      <p:sp>
        <p:nvSpPr>
          <p:cNvPr id="500738" name="Rectangle 2"/>
          <p:cNvSpPr>
            <a:spLocks noGrp="1" noRot="1" noChangeAspect="1" noChangeArrowheads="1" noTextEdit="1"/>
          </p:cNvSpPr>
          <p:nvPr>
            <p:ph type="sldImg"/>
          </p:nvPr>
        </p:nvSpPr>
        <p:spPr>
          <a:ln/>
        </p:spPr>
      </p:sp>
      <p:sp>
        <p:nvSpPr>
          <p:cNvPr id="50073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1AB5B1-D297-49E7-BC77-FE981FD84C30}" type="slidenum">
              <a:rPr lang="de-DE"/>
              <a:pPr/>
              <a:t>8</a:t>
            </a:fld>
            <a:endParaRPr lang="de-DE"/>
          </a:p>
        </p:txBody>
      </p:sp>
      <p:sp>
        <p:nvSpPr>
          <p:cNvPr id="502786" name="Rectangle 2"/>
          <p:cNvSpPr>
            <a:spLocks noGrp="1" noRot="1" noChangeAspect="1" noChangeArrowheads="1" noTextEdit="1"/>
          </p:cNvSpPr>
          <p:nvPr>
            <p:ph type="sldImg"/>
          </p:nvPr>
        </p:nvSpPr>
        <p:spPr>
          <a:ln/>
        </p:spPr>
      </p:sp>
      <p:sp>
        <p:nvSpPr>
          <p:cNvPr id="50278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0780DC-3879-4AE3-BD9E-DF4D7340E20D}" type="slidenum">
              <a:rPr lang="de-DE"/>
              <a:pPr/>
              <a:t>9</a:t>
            </a:fld>
            <a:endParaRPr lang="de-DE"/>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p:txBody>
          <a:bodyPr/>
          <a:lstStyle/>
          <a:p>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3851496840"/>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653987170"/>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2884603073"/>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093598572"/>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96100" y="249238"/>
            <a:ext cx="1562100" cy="5846762"/>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209800" y="249238"/>
            <a:ext cx="4533900" cy="5846762"/>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05846078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899786873"/>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3536523926"/>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209800" y="1981200"/>
            <a:ext cx="3048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410200" y="1981200"/>
            <a:ext cx="3048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727608456"/>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989495660"/>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698918107"/>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4169580089"/>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864973"/>
          </a:xfrm>
          <a:solidFill>
            <a:schemeClr val="tx1"/>
          </a:solidFill>
        </p:spPr>
        <p:txBody>
          <a:bodyPr/>
          <a:lstStyle>
            <a:lvl1pPr>
              <a:defRPr>
                <a:solidFill>
                  <a:schemeClr val="bg1"/>
                </a:solidFill>
                <a:latin typeface="Arial" pitchFamily="34" charset="0"/>
                <a:cs typeface="Arial" pitchFamily="34" charset="0"/>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93929381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70958"/>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Line 8"/>
          <p:cNvSpPr>
            <a:spLocks noChangeShapeType="1"/>
          </p:cNvSpPr>
          <p:nvPr userDrawn="1"/>
        </p:nvSpPr>
        <p:spPr bwMode="auto">
          <a:xfrm>
            <a:off x="708025" y="6629400"/>
            <a:ext cx="84359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26" name="Rectangle 2"/>
          <p:cNvSpPr>
            <a:spLocks noGrp="1" noChangeArrowheads="1"/>
          </p:cNvSpPr>
          <p:nvPr>
            <p:ph type="title"/>
          </p:nvPr>
        </p:nvSpPr>
        <p:spPr bwMode="auto">
          <a:xfrm>
            <a:off x="2711450" y="249238"/>
            <a:ext cx="4902200" cy="823912"/>
          </a:xfrm>
          <a:prstGeom prst="rect">
            <a:avLst/>
          </a:prstGeom>
          <a:solidFill>
            <a:schemeClr val="bg1"/>
          </a:solidFill>
          <a:ln>
            <a:noFill/>
          </a:ln>
          <a:effectLst>
            <a:outerShdw dist="40161" dir="1106097"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smtClean="0"/>
              <a:t>Klicken Sie, um das Titelformat zu bearbeiten</a:t>
            </a:r>
          </a:p>
        </p:txBody>
      </p:sp>
      <p:sp>
        <p:nvSpPr>
          <p:cNvPr id="1027" name="Rectangle 3"/>
          <p:cNvSpPr>
            <a:spLocks noGrp="1" noChangeArrowheads="1"/>
          </p:cNvSpPr>
          <p:nvPr>
            <p:ph type="body" idx="1"/>
          </p:nvPr>
        </p:nvSpPr>
        <p:spPr bwMode="auto">
          <a:xfrm>
            <a:off x="2209800" y="1981200"/>
            <a:ext cx="6248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Klicken Sie, um die Formate des Vorlagentextes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33" name="Text Box 9"/>
          <p:cNvSpPr txBox="1">
            <a:spLocks noChangeArrowheads="1"/>
          </p:cNvSpPr>
          <p:nvPr userDrawn="1"/>
        </p:nvSpPr>
        <p:spPr bwMode="auto">
          <a:xfrm>
            <a:off x="4992688" y="6613525"/>
            <a:ext cx="41513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000">
                <a:latin typeface="Tahoma" charset="0"/>
              </a:rPr>
              <a:t>www.geophysik.uni-muenchen.de -&gt; Studium -&gt; Vorlesungen</a:t>
            </a:r>
          </a:p>
        </p:txBody>
      </p:sp>
      <p:grpSp>
        <p:nvGrpSpPr>
          <p:cNvPr id="1046" name="Group 22"/>
          <p:cNvGrpSpPr>
            <a:grpSpLocks/>
          </p:cNvGrpSpPr>
          <p:nvPr userDrawn="1"/>
        </p:nvGrpSpPr>
        <p:grpSpPr bwMode="auto">
          <a:xfrm>
            <a:off x="0" y="0"/>
            <a:ext cx="995363" cy="6858000"/>
            <a:chOff x="0" y="0"/>
            <a:chExt cx="627" cy="4320"/>
          </a:xfrm>
        </p:grpSpPr>
        <p:pic>
          <p:nvPicPr>
            <p:cNvPr id="1042" name="Picture 18" descr="seismicsection_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1056"/>
              <a:ext cx="627" cy="17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3" name="Picture 19" descr="fieldwork_1"/>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2822"/>
              <a:ext cx="626" cy="14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 name="Picture 20" descr="ship_1"/>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625" cy="12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047" name="Text Box 23"/>
          <p:cNvSpPr txBox="1">
            <a:spLocks noChangeArrowheads="1"/>
          </p:cNvSpPr>
          <p:nvPr userDrawn="1"/>
        </p:nvSpPr>
        <p:spPr bwMode="auto">
          <a:xfrm>
            <a:off x="987425" y="6613525"/>
            <a:ext cx="13335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000">
                <a:latin typeface="Tahoma" charset="0"/>
              </a:rPr>
              <a:t>Reflexionsseismik</a:t>
            </a:r>
          </a:p>
        </p:txBody>
      </p:sp>
      <p:sp>
        <p:nvSpPr>
          <p:cNvPr id="1048" name="Text Box 24"/>
          <p:cNvSpPr txBox="1">
            <a:spLocks noChangeArrowheads="1"/>
          </p:cNvSpPr>
          <p:nvPr userDrawn="1"/>
        </p:nvSpPr>
        <p:spPr bwMode="auto">
          <a:xfrm>
            <a:off x="2509838" y="6613525"/>
            <a:ext cx="9699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000">
                <a:latin typeface="Tahoma" charset="0"/>
              </a:rPr>
              <a:t>Folie </a:t>
            </a:r>
            <a:fld id="{89F30E45-1F90-4BC8-A4F6-59EE183C700E}" type="slidenum">
              <a:rPr lang="de-DE" sz="1000">
                <a:latin typeface="Tahoma" charset="0"/>
              </a:rPr>
              <a:pPr/>
              <a:t>‹Nr.›</a:t>
            </a:fld>
            <a:endParaRPr lang="en-GB" sz="1000">
              <a:latin typeface="Tahoma"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1" r:id="rId8"/>
    <p:sldLayoutId id="2147483655" r:id="rId9"/>
    <p:sldLayoutId id="2147483656" r:id="rId10"/>
    <p:sldLayoutId id="2147483657" r:id="rId11"/>
    <p:sldLayoutId id="2147483658" r:id="rId12"/>
    <p:sldLayoutId id="2147483659" r:id="rId13"/>
  </p:sldLayoutIdLst>
  <p:transition spd="slow"/>
  <p:txStyles>
    <p:titleStyle>
      <a:lvl1pPr algn="ctr" rtl="0" fontAlgn="base">
        <a:spcBef>
          <a:spcPct val="0"/>
        </a:spcBef>
        <a:spcAft>
          <a:spcPct val="0"/>
        </a:spcAft>
        <a:defRPr sz="2400">
          <a:solidFill>
            <a:schemeClr val="tx2"/>
          </a:solidFill>
          <a:latin typeface="+mj-lt"/>
          <a:ea typeface="+mj-ea"/>
          <a:cs typeface="+mj-cs"/>
        </a:defRPr>
      </a:lvl1pPr>
      <a:lvl2pPr algn="ctr" rtl="0" fontAlgn="base">
        <a:spcBef>
          <a:spcPct val="0"/>
        </a:spcBef>
        <a:spcAft>
          <a:spcPct val="0"/>
        </a:spcAft>
        <a:defRPr sz="2400">
          <a:solidFill>
            <a:schemeClr val="tx2"/>
          </a:solidFill>
          <a:latin typeface="Comic Sans MS" pitchFamily="66" charset="0"/>
        </a:defRPr>
      </a:lvl2pPr>
      <a:lvl3pPr algn="ctr" rtl="0" fontAlgn="base">
        <a:spcBef>
          <a:spcPct val="0"/>
        </a:spcBef>
        <a:spcAft>
          <a:spcPct val="0"/>
        </a:spcAft>
        <a:defRPr sz="2400">
          <a:solidFill>
            <a:schemeClr val="tx2"/>
          </a:solidFill>
          <a:latin typeface="Comic Sans MS" pitchFamily="66" charset="0"/>
        </a:defRPr>
      </a:lvl3pPr>
      <a:lvl4pPr algn="ctr" rtl="0" fontAlgn="base">
        <a:spcBef>
          <a:spcPct val="0"/>
        </a:spcBef>
        <a:spcAft>
          <a:spcPct val="0"/>
        </a:spcAft>
        <a:defRPr sz="2400">
          <a:solidFill>
            <a:schemeClr val="tx2"/>
          </a:solidFill>
          <a:latin typeface="Comic Sans MS" pitchFamily="66" charset="0"/>
        </a:defRPr>
      </a:lvl4pPr>
      <a:lvl5pPr algn="ctr" rtl="0" fontAlgn="base">
        <a:spcBef>
          <a:spcPct val="0"/>
        </a:spcBef>
        <a:spcAft>
          <a:spcPct val="0"/>
        </a:spcAft>
        <a:defRPr sz="2400">
          <a:solidFill>
            <a:schemeClr val="tx2"/>
          </a:solidFill>
          <a:latin typeface="Comic Sans MS" pitchFamily="66" charset="0"/>
        </a:defRPr>
      </a:lvl5pPr>
      <a:lvl6pPr marL="457200" algn="ctr" rtl="0" fontAlgn="base">
        <a:spcBef>
          <a:spcPct val="0"/>
        </a:spcBef>
        <a:spcAft>
          <a:spcPct val="0"/>
        </a:spcAft>
        <a:defRPr sz="2400">
          <a:solidFill>
            <a:schemeClr val="tx2"/>
          </a:solidFill>
          <a:latin typeface="Comic Sans MS" pitchFamily="66" charset="0"/>
        </a:defRPr>
      </a:lvl6pPr>
      <a:lvl7pPr marL="914400" algn="ctr" rtl="0" fontAlgn="base">
        <a:spcBef>
          <a:spcPct val="0"/>
        </a:spcBef>
        <a:spcAft>
          <a:spcPct val="0"/>
        </a:spcAft>
        <a:defRPr sz="2400">
          <a:solidFill>
            <a:schemeClr val="tx2"/>
          </a:solidFill>
          <a:latin typeface="Comic Sans MS" pitchFamily="66" charset="0"/>
        </a:defRPr>
      </a:lvl7pPr>
      <a:lvl8pPr marL="1371600" algn="ctr" rtl="0" fontAlgn="base">
        <a:spcBef>
          <a:spcPct val="0"/>
        </a:spcBef>
        <a:spcAft>
          <a:spcPct val="0"/>
        </a:spcAft>
        <a:defRPr sz="2400">
          <a:solidFill>
            <a:schemeClr val="tx2"/>
          </a:solidFill>
          <a:latin typeface="Comic Sans MS" pitchFamily="66" charset="0"/>
        </a:defRPr>
      </a:lvl8pPr>
      <a:lvl9pPr marL="1828800" algn="ctr" rtl="0" fontAlgn="base">
        <a:spcBef>
          <a:spcPct val="0"/>
        </a:spcBef>
        <a:spcAft>
          <a:spcPct val="0"/>
        </a:spcAft>
        <a:defRPr sz="2400">
          <a:solidFill>
            <a:schemeClr val="tx2"/>
          </a:solidFill>
          <a:latin typeface="Comic Sans MS" pitchFamily="66"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1.xml"/><Relationship Id="rId7" Type="http://schemas.openxmlformats.org/officeDocument/2006/relationships/image" Target="../media/image22.wmf"/><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1.wmf"/><Relationship Id="rId4" Type="http://schemas.openxmlformats.org/officeDocument/2006/relationships/oleObject" Target="../embeddings/oleObject1.bin"/><Relationship Id="rId9" Type="http://schemas.openxmlformats.org/officeDocument/2006/relationships/image" Target="../media/image23.wmf"/></Relationships>
</file>

<file path=ppt/slides/_rels/slide12.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notesSlide" Target="../notesSlides/notesSlide12.xml"/><Relationship Id="rId7" Type="http://schemas.openxmlformats.org/officeDocument/2006/relationships/oleObject" Target="../embeddings/oleObject5.bin"/><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image" Target="../media/image24.wmf"/><Relationship Id="rId5" Type="http://schemas.openxmlformats.org/officeDocument/2006/relationships/oleObject" Target="../embeddings/oleObject4.bin"/><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vmlDrawing" Target="../drawings/vmlDrawing3.vml"/><Relationship Id="rId5" Type="http://schemas.openxmlformats.org/officeDocument/2006/relationships/image" Target="../media/image27.wmf"/><Relationship Id="rId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vmlDrawing" Target="../drawings/vmlDrawing4.vml"/><Relationship Id="rId6" Type="http://schemas.openxmlformats.org/officeDocument/2006/relationships/image" Target="../media/image28.png"/><Relationship Id="rId5" Type="http://schemas.openxmlformats.org/officeDocument/2006/relationships/image" Target="../media/image27.wmf"/><Relationship Id="rId4" Type="http://schemas.openxmlformats.org/officeDocument/2006/relationships/oleObject" Target="../embeddings/oleObject7.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vmlDrawing" Target="../drawings/vmlDrawing5.vml"/><Relationship Id="rId5" Type="http://schemas.openxmlformats.org/officeDocument/2006/relationships/image" Target="../media/image29.wmf"/><Relationship Id="rId4" Type="http://schemas.openxmlformats.org/officeDocument/2006/relationships/oleObject" Target="../embeddings/oleObject8.bin"/></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55.jpeg"/><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7.wmf"/><Relationship Id="rId4" Type="http://schemas.openxmlformats.org/officeDocument/2006/relationships/image" Target="../media/image16.w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p:txBody>
          <a:bodyPr/>
          <a:lstStyle/>
          <a:p>
            <a:r>
              <a:rPr lang="de-DE"/>
              <a:t>Reflexionsseismik</a:t>
            </a:r>
            <a:endParaRPr lang="en-GB"/>
          </a:p>
        </p:txBody>
      </p:sp>
      <p:sp>
        <p:nvSpPr>
          <p:cNvPr id="359427" name="Text Box 3"/>
          <p:cNvSpPr txBox="1">
            <a:spLocks noChangeArrowheads="1"/>
          </p:cNvSpPr>
          <p:nvPr/>
        </p:nvSpPr>
        <p:spPr bwMode="auto">
          <a:xfrm>
            <a:off x="1270305" y="1125516"/>
            <a:ext cx="6696249" cy="51090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lgn="ctr"/>
            <a:endParaRPr lang="de-DE" sz="2000" u="sng" dirty="0">
              <a:latin typeface="Comic Sans MS" pitchFamily="66" charset="0"/>
            </a:endParaRPr>
          </a:p>
          <a:p>
            <a:pPr>
              <a:buFontTx/>
              <a:buChar char="-"/>
            </a:pPr>
            <a:r>
              <a:rPr lang="de-DE" sz="2000" b="0" dirty="0">
                <a:solidFill>
                  <a:srgbClr val="FF0000"/>
                </a:solidFill>
                <a:latin typeface="Comic Sans MS" pitchFamily="66" charset="0"/>
              </a:rPr>
              <a:t>Reflektierte Strahlen</a:t>
            </a:r>
          </a:p>
          <a:p>
            <a:pPr lvl="1">
              <a:buFontTx/>
              <a:buChar char="-"/>
            </a:pPr>
            <a:r>
              <a:rPr lang="de-DE" sz="1600" b="0" dirty="0">
                <a:latin typeface="Comic Sans MS" pitchFamily="66" charset="0"/>
              </a:rPr>
              <a:t>Horizontale Reflektoren</a:t>
            </a:r>
          </a:p>
          <a:p>
            <a:pPr lvl="1">
              <a:buFontTx/>
              <a:buChar char="-"/>
            </a:pPr>
            <a:r>
              <a:rPr lang="de-DE" sz="1600" b="0" dirty="0">
                <a:latin typeface="Comic Sans MS" pitchFamily="66" charset="0"/>
              </a:rPr>
              <a:t>Reflektor Sequenz</a:t>
            </a:r>
            <a:r>
              <a:rPr lang="de-DE" sz="1800" b="0" dirty="0">
                <a:latin typeface="Comic Sans MS" pitchFamily="66" charset="0"/>
              </a:rPr>
              <a:t>  </a:t>
            </a:r>
          </a:p>
          <a:p>
            <a:pPr lvl="1"/>
            <a:endParaRPr lang="de-DE" sz="2000" b="0" dirty="0">
              <a:latin typeface="Comic Sans MS" pitchFamily="66" charset="0"/>
            </a:endParaRPr>
          </a:p>
          <a:p>
            <a:pPr>
              <a:buFontTx/>
              <a:buChar char="-"/>
            </a:pPr>
            <a:r>
              <a:rPr lang="de-DE" sz="2000" b="0" dirty="0">
                <a:solidFill>
                  <a:srgbClr val="FF0000"/>
                </a:solidFill>
                <a:latin typeface="Comic Sans MS" pitchFamily="66" charset="0"/>
              </a:rPr>
              <a:t>Reflexions-seismogramme</a:t>
            </a:r>
          </a:p>
          <a:p>
            <a:pPr lvl="1">
              <a:buFontTx/>
              <a:buChar char="-"/>
            </a:pPr>
            <a:r>
              <a:rPr lang="de-DE" sz="1600" b="0" dirty="0">
                <a:latin typeface="Comic Sans MS" pitchFamily="66" charset="0"/>
              </a:rPr>
              <a:t>Schussanordnungen</a:t>
            </a:r>
          </a:p>
          <a:p>
            <a:pPr lvl="1">
              <a:buFontTx/>
              <a:buChar char="-"/>
            </a:pPr>
            <a:r>
              <a:rPr lang="de-DE" sz="1600" b="0" dirty="0">
                <a:latin typeface="Comic Sans MS" pitchFamily="66" charset="0"/>
              </a:rPr>
              <a:t>Common Mid-Point Anordnung</a:t>
            </a:r>
          </a:p>
          <a:p>
            <a:pPr lvl="1">
              <a:buFontTx/>
              <a:buChar char="-"/>
            </a:pPr>
            <a:endParaRPr lang="de-DE" sz="1600" b="0" dirty="0">
              <a:latin typeface="Comic Sans MS" pitchFamily="66" charset="0"/>
            </a:endParaRPr>
          </a:p>
          <a:p>
            <a:pPr>
              <a:buFontTx/>
              <a:buChar char="-"/>
            </a:pPr>
            <a:r>
              <a:rPr lang="de-DE" sz="2000" b="0" dirty="0">
                <a:solidFill>
                  <a:srgbClr val="FF0000"/>
                </a:solidFill>
                <a:latin typeface="Comic Sans MS" pitchFamily="66" charset="0"/>
              </a:rPr>
              <a:t>Korrekturen und Filterung</a:t>
            </a:r>
          </a:p>
          <a:p>
            <a:endParaRPr lang="de-DE" sz="2000" b="0" dirty="0">
              <a:solidFill>
                <a:srgbClr val="FF0000"/>
              </a:solidFill>
              <a:latin typeface="Comic Sans MS" pitchFamily="66" charset="0"/>
            </a:endParaRPr>
          </a:p>
          <a:p>
            <a:pPr>
              <a:buFontTx/>
              <a:buChar char="-"/>
            </a:pPr>
            <a:r>
              <a:rPr lang="de-DE" sz="2000" b="0" dirty="0">
                <a:solidFill>
                  <a:srgbClr val="FF0000"/>
                </a:solidFill>
                <a:latin typeface="Comic Sans MS" pitchFamily="66" charset="0"/>
              </a:rPr>
              <a:t>Migration von Reflexionsdaten</a:t>
            </a:r>
          </a:p>
          <a:p>
            <a:endParaRPr lang="de-DE" sz="2000" b="0" dirty="0">
              <a:solidFill>
                <a:srgbClr val="FF0000"/>
              </a:solidFill>
              <a:latin typeface="Comic Sans MS" pitchFamily="66" charset="0"/>
            </a:endParaRPr>
          </a:p>
          <a:p>
            <a:pPr>
              <a:buFontTx/>
              <a:buChar char="-"/>
            </a:pPr>
            <a:r>
              <a:rPr lang="de-DE" sz="2000" b="0" dirty="0">
                <a:solidFill>
                  <a:srgbClr val="FF0000"/>
                </a:solidFill>
                <a:latin typeface="Comic Sans MS" pitchFamily="66" charset="0"/>
              </a:rPr>
              <a:t>Interpretation</a:t>
            </a:r>
          </a:p>
          <a:p>
            <a:pPr lvl="1">
              <a:buFontTx/>
              <a:buChar char="-"/>
            </a:pPr>
            <a:r>
              <a:rPr lang="de-DE" sz="1600" b="0" dirty="0">
                <a:latin typeface="Comic Sans MS" pitchFamily="66" charset="0"/>
              </a:rPr>
              <a:t>Strukturanalyse</a:t>
            </a:r>
          </a:p>
          <a:p>
            <a:pPr lvl="1">
              <a:buFontTx/>
              <a:buChar char="-"/>
            </a:pPr>
            <a:r>
              <a:rPr lang="de-DE" sz="1600" b="0" dirty="0">
                <a:latin typeface="Comic Sans MS" pitchFamily="66" charset="0"/>
              </a:rPr>
              <a:t>Stratigraphie</a:t>
            </a:r>
          </a:p>
          <a:p>
            <a:pPr>
              <a:buFontTx/>
              <a:buChar char="-"/>
            </a:pPr>
            <a:endParaRPr lang="de-DE" sz="1600" b="0" dirty="0" smtClean="0">
              <a:latin typeface="Comic Sans MS" pitchFamily="66" charset="0"/>
            </a:endParaRPr>
          </a:p>
          <a:p>
            <a:pPr marL="0" indent="0"/>
            <a:r>
              <a:rPr lang="de-DE" sz="1600" b="0" dirty="0" smtClean="0">
                <a:latin typeface="Comic Sans MS" pitchFamily="66" charset="0"/>
              </a:rPr>
              <a:t>Literatur: </a:t>
            </a:r>
            <a:r>
              <a:rPr lang="de-DE" sz="1600" b="0" dirty="0" err="1" smtClean="0">
                <a:latin typeface="Comic Sans MS" pitchFamily="66" charset="0"/>
              </a:rPr>
              <a:t>Mussett</a:t>
            </a:r>
            <a:r>
              <a:rPr lang="de-DE" sz="1600" b="0" dirty="0" smtClean="0">
                <a:latin typeface="Comic Sans MS" pitchFamily="66" charset="0"/>
              </a:rPr>
              <a:t>, Kapitel 7; </a:t>
            </a:r>
            <a:r>
              <a:rPr lang="de-DE" sz="1600" dirty="0" err="1" smtClean="0">
                <a:solidFill>
                  <a:srgbClr val="FF0000"/>
                </a:solidFill>
                <a:latin typeface="Comic Sans MS" pitchFamily="66" charset="0"/>
              </a:rPr>
              <a:t>Keary</a:t>
            </a:r>
            <a:r>
              <a:rPr lang="de-DE" sz="1600" dirty="0" smtClean="0">
                <a:solidFill>
                  <a:srgbClr val="FF0000"/>
                </a:solidFill>
                <a:latin typeface="Comic Sans MS" pitchFamily="66" charset="0"/>
              </a:rPr>
              <a:t>, Kapitel 4</a:t>
            </a:r>
            <a:endParaRPr lang="de-DE" sz="1600" dirty="0">
              <a:solidFill>
                <a:srgbClr val="FF0000"/>
              </a:solidFill>
              <a:latin typeface="Comic Sans MS" pitchFamily="66"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5863" name="Rectangle 7"/>
          <p:cNvSpPr>
            <a:spLocks noChangeArrowheads="1"/>
          </p:cNvSpPr>
          <p:nvPr/>
        </p:nvSpPr>
        <p:spPr bwMode="auto">
          <a:xfrm>
            <a:off x="0" y="0"/>
            <a:ext cx="954405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 name="Titel 1"/>
          <p:cNvSpPr>
            <a:spLocks noGrp="1"/>
          </p:cNvSpPr>
          <p:nvPr>
            <p:ph type="title"/>
          </p:nvPr>
        </p:nvSpPr>
        <p:spPr/>
        <p:txBody>
          <a:bodyPr/>
          <a:lstStyle/>
          <a:p>
            <a:endParaRPr lang="de-DE"/>
          </a:p>
        </p:txBody>
      </p:sp>
      <p:pic>
        <p:nvPicPr>
          <p:cNvPr id="505860" name="Picture 4" descr="Fig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1788" y="0"/>
            <a:ext cx="5002212"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5861" name="Picture 5" descr="Fig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8175"/>
            <a:ext cx="4191000" cy="2851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5862" name="Picture 6" descr="Fig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11550"/>
            <a:ext cx="4141788" cy="2543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8839" name="Rectangle 23"/>
          <p:cNvSpPr>
            <a:spLocks noChangeArrowheads="1"/>
          </p:cNvSpPr>
          <p:nvPr/>
        </p:nvSpPr>
        <p:spPr bwMode="auto">
          <a:xfrm>
            <a:off x="1092200" y="2425700"/>
            <a:ext cx="3848100" cy="35941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18818" name="Rectangle 2"/>
          <p:cNvSpPr>
            <a:spLocks noGrp="1" noChangeArrowheads="1"/>
          </p:cNvSpPr>
          <p:nvPr>
            <p:ph type="title"/>
          </p:nvPr>
        </p:nvSpPr>
        <p:spPr/>
        <p:txBody>
          <a:bodyPr/>
          <a:lstStyle/>
          <a:p>
            <a:r>
              <a:rPr lang="de-DE"/>
              <a:t>Laufzeit reflektierter Strahlen</a:t>
            </a:r>
            <a:endParaRPr lang="en-GB">
              <a:solidFill>
                <a:srgbClr val="FF0000"/>
              </a:solidFill>
            </a:endParaRPr>
          </a:p>
        </p:txBody>
      </p:sp>
      <p:sp>
        <p:nvSpPr>
          <p:cNvPr id="418819" name="Text Box 3"/>
          <p:cNvSpPr txBox="1">
            <a:spLocks noChangeArrowheads="1"/>
          </p:cNvSpPr>
          <p:nvPr/>
        </p:nvSpPr>
        <p:spPr bwMode="auto">
          <a:xfrm>
            <a:off x="1498600" y="1352550"/>
            <a:ext cx="6596063" cy="915988"/>
          </a:xfrm>
          <a:prstGeom prst="rect">
            <a:avLst/>
          </a:prstGeom>
          <a:solidFill>
            <a:schemeClr val="bg1"/>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de-DE" sz="1800" b="0">
                <a:latin typeface="Comic Sans MS" pitchFamily="66" charset="0"/>
              </a:rPr>
              <a:t>Die Ankunftszeiten t(x) der Reflexionen von der Schichtgrenze in der Tiefe z als Funktion vom Abstand x wird geschrieben als:</a:t>
            </a:r>
            <a:endParaRPr lang="en-GB" sz="1800" b="0">
              <a:latin typeface="Comic Sans MS" pitchFamily="66" charset="0"/>
            </a:endParaRPr>
          </a:p>
        </p:txBody>
      </p:sp>
      <p:graphicFrame>
        <p:nvGraphicFramePr>
          <p:cNvPr id="418820" name="Object 4"/>
          <p:cNvGraphicFramePr>
            <a:graphicFrameLocks noChangeAspect="1"/>
          </p:cNvGraphicFramePr>
          <p:nvPr/>
        </p:nvGraphicFramePr>
        <p:xfrm>
          <a:off x="5099050" y="2670175"/>
          <a:ext cx="2503488" cy="842963"/>
        </p:xfrm>
        <a:graphic>
          <a:graphicData uri="http://schemas.openxmlformats.org/presentationml/2006/ole">
            <mc:AlternateContent xmlns:mc="http://schemas.openxmlformats.org/markup-compatibility/2006">
              <mc:Choice xmlns:v="urn:schemas-microsoft-com:vml" Requires="v">
                <p:oleObj spid="_x0000_s525361" name="Formel" r:id="rId4" imgW="1168200" imgH="393480" progId="Equation.3">
                  <p:embed/>
                </p:oleObj>
              </mc:Choice>
              <mc:Fallback>
                <p:oleObj name="Formel" r:id="rId4" imgW="1168200" imgH="39348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9050" y="2670175"/>
                        <a:ext cx="2503488" cy="8429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8821" name="Object 5"/>
          <p:cNvGraphicFramePr>
            <a:graphicFrameLocks noChangeAspect="1"/>
          </p:cNvGraphicFramePr>
          <p:nvPr/>
        </p:nvGraphicFramePr>
        <p:xfrm>
          <a:off x="5091113" y="3849688"/>
          <a:ext cx="3103562" cy="896937"/>
        </p:xfrm>
        <a:graphic>
          <a:graphicData uri="http://schemas.openxmlformats.org/presentationml/2006/ole">
            <mc:AlternateContent xmlns:mc="http://schemas.openxmlformats.org/markup-compatibility/2006">
              <mc:Choice xmlns:v="urn:schemas-microsoft-com:vml" Requires="v">
                <p:oleObj spid="_x0000_s525362" name="Formel" r:id="rId6" imgW="1447560" imgH="419040" progId="Equation.3">
                  <p:embed/>
                </p:oleObj>
              </mc:Choice>
              <mc:Fallback>
                <p:oleObj name="Formel" r:id="rId6" imgW="1447560" imgH="41904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1113" y="3849688"/>
                        <a:ext cx="3103562" cy="8969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8823" name="Line 7"/>
          <p:cNvSpPr>
            <a:spLocks noChangeShapeType="1"/>
          </p:cNvSpPr>
          <p:nvPr/>
        </p:nvSpPr>
        <p:spPr bwMode="auto">
          <a:xfrm>
            <a:off x="1485900" y="5359400"/>
            <a:ext cx="3136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8824" name="Line 8"/>
          <p:cNvSpPr>
            <a:spLocks noChangeShapeType="1"/>
          </p:cNvSpPr>
          <p:nvPr/>
        </p:nvSpPr>
        <p:spPr bwMode="auto">
          <a:xfrm flipV="1">
            <a:off x="2921000" y="2705100"/>
            <a:ext cx="0" cy="26543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8825" name="Freeform 9"/>
          <p:cNvSpPr>
            <a:spLocks/>
          </p:cNvSpPr>
          <p:nvPr/>
        </p:nvSpPr>
        <p:spPr bwMode="auto">
          <a:xfrm>
            <a:off x="2921000" y="3138488"/>
            <a:ext cx="1790700" cy="1244600"/>
          </a:xfrm>
          <a:custGeom>
            <a:avLst/>
            <a:gdLst>
              <a:gd name="T0" fmla="*/ 0 w 1128"/>
              <a:gd name="T1" fmla="*/ 511 h 512"/>
              <a:gd name="T2" fmla="*/ 560 w 1128"/>
              <a:gd name="T3" fmla="*/ 439 h 512"/>
              <a:gd name="T4" fmla="*/ 1040 w 1128"/>
              <a:gd name="T5" fmla="*/ 71 h 512"/>
              <a:gd name="T6" fmla="*/ 1088 w 1128"/>
              <a:gd name="T7" fmla="*/ 15 h 512"/>
            </a:gdLst>
            <a:ahLst/>
            <a:cxnLst>
              <a:cxn ang="0">
                <a:pos x="T0" y="T1"/>
              </a:cxn>
              <a:cxn ang="0">
                <a:pos x="T2" y="T3"/>
              </a:cxn>
              <a:cxn ang="0">
                <a:pos x="T4" y="T5"/>
              </a:cxn>
              <a:cxn ang="0">
                <a:pos x="T6" y="T7"/>
              </a:cxn>
            </a:cxnLst>
            <a:rect l="0" t="0" r="r" b="b"/>
            <a:pathLst>
              <a:path w="1128" h="512">
                <a:moveTo>
                  <a:pt x="0" y="511"/>
                </a:moveTo>
                <a:cubicBezTo>
                  <a:pt x="193" y="511"/>
                  <a:pt x="387" y="512"/>
                  <a:pt x="560" y="439"/>
                </a:cubicBezTo>
                <a:cubicBezTo>
                  <a:pt x="733" y="366"/>
                  <a:pt x="952" y="142"/>
                  <a:pt x="1040" y="71"/>
                </a:cubicBezTo>
                <a:cubicBezTo>
                  <a:pt x="1128" y="0"/>
                  <a:pt x="1108" y="7"/>
                  <a:pt x="1088" y="1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8826" name="Freeform 10"/>
          <p:cNvSpPr>
            <a:spLocks/>
          </p:cNvSpPr>
          <p:nvPr/>
        </p:nvSpPr>
        <p:spPr bwMode="auto">
          <a:xfrm flipH="1">
            <a:off x="1181100" y="3214688"/>
            <a:ext cx="1739900" cy="1168400"/>
          </a:xfrm>
          <a:custGeom>
            <a:avLst/>
            <a:gdLst>
              <a:gd name="T0" fmla="*/ 0 w 1128"/>
              <a:gd name="T1" fmla="*/ 511 h 512"/>
              <a:gd name="T2" fmla="*/ 560 w 1128"/>
              <a:gd name="T3" fmla="*/ 439 h 512"/>
              <a:gd name="T4" fmla="*/ 1040 w 1128"/>
              <a:gd name="T5" fmla="*/ 71 h 512"/>
              <a:gd name="T6" fmla="*/ 1088 w 1128"/>
              <a:gd name="T7" fmla="*/ 15 h 512"/>
            </a:gdLst>
            <a:ahLst/>
            <a:cxnLst>
              <a:cxn ang="0">
                <a:pos x="T0" y="T1"/>
              </a:cxn>
              <a:cxn ang="0">
                <a:pos x="T2" y="T3"/>
              </a:cxn>
              <a:cxn ang="0">
                <a:pos x="T4" y="T5"/>
              </a:cxn>
              <a:cxn ang="0">
                <a:pos x="T6" y="T7"/>
              </a:cxn>
            </a:cxnLst>
            <a:rect l="0" t="0" r="r" b="b"/>
            <a:pathLst>
              <a:path w="1128" h="512">
                <a:moveTo>
                  <a:pt x="0" y="511"/>
                </a:moveTo>
                <a:cubicBezTo>
                  <a:pt x="193" y="511"/>
                  <a:pt x="387" y="512"/>
                  <a:pt x="560" y="439"/>
                </a:cubicBezTo>
                <a:cubicBezTo>
                  <a:pt x="733" y="366"/>
                  <a:pt x="952" y="142"/>
                  <a:pt x="1040" y="71"/>
                </a:cubicBezTo>
                <a:cubicBezTo>
                  <a:pt x="1128" y="0"/>
                  <a:pt x="1108" y="7"/>
                  <a:pt x="1088" y="1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8827" name="Rectangle 11"/>
          <p:cNvSpPr>
            <a:spLocks noChangeArrowheads="1"/>
          </p:cNvSpPr>
          <p:nvPr/>
        </p:nvSpPr>
        <p:spPr bwMode="auto">
          <a:xfrm>
            <a:off x="4432300" y="5392738"/>
            <a:ext cx="319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800" b="0">
                <a:latin typeface="Comic Sans MS" pitchFamily="66" charset="0"/>
              </a:rPr>
              <a:t>x</a:t>
            </a:r>
            <a:endParaRPr lang="en-GB" sz="1800" b="0">
              <a:latin typeface="Comic Sans MS" pitchFamily="66" charset="0"/>
            </a:endParaRPr>
          </a:p>
        </p:txBody>
      </p:sp>
      <p:sp>
        <p:nvSpPr>
          <p:cNvPr id="418828" name="Rectangle 12"/>
          <p:cNvSpPr>
            <a:spLocks noChangeArrowheads="1"/>
          </p:cNvSpPr>
          <p:nvPr/>
        </p:nvSpPr>
        <p:spPr bwMode="auto">
          <a:xfrm>
            <a:off x="3035300" y="2586038"/>
            <a:ext cx="292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800" b="0">
                <a:latin typeface="Comic Sans MS" pitchFamily="66" charset="0"/>
              </a:rPr>
              <a:t>t</a:t>
            </a:r>
            <a:endParaRPr lang="en-GB" sz="1800" b="0">
              <a:latin typeface="Comic Sans MS" pitchFamily="66" charset="0"/>
            </a:endParaRPr>
          </a:p>
        </p:txBody>
      </p:sp>
      <p:sp>
        <p:nvSpPr>
          <p:cNvPr id="418829" name="Line 13"/>
          <p:cNvSpPr>
            <a:spLocks noChangeShapeType="1"/>
          </p:cNvSpPr>
          <p:nvPr/>
        </p:nvSpPr>
        <p:spPr bwMode="auto">
          <a:xfrm>
            <a:off x="1854200" y="4394200"/>
            <a:ext cx="2095500" cy="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8830" name="Line 14"/>
          <p:cNvSpPr>
            <a:spLocks noChangeShapeType="1"/>
          </p:cNvSpPr>
          <p:nvPr/>
        </p:nvSpPr>
        <p:spPr bwMode="auto">
          <a:xfrm>
            <a:off x="1866900" y="4051300"/>
            <a:ext cx="2095500" cy="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8831" name="Line 15"/>
          <p:cNvSpPr>
            <a:spLocks noChangeShapeType="1"/>
          </p:cNvSpPr>
          <p:nvPr/>
        </p:nvSpPr>
        <p:spPr bwMode="auto">
          <a:xfrm>
            <a:off x="3975100" y="4064000"/>
            <a:ext cx="0" cy="1308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8832" name="Line 16"/>
          <p:cNvSpPr>
            <a:spLocks noChangeShapeType="1"/>
          </p:cNvSpPr>
          <p:nvPr/>
        </p:nvSpPr>
        <p:spPr bwMode="auto">
          <a:xfrm>
            <a:off x="1879600" y="4038600"/>
            <a:ext cx="0" cy="1308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8833" name="Rectangle 17"/>
          <p:cNvSpPr>
            <a:spLocks noChangeArrowheads="1"/>
          </p:cNvSpPr>
          <p:nvPr/>
        </p:nvSpPr>
        <p:spPr bwMode="auto">
          <a:xfrm>
            <a:off x="3784600" y="5418138"/>
            <a:ext cx="4286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800" b="0">
                <a:latin typeface="Comic Sans MS" pitchFamily="66" charset="0"/>
              </a:rPr>
              <a:t>+x</a:t>
            </a:r>
            <a:endParaRPr lang="en-GB" sz="1800" b="0">
              <a:latin typeface="Comic Sans MS" pitchFamily="66" charset="0"/>
            </a:endParaRPr>
          </a:p>
        </p:txBody>
      </p:sp>
      <p:sp>
        <p:nvSpPr>
          <p:cNvPr id="418835" name="Rectangle 19"/>
          <p:cNvSpPr>
            <a:spLocks noChangeArrowheads="1"/>
          </p:cNvSpPr>
          <p:nvPr/>
        </p:nvSpPr>
        <p:spPr bwMode="auto">
          <a:xfrm>
            <a:off x="1689100" y="5418138"/>
            <a:ext cx="414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800" b="0">
                <a:latin typeface="Comic Sans MS" pitchFamily="66" charset="0"/>
              </a:rPr>
              <a:t>-x</a:t>
            </a:r>
            <a:endParaRPr lang="en-GB" sz="1800" b="0">
              <a:latin typeface="Comic Sans MS" pitchFamily="66" charset="0"/>
            </a:endParaRPr>
          </a:p>
        </p:txBody>
      </p:sp>
      <p:sp>
        <p:nvSpPr>
          <p:cNvPr id="418837" name="Line 21"/>
          <p:cNvSpPr>
            <a:spLocks noChangeShapeType="1"/>
          </p:cNvSpPr>
          <p:nvPr/>
        </p:nvSpPr>
        <p:spPr bwMode="auto">
          <a:xfrm>
            <a:off x="2743200" y="4064000"/>
            <a:ext cx="0" cy="3302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8838" name="Rectangle 22"/>
          <p:cNvSpPr>
            <a:spLocks noChangeArrowheads="1"/>
          </p:cNvSpPr>
          <p:nvPr/>
        </p:nvSpPr>
        <p:spPr bwMode="auto">
          <a:xfrm>
            <a:off x="2260600" y="4033838"/>
            <a:ext cx="479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800" b="0">
                <a:latin typeface="Symbol" pitchFamily="18" charset="2"/>
              </a:rPr>
              <a:t>D</a:t>
            </a:r>
            <a:r>
              <a:rPr lang="de-DE" sz="1800" b="0">
                <a:latin typeface="Comic Sans MS" pitchFamily="66" charset="0"/>
              </a:rPr>
              <a:t>T</a:t>
            </a:r>
            <a:endParaRPr lang="en-GB" sz="1800" b="0">
              <a:latin typeface="Comic Sans MS" pitchFamily="66" charset="0"/>
            </a:endParaRPr>
          </a:p>
        </p:txBody>
      </p:sp>
      <p:graphicFrame>
        <p:nvGraphicFramePr>
          <p:cNvPr id="418840" name="Object 24"/>
          <p:cNvGraphicFramePr>
            <a:graphicFrameLocks noChangeAspect="1"/>
          </p:cNvGraphicFramePr>
          <p:nvPr/>
        </p:nvGraphicFramePr>
        <p:xfrm>
          <a:off x="5289550" y="4940300"/>
          <a:ext cx="2832100" cy="977900"/>
        </p:xfrm>
        <a:graphic>
          <a:graphicData uri="http://schemas.openxmlformats.org/presentationml/2006/ole">
            <mc:AlternateContent xmlns:mc="http://schemas.openxmlformats.org/markup-compatibility/2006">
              <mc:Choice xmlns:v="urn:schemas-microsoft-com:vml" Requires="v">
                <p:oleObj spid="_x0000_s525363" name="Formel" r:id="rId8" imgW="1320480" imgH="457200" progId="Equation.3">
                  <p:embed/>
                </p:oleObj>
              </mc:Choice>
              <mc:Fallback>
                <p:oleObj name="Formel" r:id="rId8" imgW="1320480" imgH="457200" progId="Equation.3">
                  <p:embed/>
                  <p:pic>
                    <p:nvPicPr>
                      <p:cNvPr id="0" name="Object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9550" y="4940300"/>
                        <a:ext cx="2832100" cy="9779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8841" name="Rectangle 25"/>
          <p:cNvSpPr>
            <a:spLocks noChangeArrowheads="1"/>
          </p:cNvSpPr>
          <p:nvPr/>
        </p:nvSpPr>
        <p:spPr bwMode="auto">
          <a:xfrm>
            <a:off x="5311775" y="6083300"/>
            <a:ext cx="3575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400" b="0">
                <a:solidFill>
                  <a:srgbClr val="FF0000"/>
                </a:solidFill>
                <a:latin typeface="Comic Sans MS" pitchFamily="66" charset="0"/>
              </a:rPr>
              <a:t>Normal Moveout (NMO)</a:t>
            </a:r>
          </a:p>
        </p:txBody>
      </p:sp>
      <p:sp>
        <p:nvSpPr>
          <p:cNvPr id="418842" name="Line 26"/>
          <p:cNvSpPr>
            <a:spLocks noChangeShapeType="1"/>
          </p:cNvSpPr>
          <p:nvPr/>
        </p:nvSpPr>
        <p:spPr bwMode="auto">
          <a:xfrm flipH="1" flipV="1">
            <a:off x="5702300" y="5651500"/>
            <a:ext cx="482600" cy="419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8843" name="Rectangle 27"/>
          <p:cNvSpPr>
            <a:spLocks noChangeArrowheads="1"/>
          </p:cNvSpPr>
          <p:nvPr/>
        </p:nvSpPr>
        <p:spPr bwMode="auto">
          <a:xfrm>
            <a:off x="1181100" y="2773363"/>
            <a:ext cx="16176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200" b="0">
                <a:latin typeface="Comic Sans MS" pitchFamily="66" charset="0"/>
              </a:rPr>
              <a:t>Reflektionshyperbel</a:t>
            </a:r>
            <a:endParaRPr lang="en-GB" sz="1200" b="0">
              <a:latin typeface="Comic Sans MS" pitchFamily="66" charset="0"/>
            </a:endParaRPr>
          </a:p>
        </p:txBody>
      </p:sp>
      <p:sp>
        <p:nvSpPr>
          <p:cNvPr id="418844" name="Line 28"/>
          <p:cNvSpPr>
            <a:spLocks noChangeShapeType="1"/>
          </p:cNvSpPr>
          <p:nvPr/>
        </p:nvSpPr>
        <p:spPr bwMode="auto">
          <a:xfrm flipH="1" flipV="1">
            <a:off x="2932113" y="4424363"/>
            <a:ext cx="484187" cy="349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8845" name="Text Box 29"/>
          <p:cNvSpPr txBox="1">
            <a:spLocks noChangeArrowheads="1"/>
          </p:cNvSpPr>
          <p:nvPr/>
        </p:nvSpPr>
        <p:spPr bwMode="auto">
          <a:xfrm>
            <a:off x="3417888" y="4657725"/>
            <a:ext cx="3508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t</a:t>
            </a:r>
            <a:r>
              <a:rPr lang="de-DE" baseline="-25000"/>
              <a:t>0</a:t>
            </a:r>
            <a:endParaRPr lang="de-DE"/>
          </a:p>
        </p:txBody>
      </p:sp>
      <p:sp>
        <p:nvSpPr>
          <p:cNvPr id="418846" name="Text Box 30"/>
          <p:cNvSpPr txBox="1">
            <a:spLocks noChangeArrowheads="1"/>
          </p:cNvSpPr>
          <p:nvPr/>
        </p:nvSpPr>
        <p:spPr bwMode="auto">
          <a:xfrm>
            <a:off x="3351213" y="3057525"/>
            <a:ext cx="3508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t</a:t>
            </a:r>
            <a:r>
              <a:rPr lang="de-DE" baseline="-25000"/>
              <a:t>x</a:t>
            </a:r>
            <a:endParaRPr lang="de-DE"/>
          </a:p>
        </p:txBody>
      </p:sp>
      <p:sp>
        <p:nvSpPr>
          <p:cNvPr id="418847" name="Line 31"/>
          <p:cNvSpPr>
            <a:spLocks noChangeShapeType="1"/>
          </p:cNvSpPr>
          <p:nvPr/>
        </p:nvSpPr>
        <p:spPr bwMode="auto">
          <a:xfrm>
            <a:off x="3603625" y="3482975"/>
            <a:ext cx="349250" cy="5508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p:txBody>
          <a:bodyPr/>
          <a:lstStyle/>
          <a:p>
            <a:r>
              <a:rPr lang="de-DE" b="1"/>
              <a:t>Laufzeit reflektierter Strahlen</a:t>
            </a:r>
            <a:endParaRPr lang="en-GB" b="1"/>
          </a:p>
        </p:txBody>
      </p:sp>
      <p:sp>
        <p:nvSpPr>
          <p:cNvPr id="454660" name="Rectangle 4"/>
          <p:cNvSpPr>
            <a:spLocks noChangeArrowheads="1"/>
          </p:cNvSpPr>
          <p:nvPr/>
        </p:nvSpPr>
        <p:spPr bwMode="auto">
          <a:xfrm>
            <a:off x="2466975" y="1271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4546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271588"/>
            <a:ext cx="4337050" cy="4445000"/>
          </a:xfrm>
          <a:prstGeom prst="rect">
            <a:avLst/>
          </a:prstGeom>
          <a:noFill/>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graphicFrame>
        <p:nvGraphicFramePr>
          <p:cNvPr id="454661" name="Object 5"/>
          <p:cNvGraphicFramePr>
            <a:graphicFrameLocks noChangeAspect="1"/>
          </p:cNvGraphicFramePr>
          <p:nvPr>
            <p:extLst>
              <p:ext uri="{D42A27DB-BD31-4B8C-83A1-F6EECF244321}">
                <p14:modId xmlns:p14="http://schemas.microsoft.com/office/powerpoint/2010/main" val="3447628731"/>
              </p:ext>
            </p:extLst>
          </p:nvPr>
        </p:nvGraphicFramePr>
        <p:xfrm>
          <a:off x="6159354" y="1734682"/>
          <a:ext cx="2097087" cy="977900"/>
        </p:xfrm>
        <a:graphic>
          <a:graphicData uri="http://schemas.openxmlformats.org/presentationml/2006/ole">
            <mc:AlternateContent xmlns:mc="http://schemas.openxmlformats.org/markup-compatibility/2006">
              <mc:Choice xmlns:v="urn:schemas-microsoft-com:vml" Requires="v">
                <p:oleObj spid="_x0000_s454701" name="Formel" r:id="rId5" imgW="977760" imgH="457200" progId="Equation.3">
                  <p:embed/>
                </p:oleObj>
              </mc:Choice>
              <mc:Fallback>
                <p:oleObj name="Formel" r:id="rId5" imgW="977760" imgH="4572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9354" y="1734682"/>
                        <a:ext cx="2097087" cy="977900"/>
                      </a:xfrm>
                      <a:prstGeom prst="rect">
                        <a:avLst/>
                      </a:prstGeom>
                      <a:solidFill>
                        <a:schemeClr val="bg1"/>
                      </a:solidFill>
                      <a:ln w="9525">
                        <a:solidFill>
                          <a:schemeClr val="tx1"/>
                        </a:solidFill>
                        <a:miter lim="800000"/>
                        <a:headEnd/>
                        <a:tailEnd/>
                      </a:ln>
                      <a:effectLst/>
                      <a:extLst/>
                    </p:spPr>
                  </p:pic>
                </p:oleObj>
              </mc:Fallback>
            </mc:AlternateContent>
          </a:graphicData>
        </a:graphic>
      </p:graphicFrame>
      <p:sp>
        <p:nvSpPr>
          <p:cNvPr id="454662" name="Line 6"/>
          <p:cNvSpPr>
            <a:spLocks noChangeShapeType="1"/>
          </p:cNvSpPr>
          <p:nvPr/>
        </p:nvSpPr>
        <p:spPr bwMode="auto">
          <a:xfrm>
            <a:off x="2852738" y="4338030"/>
            <a:ext cx="171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54663" name="Line 7"/>
          <p:cNvSpPr>
            <a:spLocks noChangeShapeType="1"/>
          </p:cNvSpPr>
          <p:nvPr/>
        </p:nvSpPr>
        <p:spPr bwMode="auto">
          <a:xfrm>
            <a:off x="3830638" y="3982430"/>
            <a:ext cx="736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54664" name="Line 8"/>
          <p:cNvSpPr>
            <a:spLocks noChangeShapeType="1"/>
          </p:cNvSpPr>
          <p:nvPr/>
        </p:nvSpPr>
        <p:spPr bwMode="auto">
          <a:xfrm>
            <a:off x="4338638" y="3664930"/>
            <a:ext cx="266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54665" name="Line 9"/>
          <p:cNvSpPr>
            <a:spLocks noChangeShapeType="1"/>
          </p:cNvSpPr>
          <p:nvPr/>
        </p:nvSpPr>
        <p:spPr bwMode="auto">
          <a:xfrm>
            <a:off x="4325938" y="3664930"/>
            <a:ext cx="0" cy="157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54666" name="Line 10"/>
          <p:cNvSpPr>
            <a:spLocks noChangeShapeType="1"/>
          </p:cNvSpPr>
          <p:nvPr/>
        </p:nvSpPr>
        <p:spPr bwMode="auto">
          <a:xfrm>
            <a:off x="3830638" y="3982430"/>
            <a:ext cx="0" cy="127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54667" name="Rectangle 11"/>
          <p:cNvSpPr>
            <a:spLocks noChangeArrowheads="1"/>
          </p:cNvSpPr>
          <p:nvPr/>
        </p:nvSpPr>
        <p:spPr bwMode="auto">
          <a:xfrm>
            <a:off x="4587876" y="4179280"/>
            <a:ext cx="3381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400" b="0">
                <a:solidFill>
                  <a:schemeClr val="tx2"/>
                </a:solidFill>
                <a:latin typeface="Comic Sans MS" pitchFamily="66" charset="0"/>
              </a:rPr>
              <a:t>t</a:t>
            </a:r>
            <a:r>
              <a:rPr lang="de-DE" sz="1400" b="0" baseline="-25000">
                <a:solidFill>
                  <a:schemeClr val="tx2"/>
                </a:solidFill>
                <a:latin typeface="Comic Sans MS" pitchFamily="66" charset="0"/>
              </a:rPr>
              <a:t>0</a:t>
            </a:r>
            <a:endParaRPr lang="en-GB" sz="1400" b="0">
              <a:solidFill>
                <a:schemeClr val="tx2"/>
              </a:solidFill>
              <a:latin typeface="Comic Sans MS" pitchFamily="66" charset="0"/>
            </a:endParaRPr>
          </a:p>
        </p:txBody>
      </p:sp>
      <p:sp>
        <p:nvSpPr>
          <p:cNvPr id="454668" name="Rectangle 12"/>
          <p:cNvSpPr>
            <a:spLocks noChangeArrowheads="1"/>
          </p:cNvSpPr>
          <p:nvPr/>
        </p:nvSpPr>
        <p:spPr bwMode="auto">
          <a:xfrm>
            <a:off x="4575176" y="3810980"/>
            <a:ext cx="319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400" b="0">
                <a:solidFill>
                  <a:schemeClr val="tx2"/>
                </a:solidFill>
                <a:latin typeface="Comic Sans MS" pitchFamily="66" charset="0"/>
              </a:rPr>
              <a:t>t</a:t>
            </a:r>
            <a:r>
              <a:rPr lang="de-DE" sz="1400" b="0" baseline="-25000">
                <a:solidFill>
                  <a:schemeClr val="tx2"/>
                </a:solidFill>
                <a:latin typeface="Comic Sans MS" pitchFamily="66" charset="0"/>
              </a:rPr>
              <a:t>1</a:t>
            </a:r>
            <a:endParaRPr lang="en-GB" sz="1400" b="0">
              <a:solidFill>
                <a:schemeClr val="tx2"/>
              </a:solidFill>
              <a:latin typeface="Comic Sans MS" pitchFamily="66" charset="0"/>
            </a:endParaRPr>
          </a:p>
        </p:txBody>
      </p:sp>
      <p:sp>
        <p:nvSpPr>
          <p:cNvPr id="454669" name="Rectangle 13"/>
          <p:cNvSpPr>
            <a:spLocks noChangeArrowheads="1"/>
          </p:cNvSpPr>
          <p:nvPr/>
        </p:nvSpPr>
        <p:spPr bwMode="auto">
          <a:xfrm>
            <a:off x="4575176" y="3531580"/>
            <a:ext cx="3381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400" b="0">
                <a:solidFill>
                  <a:schemeClr val="tx2"/>
                </a:solidFill>
                <a:latin typeface="Comic Sans MS" pitchFamily="66" charset="0"/>
              </a:rPr>
              <a:t>t</a:t>
            </a:r>
            <a:r>
              <a:rPr lang="de-DE" sz="1400" b="0" baseline="-25000">
                <a:solidFill>
                  <a:schemeClr val="tx2"/>
                </a:solidFill>
                <a:latin typeface="Comic Sans MS" pitchFamily="66" charset="0"/>
              </a:rPr>
              <a:t>2</a:t>
            </a:r>
            <a:endParaRPr lang="en-GB" sz="1400" b="0">
              <a:solidFill>
                <a:schemeClr val="tx2"/>
              </a:solidFill>
              <a:latin typeface="Comic Sans MS" pitchFamily="66" charset="0"/>
            </a:endParaRPr>
          </a:p>
        </p:txBody>
      </p:sp>
      <p:sp>
        <p:nvSpPr>
          <p:cNvPr id="454670" name="Rectangle 14"/>
          <p:cNvSpPr>
            <a:spLocks noChangeArrowheads="1"/>
          </p:cNvSpPr>
          <p:nvPr/>
        </p:nvSpPr>
        <p:spPr bwMode="auto">
          <a:xfrm>
            <a:off x="3673476" y="5360380"/>
            <a:ext cx="3397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400" b="0">
                <a:solidFill>
                  <a:schemeClr val="tx2"/>
                </a:solidFill>
                <a:latin typeface="Comic Sans MS" pitchFamily="66" charset="0"/>
              </a:rPr>
              <a:t>x</a:t>
            </a:r>
            <a:r>
              <a:rPr lang="de-DE" sz="1400" b="0" baseline="-25000">
                <a:solidFill>
                  <a:schemeClr val="tx2"/>
                </a:solidFill>
                <a:latin typeface="Comic Sans MS" pitchFamily="66" charset="0"/>
              </a:rPr>
              <a:t>1</a:t>
            </a:r>
            <a:endParaRPr lang="en-GB" sz="1400" b="0">
              <a:solidFill>
                <a:schemeClr val="tx2"/>
              </a:solidFill>
              <a:latin typeface="Comic Sans MS" pitchFamily="66" charset="0"/>
            </a:endParaRPr>
          </a:p>
        </p:txBody>
      </p:sp>
      <p:sp>
        <p:nvSpPr>
          <p:cNvPr id="454671" name="Rectangle 15"/>
          <p:cNvSpPr>
            <a:spLocks noChangeArrowheads="1"/>
          </p:cNvSpPr>
          <p:nvPr/>
        </p:nvSpPr>
        <p:spPr bwMode="auto">
          <a:xfrm>
            <a:off x="4168776" y="5373080"/>
            <a:ext cx="3587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400" b="0">
                <a:solidFill>
                  <a:schemeClr val="tx2"/>
                </a:solidFill>
                <a:latin typeface="Comic Sans MS" pitchFamily="66" charset="0"/>
              </a:rPr>
              <a:t>x</a:t>
            </a:r>
            <a:r>
              <a:rPr lang="de-DE" sz="1400" b="0" baseline="-25000">
                <a:solidFill>
                  <a:schemeClr val="tx2"/>
                </a:solidFill>
                <a:latin typeface="Comic Sans MS" pitchFamily="66" charset="0"/>
              </a:rPr>
              <a:t>2</a:t>
            </a:r>
            <a:endParaRPr lang="en-GB" sz="1400" b="0">
              <a:solidFill>
                <a:schemeClr val="tx2"/>
              </a:solidFill>
              <a:latin typeface="Comic Sans MS" pitchFamily="66" charset="0"/>
            </a:endParaRPr>
          </a:p>
        </p:txBody>
      </p:sp>
      <p:sp>
        <p:nvSpPr>
          <p:cNvPr id="3" name="Textfeld 2"/>
          <p:cNvSpPr txBox="1"/>
          <p:nvPr/>
        </p:nvSpPr>
        <p:spPr>
          <a:xfrm>
            <a:off x="291836" y="5889217"/>
            <a:ext cx="8885766" cy="1077218"/>
          </a:xfrm>
          <a:prstGeom prst="rect">
            <a:avLst/>
          </a:prstGeom>
          <a:noFill/>
        </p:spPr>
        <p:txBody>
          <a:bodyPr wrap="none" rtlCol="0">
            <a:spAutoFit/>
          </a:bodyPr>
          <a:lstStyle/>
          <a:p>
            <a:r>
              <a:rPr lang="de-DE" sz="1600" b="0" dirty="0" smtClean="0">
                <a:latin typeface="Arial" pitchFamily="34" charset="0"/>
                <a:cs typeface="Arial" pitchFamily="34" charset="0"/>
              </a:rPr>
              <a:t>Methoden zur Bestimmung der Normal Move-out Geschwindigkeiten für jede Kurve. </a:t>
            </a:r>
          </a:p>
          <a:p>
            <a:r>
              <a:rPr lang="de-DE" sz="1600" b="0" dirty="0" smtClean="0">
                <a:latin typeface="Arial" pitchFamily="34" charset="0"/>
                <a:cs typeface="Arial" pitchFamily="34" charset="0"/>
              </a:rPr>
              <a:t>Die NMV Geschwindigkeiten sind </a:t>
            </a:r>
            <a:r>
              <a:rPr lang="de-DE" sz="1600" dirty="0" smtClean="0">
                <a:solidFill>
                  <a:srgbClr val="FF0000"/>
                </a:solidFill>
                <a:latin typeface="Arial" pitchFamily="34" charset="0"/>
                <a:cs typeface="Arial" pitchFamily="34" charset="0"/>
              </a:rPr>
              <a:t>nicht</a:t>
            </a:r>
            <a:r>
              <a:rPr lang="de-DE" sz="1600" b="0" dirty="0" smtClean="0">
                <a:solidFill>
                  <a:srgbClr val="FF0000"/>
                </a:solidFill>
                <a:latin typeface="Arial" pitchFamily="34" charset="0"/>
                <a:cs typeface="Arial" pitchFamily="34" charset="0"/>
              </a:rPr>
              <a:t> </a:t>
            </a:r>
            <a:r>
              <a:rPr lang="de-DE" sz="1600" b="0" dirty="0" smtClean="0">
                <a:latin typeface="Arial" pitchFamily="34" charset="0"/>
                <a:cs typeface="Arial" pitchFamily="34" charset="0"/>
              </a:rPr>
              <a:t>die physikalischen Geschwindigkeiten in den Schichten!</a:t>
            </a:r>
          </a:p>
          <a:p>
            <a:r>
              <a:rPr lang="de-DE" sz="1600" b="0" dirty="0" smtClean="0">
                <a:latin typeface="Arial" pitchFamily="34" charset="0"/>
                <a:cs typeface="Arial" pitchFamily="34" charset="0"/>
              </a:rPr>
              <a:t>Dafür brauchen wir die Dix Formel!</a:t>
            </a:r>
          </a:p>
          <a:p>
            <a:endParaRPr lang="de-DE" sz="1600" b="0" dirty="0">
              <a:latin typeface="Arial" pitchFamily="34" charset="0"/>
              <a:cs typeface="Arial" pitchFamily="34" charset="0"/>
            </a:endParaRPr>
          </a:p>
        </p:txBody>
      </p:sp>
      <p:graphicFrame>
        <p:nvGraphicFramePr>
          <p:cNvPr id="18" name="Object 5"/>
          <p:cNvGraphicFramePr>
            <a:graphicFrameLocks noChangeAspect="1"/>
          </p:cNvGraphicFramePr>
          <p:nvPr>
            <p:extLst>
              <p:ext uri="{D42A27DB-BD31-4B8C-83A1-F6EECF244321}">
                <p14:modId xmlns:p14="http://schemas.microsoft.com/office/powerpoint/2010/main" val="2031793861"/>
              </p:ext>
            </p:extLst>
          </p:nvPr>
        </p:nvGraphicFramePr>
        <p:xfrm>
          <a:off x="6200775" y="3430588"/>
          <a:ext cx="2014538" cy="1058862"/>
        </p:xfrm>
        <a:graphic>
          <a:graphicData uri="http://schemas.openxmlformats.org/presentationml/2006/ole">
            <mc:AlternateContent xmlns:mc="http://schemas.openxmlformats.org/markup-compatibility/2006">
              <mc:Choice xmlns:v="urn:schemas-microsoft-com:vml" Requires="v">
                <p:oleObj spid="_x0000_s454702" name="Formel" r:id="rId7" imgW="939600" imgH="495000" progId="Equation.3">
                  <p:embed/>
                </p:oleObj>
              </mc:Choice>
              <mc:Fallback>
                <p:oleObj name="Formel" r:id="rId7" imgW="939600" imgH="495000" progId="Equation.3">
                  <p:embed/>
                  <p:pic>
                    <p:nvPicPr>
                      <p:cNvPr id="0" name=""/>
                      <p:cNvPicPr>
                        <a:picLocks noChangeAspect="1" noChangeArrowheads="1"/>
                      </p:cNvPicPr>
                      <p:nvPr/>
                    </p:nvPicPr>
                    <p:blipFill>
                      <a:blip r:embed="rId8"/>
                      <a:srcRect/>
                      <a:stretch>
                        <a:fillRect/>
                      </a:stretch>
                    </p:blipFill>
                    <p:spPr bwMode="auto">
                      <a:xfrm>
                        <a:off x="6200775" y="3430588"/>
                        <a:ext cx="2014538" cy="1058862"/>
                      </a:xfrm>
                      <a:prstGeom prst="rect">
                        <a:avLst/>
                      </a:prstGeom>
                      <a:solidFill>
                        <a:schemeClr val="bg1"/>
                      </a:solidFill>
                      <a:ln w="9525">
                        <a:solidFill>
                          <a:schemeClr val="tx1"/>
                        </a:solidFill>
                        <a:miter lim="800000"/>
                        <a:headEnd/>
                        <a:tailEnd/>
                      </a:ln>
                      <a:effectLst/>
                      <a:extLst/>
                    </p:spPr>
                  </p:pic>
                </p:oleObj>
              </mc:Fallback>
            </mc:AlternateContent>
          </a:graphicData>
        </a:graphic>
      </p:graphicFrame>
      <p:sp>
        <p:nvSpPr>
          <p:cNvPr id="4" name="Rechteck 3"/>
          <p:cNvSpPr/>
          <p:nvPr/>
        </p:nvSpPr>
        <p:spPr>
          <a:xfrm>
            <a:off x="6038347" y="2797145"/>
            <a:ext cx="1351652" cy="400110"/>
          </a:xfrm>
          <a:prstGeom prst="rect">
            <a:avLst/>
          </a:prstGeom>
        </p:spPr>
        <p:txBody>
          <a:bodyPr wrap="none">
            <a:spAutoFit/>
          </a:bodyPr>
          <a:lstStyle/>
          <a:p>
            <a:r>
              <a:rPr lang="de-DE" b="0" dirty="0" smtClean="0">
                <a:latin typeface="Arial" pitchFamily="34" charset="0"/>
                <a:cs typeface="Arial" pitchFamily="34" charset="0"/>
              </a:rPr>
              <a:t>… oder …</a:t>
            </a:r>
            <a:endParaRPr lang="de-DE" dirty="0"/>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p:txBody>
          <a:bodyPr/>
          <a:lstStyle/>
          <a:p>
            <a:r>
              <a:rPr lang="de-DE"/>
              <a:t>Reflektor Sequenz</a:t>
            </a:r>
            <a:br>
              <a:rPr lang="de-DE"/>
            </a:br>
            <a:r>
              <a:rPr lang="de-DE">
                <a:solidFill>
                  <a:srgbClr val="FF0000"/>
                </a:solidFill>
              </a:rPr>
              <a:t>Dix Formel</a:t>
            </a:r>
            <a:endParaRPr lang="en-GB">
              <a:solidFill>
                <a:srgbClr val="FF0000"/>
              </a:solidFill>
            </a:endParaRPr>
          </a:p>
        </p:txBody>
      </p:sp>
      <p:graphicFrame>
        <p:nvGraphicFramePr>
          <p:cNvPr id="420867" name="Object 3"/>
          <p:cNvGraphicFramePr>
            <a:graphicFrameLocks noChangeAspect="1"/>
          </p:cNvGraphicFramePr>
          <p:nvPr>
            <p:extLst>
              <p:ext uri="{D42A27DB-BD31-4B8C-83A1-F6EECF244321}">
                <p14:modId xmlns:p14="http://schemas.microsoft.com/office/powerpoint/2010/main" val="3137506052"/>
              </p:ext>
            </p:extLst>
          </p:nvPr>
        </p:nvGraphicFramePr>
        <p:xfrm>
          <a:off x="1228725" y="4864100"/>
          <a:ext cx="3489325" cy="1076325"/>
        </p:xfrm>
        <a:graphic>
          <a:graphicData uri="http://schemas.openxmlformats.org/presentationml/2006/ole">
            <mc:AlternateContent xmlns:mc="http://schemas.openxmlformats.org/markup-compatibility/2006">
              <mc:Choice xmlns:v="urn:schemas-microsoft-com:vml" Requires="v">
                <p:oleObj spid="_x0000_s420909" name="Formel" r:id="rId4" imgW="1726920" imgH="533160" progId="Equation.3">
                  <p:embed/>
                </p:oleObj>
              </mc:Choice>
              <mc:Fallback>
                <p:oleObj name="Formel" r:id="rId4" imgW="1726920" imgH="53316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8725" y="4864100"/>
                        <a:ext cx="3489325" cy="10763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20869" name="Text Box 5"/>
          <p:cNvSpPr txBox="1">
            <a:spLocks noChangeArrowheads="1"/>
          </p:cNvSpPr>
          <p:nvPr/>
        </p:nvSpPr>
        <p:spPr bwMode="auto">
          <a:xfrm>
            <a:off x="1077913" y="1789112"/>
            <a:ext cx="3862387" cy="2289175"/>
          </a:xfrm>
          <a:prstGeom prst="rect">
            <a:avLst/>
          </a:prstGeom>
          <a:solidFill>
            <a:schemeClr val="bg1"/>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de-DE" sz="1800" b="0">
                <a:latin typeface="Comic Sans MS" pitchFamily="66" charset="0"/>
              </a:rPr>
              <a:t>Der einzelne NMO kann dazu benutzt werden die rms-Velocity bis zu einer bestimmten Tiefe abzuschätzen, und </a:t>
            </a:r>
            <a:r>
              <a:rPr lang="de-DE" sz="1800" b="0">
                <a:solidFill>
                  <a:srgbClr val="FF0000"/>
                </a:solidFill>
                <a:latin typeface="Comic Sans MS" pitchFamily="66" charset="0"/>
              </a:rPr>
              <a:t>Geschwindigkeiten der Schichten v</a:t>
            </a:r>
            <a:r>
              <a:rPr lang="de-DE" sz="1800" b="0" baseline="-25000">
                <a:solidFill>
                  <a:srgbClr val="FF0000"/>
                </a:solidFill>
                <a:latin typeface="Comic Sans MS" pitchFamily="66" charset="0"/>
              </a:rPr>
              <a:t>n </a:t>
            </a:r>
            <a:r>
              <a:rPr lang="de-DE" sz="1800" b="0">
                <a:solidFill>
                  <a:srgbClr val="FF0000"/>
                </a:solidFill>
                <a:latin typeface="Comic Sans MS" pitchFamily="66" charset="0"/>
              </a:rPr>
              <a:t>(Dix Formel) mit der Laufzeit am Punkt der Quelle  t</a:t>
            </a:r>
            <a:r>
              <a:rPr lang="de-DE" sz="1800" b="0" baseline="-25000">
                <a:solidFill>
                  <a:srgbClr val="FF0000"/>
                </a:solidFill>
                <a:latin typeface="Comic Sans MS" pitchFamily="66" charset="0"/>
              </a:rPr>
              <a:t>n </a:t>
            </a:r>
            <a:r>
              <a:rPr lang="de-DE" sz="1800" b="0">
                <a:latin typeface="Comic Sans MS" pitchFamily="66" charset="0"/>
              </a:rPr>
              <a:t>zu bestimmen.</a:t>
            </a:r>
            <a:endParaRPr lang="en-GB" sz="1800" b="0">
              <a:latin typeface="Comic Sans MS" pitchFamily="66" charset="0"/>
            </a:endParaRPr>
          </a:p>
        </p:txBody>
      </p:sp>
      <p:sp>
        <p:nvSpPr>
          <p:cNvPr id="420871" name="Rectangle 7"/>
          <p:cNvSpPr>
            <a:spLocks noChangeArrowheads="1"/>
          </p:cNvSpPr>
          <p:nvPr/>
        </p:nvSpPr>
        <p:spPr bwMode="auto">
          <a:xfrm>
            <a:off x="6051550" y="1560512"/>
            <a:ext cx="2159000" cy="4749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20872" name="Line 8"/>
          <p:cNvSpPr>
            <a:spLocks noChangeShapeType="1"/>
          </p:cNvSpPr>
          <p:nvPr/>
        </p:nvSpPr>
        <p:spPr bwMode="auto">
          <a:xfrm>
            <a:off x="6280150" y="2792412"/>
            <a:ext cx="1676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873" name="Line 9"/>
          <p:cNvSpPr>
            <a:spLocks noChangeShapeType="1"/>
          </p:cNvSpPr>
          <p:nvPr/>
        </p:nvSpPr>
        <p:spPr bwMode="auto">
          <a:xfrm>
            <a:off x="6280150" y="4189412"/>
            <a:ext cx="1676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874" name="Line 10"/>
          <p:cNvSpPr>
            <a:spLocks noChangeShapeType="1"/>
          </p:cNvSpPr>
          <p:nvPr/>
        </p:nvSpPr>
        <p:spPr bwMode="auto">
          <a:xfrm>
            <a:off x="6280150" y="4900612"/>
            <a:ext cx="1676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875" name="Line 11"/>
          <p:cNvSpPr>
            <a:spLocks noChangeShapeType="1"/>
          </p:cNvSpPr>
          <p:nvPr/>
        </p:nvSpPr>
        <p:spPr bwMode="auto">
          <a:xfrm>
            <a:off x="6280150" y="5624512"/>
            <a:ext cx="1676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876" name="Line 12"/>
          <p:cNvSpPr>
            <a:spLocks noChangeShapeType="1"/>
          </p:cNvSpPr>
          <p:nvPr/>
        </p:nvSpPr>
        <p:spPr bwMode="auto">
          <a:xfrm>
            <a:off x="6280150" y="3490912"/>
            <a:ext cx="1676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883" name="Text Box 19"/>
          <p:cNvSpPr txBox="1">
            <a:spLocks noChangeArrowheads="1"/>
          </p:cNvSpPr>
          <p:nvPr/>
        </p:nvSpPr>
        <p:spPr bwMode="auto">
          <a:xfrm>
            <a:off x="7051675" y="2120900"/>
            <a:ext cx="39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v</a:t>
            </a:r>
            <a:r>
              <a:rPr lang="de-DE" baseline="-25000"/>
              <a:t>1</a:t>
            </a:r>
            <a:endParaRPr lang="en-GB"/>
          </a:p>
        </p:txBody>
      </p:sp>
      <p:sp>
        <p:nvSpPr>
          <p:cNvPr id="420884" name="Text Box 20"/>
          <p:cNvSpPr txBox="1">
            <a:spLocks noChangeArrowheads="1"/>
          </p:cNvSpPr>
          <p:nvPr/>
        </p:nvSpPr>
        <p:spPr bwMode="auto">
          <a:xfrm>
            <a:off x="7140575" y="2984500"/>
            <a:ext cx="39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v</a:t>
            </a:r>
            <a:r>
              <a:rPr lang="de-DE" baseline="-25000"/>
              <a:t>2</a:t>
            </a:r>
            <a:endParaRPr lang="en-GB"/>
          </a:p>
        </p:txBody>
      </p:sp>
      <p:sp>
        <p:nvSpPr>
          <p:cNvPr id="420885" name="Text Box 21"/>
          <p:cNvSpPr txBox="1">
            <a:spLocks noChangeArrowheads="1"/>
          </p:cNvSpPr>
          <p:nvPr/>
        </p:nvSpPr>
        <p:spPr bwMode="auto">
          <a:xfrm>
            <a:off x="7229475" y="3683000"/>
            <a:ext cx="403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v</a:t>
            </a:r>
            <a:r>
              <a:rPr lang="de-DE" baseline="-25000"/>
              <a:t>n</a:t>
            </a:r>
            <a:endParaRPr lang="en-GB"/>
          </a:p>
        </p:txBody>
      </p:sp>
      <p:sp>
        <p:nvSpPr>
          <p:cNvPr id="420886" name="Line 22"/>
          <p:cNvSpPr>
            <a:spLocks noChangeShapeType="1"/>
          </p:cNvSpPr>
          <p:nvPr/>
        </p:nvSpPr>
        <p:spPr bwMode="auto">
          <a:xfrm>
            <a:off x="6483350" y="1801812"/>
            <a:ext cx="11430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887" name="Line 23"/>
          <p:cNvSpPr>
            <a:spLocks noChangeShapeType="1"/>
          </p:cNvSpPr>
          <p:nvPr/>
        </p:nvSpPr>
        <p:spPr bwMode="auto">
          <a:xfrm>
            <a:off x="6597650" y="2779712"/>
            <a:ext cx="304800" cy="723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888" name="Line 24"/>
          <p:cNvSpPr>
            <a:spLocks noChangeShapeType="1"/>
          </p:cNvSpPr>
          <p:nvPr/>
        </p:nvSpPr>
        <p:spPr bwMode="auto">
          <a:xfrm>
            <a:off x="6889750" y="3490912"/>
            <a:ext cx="114300" cy="71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889" name="Line 25"/>
          <p:cNvSpPr>
            <a:spLocks noChangeShapeType="1"/>
          </p:cNvSpPr>
          <p:nvPr/>
        </p:nvSpPr>
        <p:spPr bwMode="auto">
          <a:xfrm flipH="1">
            <a:off x="7004050" y="3490912"/>
            <a:ext cx="101600" cy="723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890" name="Line 26"/>
          <p:cNvSpPr>
            <a:spLocks noChangeShapeType="1"/>
          </p:cNvSpPr>
          <p:nvPr/>
        </p:nvSpPr>
        <p:spPr bwMode="auto">
          <a:xfrm flipH="1">
            <a:off x="7105650" y="2817812"/>
            <a:ext cx="21590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891" name="Line 27"/>
          <p:cNvSpPr>
            <a:spLocks noChangeShapeType="1"/>
          </p:cNvSpPr>
          <p:nvPr/>
        </p:nvSpPr>
        <p:spPr bwMode="auto">
          <a:xfrm flipH="1">
            <a:off x="7334250" y="1814512"/>
            <a:ext cx="101600" cy="101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p:txBody>
          <a:bodyPr/>
          <a:lstStyle/>
          <a:p>
            <a:r>
              <a:rPr lang="de-DE"/>
              <a:t>Reflektor Sequenz</a:t>
            </a:r>
            <a:br>
              <a:rPr lang="de-DE"/>
            </a:br>
            <a:r>
              <a:rPr lang="de-DE">
                <a:solidFill>
                  <a:srgbClr val="FF0000"/>
                </a:solidFill>
              </a:rPr>
              <a:t>Dix Formel</a:t>
            </a:r>
            <a:endParaRPr lang="en-GB">
              <a:solidFill>
                <a:srgbClr val="FF0000"/>
              </a:solidFill>
            </a:endParaRPr>
          </a:p>
        </p:txBody>
      </p:sp>
      <p:graphicFrame>
        <p:nvGraphicFramePr>
          <p:cNvPr id="493571" name="Object 3"/>
          <p:cNvGraphicFramePr>
            <a:graphicFrameLocks noChangeAspect="1"/>
          </p:cNvGraphicFramePr>
          <p:nvPr>
            <p:extLst>
              <p:ext uri="{D42A27DB-BD31-4B8C-83A1-F6EECF244321}">
                <p14:modId xmlns:p14="http://schemas.microsoft.com/office/powerpoint/2010/main" val="3474473823"/>
              </p:ext>
            </p:extLst>
          </p:nvPr>
        </p:nvGraphicFramePr>
        <p:xfrm>
          <a:off x="1420030" y="1398327"/>
          <a:ext cx="3489325" cy="1076325"/>
        </p:xfrm>
        <a:graphic>
          <a:graphicData uri="http://schemas.openxmlformats.org/presentationml/2006/ole">
            <mc:AlternateContent xmlns:mc="http://schemas.openxmlformats.org/markup-compatibility/2006">
              <mc:Choice xmlns:v="urn:schemas-microsoft-com:vml" Requires="v">
                <p:oleObj spid="_x0000_s493606" name="Formel" r:id="rId4" imgW="1726920" imgH="533160" progId="Equation.3">
                  <p:embed/>
                </p:oleObj>
              </mc:Choice>
              <mc:Fallback>
                <p:oleObj name="Formel" r:id="rId4" imgW="1726920" imgH="53316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0030" y="1398327"/>
                        <a:ext cx="3489325" cy="10763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93588"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2580" y="2082540"/>
            <a:ext cx="2933700" cy="3006725"/>
          </a:xfrm>
          <a:prstGeom prst="rect">
            <a:avLst/>
          </a:prstGeom>
          <a:noFill/>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493589" name="Text Box 21"/>
          <p:cNvSpPr txBox="1">
            <a:spLocks noChangeArrowheads="1"/>
          </p:cNvSpPr>
          <p:nvPr/>
        </p:nvSpPr>
        <p:spPr bwMode="auto">
          <a:xfrm>
            <a:off x="1161267" y="2612765"/>
            <a:ext cx="3943350" cy="3937000"/>
          </a:xfrm>
          <a:prstGeom prst="rect">
            <a:avLst/>
          </a:prstGeom>
          <a:solidFill>
            <a:schemeClr val="bg1"/>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r>
              <a:rPr lang="de-DE" sz="1800" b="0" dirty="0">
                <a:latin typeface="Comic Sans MS" pitchFamily="66" charset="0"/>
              </a:rPr>
              <a:t>Vorgehensweise:</a:t>
            </a:r>
          </a:p>
          <a:p>
            <a:endParaRPr lang="de-DE" sz="1800" b="0" dirty="0">
              <a:latin typeface="Comic Sans MS" pitchFamily="66" charset="0"/>
            </a:endParaRPr>
          </a:p>
          <a:p>
            <a:pPr>
              <a:buFontTx/>
              <a:buAutoNum type="arabicPeriod"/>
            </a:pPr>
            <a:r>
              <a:rPr lang="de-DE" sz="1800" b="0" dirty="0">
                <a:latin typeface="Comic Sans MS" pitchFamily="66" charset="0"/>
              </a:rPr>
              <a:t>Bestimmen der </a:t>
            </a:r>
            <a:r>
              <a:rPr lang="de-DE" sz="1800" b="0" dirty="0" err="1">
                <a:latin typeface="Comic Sans MS" pitchFamily="66" charset="0"/>
              </a:rPr>
              <a:t>rms</a:t>
            </a:r>
            <a:r>
              <a:rPr lang="de-DE" sz="1800" b="0" dirty="0">
                <a:latin typeface="Comic Sans MS" pitchFamily="66" charset="0"/>
              </a:rPr>
              <a:t>-Geschwindigkeiten (</a:t>
            </a:r>
            <a:r>
              <a:rPr lang="de-DE" sz="1800" b="0" dirty="0" err="1">
                <a:latin typeface="Comic Sans MS" pitchFamily="66" charset="0"/>
              </a:rPr>
              <a:t>v</a:t>
            </a:r>
            <a:r>
              <a:rPr lang="de-DE" sz="1800" b="0" baseline="-25000" dirty="0" err="1">
                <a:latin typeface="Comic Sans MS" pitchFamily="66" charset="0"/>
              </a:rPr>
              <a:t>rms</a:t>
            </a:r>
            <a:r>
              <a:rPr lang="de-DE" sz="1800" b="0" dirty="0">
                <a:latin typeface="Comic Sans MS" pitchFamily="66" charset="0"/>
              </a:rPr>
              <a:t>) für jede Reflexion  </a:t>
            </a:r>
            <a:r>
              <a:rPr lang="de-DE" sz="1800" b="0" dirty="0" err="1" smtClean="0">
                <a:latin typeface="Comic Sans MS" pitchFamily="66" charset="0"/>
              </a:rPr>
              <a:t>zB</a:t>
            </a:r>
            <a:r>
              <a:rPr lang="de-DE" sz="1800" b="0" dirty="0" smtClean="0">
                <a:latin typeface="Comic Sans MS" pitchFamily="66" charset="0"/>
              </a:rPr>
              <a:t> mit t</a:t>
            </a:r>
            <a:r>
              <a:rPr lang="de-DE" sz="1800" b="0" baseline="30000" dirty="0" smtClean="0">
                <a:latin typeface="Comic Sans MS" pitchFamily="66" charset="0"/>
              </a:rPr>
              <a:t>2</a:t>
            </a:r>
            <a:r>
              <a:rPr lang="de-DE" sz="1800" b="0" dirty="0" smtClean="0">
                <a:latin typeface="Comic Sans MS" pitchFamily="66" charset="0"/>
              </a:rPr>
              <a:t>-x</a:t>
            </a:r>
            <a:r>
              <a:rPr lang="de-DE" sz="1800" b="0" baseline="30000" dirty="0" smtClean="0">
                <a:latin typeface="Comic Sans MS" pitchFamily="66" charset="0"/>
              </a:rPr>
              <a:t>2</a:t>
            </a:r>
            <a:endParaRPr lang="de-DE" sz="1800" b="0" dirty="0">
              <a:latin typeface="Comic Sans MS" pitchFamily="66" charset="0"/>
            </a:endParaRPr>
          </a:p>
          <a:p>
            <a:pPr>
              <a:buFontTx/>
              <a:buAutoNum type="arabicPeriod"/>
            </a:pPr>
            <a:r>
              <a:rPr lang="en-GB" sz="1800" b="0" dirty="0" err="1">
                <a:latin typeface="Comic Sans MS" pitchFamily="66" charset="0"/>
              </a:rPr>
              <a:t>Ablesen</a:t>
            </a:r>
            <a:r>
              <a:rPr lang="en-GB" sz="1800" b="0" dirty="0">
                <a:latin typeface="Comic Sans MS" pitchFamily="66" charset="0"/>
              </a:rPr>
              <a:t> der zero-offset </a:t>
            </a:r>
            <a:r>
              <a:rPr lang="en-GB" sz="1800" b="0" dirty="0" err="1">
                <a:latin typeface="Comic Sans MS" pitchFamily="66" charset="0"/>
              </a:rPr>
              <a:t>Ankunftszeiten</a:t>
            </a:r>
            <a:r>
              <a:rPr lang="en-GB" sz="1800" b="0" dirty="0">
                <a:latin typeface="Comic Sans MS" pitchFamily="66" charset="0"/>
              </a:rPr>
              <a:t> </a:t>
            </a:r>
            <a:r>
              <a:rPr lang="en-GB" sz="1800" b="0" dirty="0" err="1">
                <a:latin typeface="Comic Sans MS" pitchFamily="66" charset="0"/>
              </a:rPr>
              <a:t>jeder</a:t>
            </a:r>
            <a:r>
              <a:rPr lang="en-GB" sz="1800" b="0" dirty="0">
                <a:latin typeface="Comic Sans MS" pitchFamily="66" charset="0"/>
              </a:rPr>
              <a:t> Reflexion </a:t>
            </a:r>
            <a:r>
              <a:rPr lang="en-GB" sz="1800" b="0" dirty="0" err="1">
                <a:latin typeface="Comic Sans MS" pitchFamily="66" charset="0"/>
              </a:rPr>
              <a:t>t</a:t>
            </a:r>
            <a:r>
              <a:rPr lang="en-GB" sz="1800" b="0" baseline="-25000" dirty="0" err="1">
                <a:latin typeface="Comic Sans MS" pitchFamily="66" charset="0"/>
              </a:rPr>
              <a:t>n</a:t>
            </a:r>
            <a:r>
              <a:rPr lang="en-GB" sz="1800" b="0" dirty="0">
                <a:latin typeface="Comic Sans MS" pitchFamily="66" charset="0"/>
              </a:rPr>
              <a:t> </a:t>
            </a:r>
          </a:p>
          <a:p>
            <a:pPr>
              <a:buFontTx/>
              <a:buAutoNum type="arabicPeriod"/>
            </a:pPr>
            <a:r>
              <a:rPr lang="en-GB" sz="1800" b="0" dirty="0" err="1">
                <a:latin typeface="Comic Sans MS" pitchFamily="66" charset="0"/>
              </a:rPr>
              <a:t>Bestimmen</a:t>
            </a:r>
            <a:r>
              <a:rPr lang="en-GB" sz="1800" b="0" dirty="0">
                <a:latin typeface="Comic Sans MS" pitchFamily="66" charset="0"/>
              </a:rPr>
              <a:t> von v</a:t>
            </a:r>
            <a:r>
              <a:rPr lang="en-GB" sz="1800" b="0" baseline="-25000" dirty="0">
                <a:latin typeface="Comic Sans MS" pitchFamily="66" charset="0"/>
              </a:rPr>
              <a:t>1 </a:t>
            </a:r>
            <a:r>
              <a:rPr lang="en-GB" sz="1800" b="0" dirty="0">
                <a:latin typeface="Comic Sans MS" pitchFamily="66" charset="0"/>
              </a:rPr>
              <a:t>= v</a:t>
            </a:r>
            <a:r>
              <a:rPr lang="en-GB" sz="1800" b="0" baseline="-25000" dirty="0">
                <a:latin typeface="Comic Sans MS" pitchFamily="66" charset="0"/>
              </a:rPr>
              <a:t>rms,1</a:t>
            </a:r>
          </a:p>
          <a:p>
            <a:pPr>
              <a:buFontTx/>
              <a:buAutoNum type="arabicPeriod"/>
            </a:pPr>
            <a:r>
              <a:rPr lang="en-GB" sz="1800" b="0" dirty="0" err="1">
                <a:latin typeface="Comic Sans MS" pitchFamily="66" charset="0"/>
              </a:rPr>
              <a:t>Berechnen</a:t>
            </a:r>
            <a:r>
              <a:rPr lang="en-GB" sz="1800" b="0" dirty="0">
                <a:latin typeface="Comic Sans MS" pitchFamily="66" charset="0"/>
              </a:rPr>
              <a:t> von </a:t>
            </a:r>
            <a:r>
              <a:rPr lang="en-GB" sz="1800" b="0" dirty="0" err="1">
                <a:latin typeface="Comic Sans MS" pitchFamily="66" charset="0"/>
              </a:rPr>
              <a:t>v</a:t>
            </a:r>
            <a:r>
              <a:rPr lang="en-GB" sz="1800" b="0" baseline="-25000" dirty="0" err="1">
                <a:latin typeface="Comic Sans MS" pitchFamily="66" charset="0"/>
              </a:rPr>
              <a:t>n</a:t>
            </a:r>
            <a:r>
              <a:rPr lang="en-GB" sz="1800" b="0" baseline="-25000" dirty="0">
                <a:latin typeface="Comic Sans MS" pitchFamily="66" charset="0"/>
              </a:rPr>
              <a:t> </a:t>
            </a:r>
            <a:r>
              <a:rPr lang="en-GB" sz="1800" b="0" dirty="0" err="1">
                <a:latin typeface="Comic Sans MS" pitchFamily="66" charset="0"/>
              </a:rPr>
              <a:t>für</a:t>
            </a:r>
            <a:r>
              <a:rPr lang="en-GB" sz="1800" b="0" dirty="0">
                <a:latin typeface="Comic Sans MS" pitchFamily="66" charset="0"/>
              </a:rPr>
              <a:t> n&gt; 1 </a:t>
            </a:r>
            <a:r>
              <a:rPr lang="en-GB" sz="1800" b="0" dirty="0" err="1">
                <a:latin typeface="Comic Sans MS" pitchFamily="66" charset="0"/>
              </a:rPr>
              <a:t>über</a:t>
            </a:r>
            <a:r>
              <a:rPr lang="en-GB" sz="1800" b="0" dirty="0">
                <a:latin typeface="Comic Sans MS" pitchFamily="66" charset="0"/>
              </a:rPr>
              <a:t> </a:t>
            </a:r>
            <a:r>
              <a:rPr lang="en-GB" sz="1800" b="0" dirty="0" err="1">
                <a:latin typeface="Comic Sans MS" pitchFamily="66" charset="0"/>
              </a:rPr>
              <a:t>Formel</a:t>
            </a:r>
            <a:r>
              <a:rPr lang="en-GB" sz="1800" b="0" dirty="0">
                <a:latin typeface="Comic Sans MS" pitchFamily="66" charset="0"/>
              </a:rPr>
              <a:t>.</a:t>
            </a:r>
          </a:p>
          <a:p>
            <a:pPr>
              <a:buFontTx/>
              <a:buAutoNum type="arabicPeriod"/>
            </a:pPr>
            <a:r>
              <a:rPr lang="en-GB" sz="1800" b="0" dirty="0" err="1">
                <a:latin typeface="Comic Sans MS" pitchFamily="66" charset="0"/>
              </a:rPr>
              <a:t>Berechnen</a:t>
            </a:r>
            <a:r>
              <a:rPr lang="en-GB" sz="1800" b="0" dirty="0">
                <a:latin typeface="Comic Sans MS" pitchFamily="66" charset="0"/>
              </a:rPr>
              <a:t> der </a:t>
            </a:r>
            <a:r>
              <a:rPr lang="en-GB" sz="1800" b="0" dirty="0" err="1">
                <a:latin typeface="Comic Sans MS" pitchFamily="66" charset="0"/>
              </a:rPr>
              <a:t>Schichtdicken</a:t>
            </a:r>
            <a:r>
              <a:rPr lang="en-GB" sz="1800" b="0" dirty="0">
                <a:latin typeface="Comic Sans MS" pitchFamily="66" charset="0"/>
              </a:rPr>
              <a:t> </a:t>
            </a:r>
            <a:r>
              <a:rPr lang="en-GB" sz="1800" b="0" dirty="0" err="1">
                <a:latin typeface="Comic Sans MS" pitchFamily="66" charset="0"/>
              </a:rPr>
              <a:t>aus</a:t>
            </a:r>
            <a:r>
              <a:rPr lang="en-GB" sz="1800" b="0" dirty="0">
                <a:latin typeface="Comic Sans MS" pitchFamily="66" charset="0"/>
              </a:rPr>
              <a:t> </a:t>
            </a:r>
            <a:r>
              <a:rPr lang="en-GB" sz="1800" b="0" dirty="0" err="1">
                <a:latin typeface="Comic Sans MS" pitchFamily="66" charset="0"/>
              </a:rPr>
              <a:t>Differenzzeiten</a:t>
            </a:r>
            <a:r>
              <a:rPr lang="en-GB" sz="1800" b="0" dirty="0">
                <a:latin typeface="Comic Sans MS" pitchFamily="66" charset="0"/>
              </a:rPr>
              <a:t> der </a:t>
            </a:r>
            <a:r>
              <a:rPr lang="en-GB" sz="1800" b="0" dirty="0" err="1">
                <a:latin typeface="Comic Sans MS" pitchFamily="66" charset="0"/>
              </a:rPr>
              <a:t>Reflexionen</a:t>
            </a:r>
            <a:r>
              <a:rPr lang="en-GB" sz="1800" b="0" dirty="0">
                <a:latin typeface="Comic Sans MS" pitchFamily="66" charset="0"/>
              </a:rPr>
              <a:t> am </a:t>
            </a:r>
            <a:r>
              <a:rPr lang="en-GB" sz="1800" b="0" dirty="0" err="1">
                <a:latin typeface="Comic Sans MS" pitchFamily="66" charset="0"/>
              </a:rPr>
              <a:t>Nullpunkt</a:t>
            </a:r>
            <a:r>
              <a:rPr lang="en-GB" sz="1800" b="0" dirty="0">
                <a:latin typeface="Comic Sans MS" pitchFamily="66" charset="0"/>
              </a:rPr>
              <a:t>.  </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p:txBody>
          <a:bodyPr/>
          <a:lstStyle/>
          <a:p>
            <a:r>
              <a:rPr lang="de-DE"/>
              <a:t>Schräge Schichtung – </a:t>
            </a:r>
            <a:r>
              <a:rPr lang="de-DE">
                <a:solidFill>
                  <a:srgbClr val="FF0000"/>
                </a:solidFill>
              </a:rPr>
              <a:t>Dip-Moveout</a:t>
            </a:r>
            <a:endParaRPr lang="en-GB">
              <a:solidFill>
                <a:srgbClr val="FF0000"/>
              </a:solidFill>
            </a:endParaRPr>
          </a:p>
        </p:txBody>
      </p:sp>
      <p:sp>
        <p:nvSpPr>
          <p:cNvPr id="421892" name="Text Box 4"/>
          <p:cNvSpPr txBox="1">
            <a:spLocks noChangeArrowheads="1"/>
          </p:cNvSpPr>
          <p:nvPr/>
        </p:nvSpPr>
        <p:spPr bwMode="auto">
          <a:xfrm>
            <a:off x="1508125" y="3509963"/>
            <a:ext cx="6596063" cy="1465262"/>
          </a:xfrm>
          <a:prstGeom prst="rect">
            <a:avLst/>
          </a:prstGeom>
          <a:solidFill>
            <a:schemeClr val="bg1"/>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de-DE" sz="1800" b="0">
                <a:latin typeface="Comic Sans MS" pitchFamily="66" charset="0"/>
              </a:rPr>
              <a:t>Ein nicht horizontaler Reflektor führt zu einer asymmetrischen Verteilung der Ankunftszeiten rechts und links vom Schusspunkt. Der </a:t>
            </a:r>
            <a:r>
              <a:rPr lang="de-DE" sz="1800" b="0">
                <a:solidFill>
                  <a:srgbClr val="FF0000"/>
                </a:solidFill>
                <a:latin typeface="Comic Sans MS" pitchFamily="66" charset="0"/>
              </a:rPr>
              <a:t>Dip-Moveout</a:t>
            </a:r>
            <a:r>
              <a:rPr lang="de-DE" sz="1800" b="0">
                <a:latin typeface="Comic Sans MS" pitchFamily="66" charset="0"/>
              </a:rPr>
              <a:t> wird definiert als die Differenz der Laufzeiten bei </a:t>
            </a:r>
            <a:r>
              <a:rPr lang="de-DE" sz="1800">
                <a:latin typeface="Comic Sans MS" pitchFamily="66" charset="0"/>
              </a:rPr>
              <a:t>–x</a:t>
            </a:r>
            <a:r>
              <a:rPr lang="de-DE" sz="1800" b="0">
                <a:latin typeface="Comic Sans MS" pitchFamily="66" charset="0"/>
              </a:rPr>
              <a:t> und </a:t>
            </a:r>
            <a:r>
              <a:rPr lang="de-DE" sz="1800">
                <a:latin typeface="Comic Sans MS" pitchFamily="66" charset="0"/>
              </a:rPr>
              <a:t>x</a:t>
            </a:r>
            <a:r>
              <a:rPr lang="de-DE" sz="1800" b="0">
                <a:latin typeface="Comic Sans MS" pitchFamily="66" charset="0"/>
              </a:rPr>
              <a:t>: Bei bekannter Geschwindigkeit </a:t>
            </a:r>
            <a:r>
              <a:rPr lang="de-DE" sz="1800">
                <a:latin typeface="Comic Sans MS" pitchFamily="66" charset="0"/>
              </a:rPr>
              <a:t>v</a:t>
            </a:r>
            <a:r>
              <a:rPr lang="de-DE" sz="1800" b="0">
                <a:latin typeface="Comic Sans MS" pitchFamily="66" charset="0"/>
              </a:rPr>
              <a:t> kann der Winkel </a:t>
            </a:r>
            <a:r>
              <a:rPr lang="de-DE" sz="1800" b="0">
                <a:latin typeface="Symbol" pitchFamily="18" charset="2"/>
              </a:rPr>
              <a:t>Q</a:t>
            </a:r>
            <a:r>
              <a:rPr lang="de-DE" sz="1800" b="0">
                <a:latin typeface="Comic Sans MS" pitchFamily="66" charset="0"/>
              </a:rPr>
              <a:t> bestimmt werden:</a:t>
            </a:r>
            <a:endParaRPr lang="en-GB" sz="1800" b="0">
              <a:solidFill>
                <a:srgbClr val="FF0000"/>
              </a:solidFill>
              <a:latin typeface="Comic Sans MS" pitchFamily="66" charset="0"/>
            </a:endParaRPr>
          </a:p>
        </p:txBody>
      </p:sp>
      <p:graphicFrame>
        <p:nvGraphicFramePr>
          <p:cNvPr id="421893" name="Object 5"/>
          <p:cNvGraphicFramePr>
            <a:graphicFrameLocks noChangeAspect="1"/>
          </p:cNvGraphicFramePr>
          <p:nvPr/>
        </p:nvGraphicFramePr>
        <p:xfrm>
          <a:off x="3763963" y="5119688"/>
          <a:ext cx="2259012" cy="1382712"/>
        </p:xfrm>
        <a:graphic>
          <a:graphicData uri="http://schemas.openxmlformats.org/presentationml/2006/ole">
            <mc:AlternateContent xmlns:mc="http://schemas.openxmlformats.org/markup-compatibility/2006">
              <mc:Choice xmlns:v="urn:schemas-microsoft-com:vml" Requires="v">
                <p:oleObj spid="_x0000_s421925" name="Formel" r:id="rId4" imgW="1117440" imgH="685800" progId="Equation.3">
                  <p:embed/>
                </p:oleObj>
              </mc:Choice>
              <mc:Fallback>
                <p:oleObj name="Formel" r:id="rId4" imgW="1117440" imgH="6858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3963" y="5119688"/>
                        <a:ext cx="2259012" cy="13827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21894" name="Rectangle 6"/>
          <p:cNvSpPr>
            <a:spLocks noChangeArrowheads="1"/>
          </p:cNvSpPr>
          <p:nvPr/>
        </p:nvSpPr>
        <p:spPr bwMode="auto">
          <a:xfrm>
            <a:off x="1778000" y="1282700"/>
            <a:ext cx="6007100" cy="20447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21895" name="Line 7"/>
          <p:cNvSpPr>
            <a:spLocks noChangeShapeType="1"/>
          </p:cNvSpPr>
          <p:nvPr/>
        </p:nvSpPr>
        <p:spPr bwMode="auto">
          <a:xfrm>
            <a:off x="2260600" y="1612900"/>
            <a:ext cx="4965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1896" name="Line 8"/>
          <p:cNvSpPr>
            <a:spLocks noChangeShapeType="1"/>
          </p:cNvSpPr>
          <p:nvPr/>
        </p:nvSpPr>
        <p:spPr bwMode="auto">
          <a:xfrm>
            <a:off x="2362200" y="2362200"/>
            <a:ext cx="45847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1897" name="Line 9"/>
          <p:cNvSpPr>
            <a:spLocks noChangeShapeType="1"/>
          </p:cNvSpPr>
          <p:nvPr/>
        </p:nvSpPr>
        <p:spPr bwMode="auto">
          <a:xfrm>
            <a:off x="5930900" y="3009900"/>
            <a:ext cx="10541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1898" name="Line 10"/>
          <p:cNvSpPr>
            <a:spLocks noChangeShapeType="1"/>
          </p:cNvSpPr>
          <p:nvPr/>
        </p:nvSpPr>
        <p:spPr bwMode="auto">
          <a:xfrm flipV="1">
            <a:off x="6261100" y="2882900"/>
            <a:ext cx="38100" cy="127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1899" name="Rectangle 11"/>
          <p:cNvSpPr>
            <a:spLocks noChangeArrowheads="1"/>
          </p:cNvSpPr>
          <p:nvPr/>
        </p:nvSpPr>
        <p:spPr bwMode="auto">
          <a:xfrm>
            <a:off x="5564188" y="2738438"/>
            <a:ext cx="3540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800" b="0">
                <a:latin typeface="Symbol" pitchFamily="18" charset="2"/>
              </a:rPr>
              <a:t>Q</a:t>
            </a:r>
            <a:endParaRPr lang="en-GB" sz="1800" b="0">
              <a:latin typeface="Symbol" pitchFamily="18" charset="2"/>
            </a:endParaRPr>
          </a:p>
        </p:txBody>
      </p:sp>
      <p:sp>
        <p:nvSpPr>
          <p:cNvPr id="421900" name="Line 12"/>
          <p:cNvSpPr>
            <a:spLocks noChangeShapeType="1"/>
          </p:cNvSpPr>
          <p:nvPr/>
        </p:nvSpPr>
        <p:spPr bwMode="auto">
          <a:xfrm flipH="1">
            <a:off x="4203700" y="1625600"/>
            <a:ext cx="203200" cy="965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1901" name="Line 13"/>
          <p:cNvSpPr>
            <a:spLocks noChangeShapeType="1"/>
          </p:cNvSpPr>
          <p:nvPr/>
        </p:nvSpPr>
        <p:spPr bwMode="auto">
          <a:xfrm>
            <a:off x="4406900" y="1625600"/>
            <a:ext cx="495300" cy="1054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1902" name="Line 14"/>
          <p:cNvSpPr>
            <a:spLocks noChangeShapeType="1"/>
          </p:cNvSpPr>
          <p:nvPr/>
        </p:nvSpPr>
        <p:spPr bwMode="auto">
          <a:xfrm flipV="1">
            <a:off x="4864100" y="1638300"/>
            <a:ext cx="4953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1903" name="Line 15"/>
          <p:cNvSpPr>
            <a:spLocks noChangeShapeType="1"/>
          </p:cNvSpPr>
          <p:nvPr/>
        </p:nvSpPr>
        <p:spPr bwMode="auto">
          <a:xfrm flipH="1">
            <a:off x="3835400" y="1625600"/>
            <a:ext cx="5461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1904" name="Line 16"/>
          <p:cNvSpPr>
            <a:spLocks noChangeShapeType="1"/>
          </p:cNvSpPr>
          <p:nvPr/>
        </p:nvSpPr>
        <p:spPr bwMode="auto">
          <a:xfrm flipH="1" flipV="1">
            <a:off x="3543300" y="1638300"/>
            <a:ext cx="304800" cy="901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1905" name="Rectangle 17"/>
          <p:cNvSpPr>
            <a:spLocks noChangeArrowheads="1"/>
          </p:cNvSpPr>
          <p:nvPr/>
        </p:nvSpPr>
        <p:spPr bwMode="auto">
          <a:xfrm>
            <a:off x="3308350" y="1265238"/>
            <a:ext cx="414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800" b="0">
                <a:latin typeface="Comic Sans MS" pitchFamily="66" charset="0"/>
              </a:rPr>
              <a:t>-x</a:t>
            </a:r>
            <a:endParaRPr lang="en-GB" sz="1800" b="0">
              <a:latin typeface="Comic Sans MS" pitchFamily="66" charset="0"/>
            </a:endParaRPr>
          </a:p>
        </p:txBody>
      </p:sp>
      <p:sp>
        <p:nvSpPr>
          <p:cNvPr id="421906" name="Rectangle 18"/>
          <p:cNvSpPr>
            <a:spLocks noChangeArrowheads="1"/>
          </p:cNvSpPr>
          <p:nvPr/>
        </p:nvSpPr>
        <p:spPr bwMode="auto">
          <a:xfrm>
            <a:off x="5124450" y="1316038"/>
            <a:ext cx="319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800" b="0">
                <a:latin typeface="Comic Sans MS" pitchFamily="66" charset="0"/>
              </a:rPr>
              <a:t>x</a:t>
            </a:r>
            <a:endParaRPr lang="en-GB" sz="1800" b="0">
              <a:latin typeface="Comic Sans MS" pitchFamily="66" charset="0"/>
            </a:endParaRPr>
          </a:p>
        </p:txBody>
      </p:sp>
      <p:sp>
        <p:nvSpPr>
          <p:cNvPr id="421907" name="Rectangle 19"/>
          <p:cNvSpPr>
            <a:spLocks noChangeArrowheads="1"/>
          </p:cNvSpPr>
          <p:nvPr/>
        </p:nvSpPr>
        <p:spPr bwMode="auto">
          <a:xfrm>
            <a:off x="4210050" y="127793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800" b="0">
                <a:latin typeface="Comic Sans MS" pitchFamily="66" charset="0"/>
              </a:rPr>
              <a:t>0</a:t>
            </a:r>
            <a:endParaRPr lang="en-GB" sz="1800" b="0">
              <a:latin typeface="Comic Sans MS" pitchFamily="66" charset="0"/>
            </a:endParaRPr>
          </a:p>
        </p:txBody>
      </p:sp>
      <p:sp>
        <p:nvSpPr>
          <p:cNvPr id="421908" name="Rectangle 20"/>
          <p:cNvSpPr>
            <a:spLocks noChangeArrowheads="1"/>
          </p:cNvSpPr>
          <p:nvPr/>
        </p:nvSpPr>
        <p:spPr bwMode="auto">
          <a:xfrm>
            <a:off x="5848350" y="2027238"/>
            <a:ext cx="295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800" b="0">
                <a:latin typeface="Comic Sans MS" pitchFamily="66" charset="0"/>
              </a:rPr>
              <a:t>v</a:t>
            </a:r>
            <a:endParaRPr lang="en-GB" sz="1800" b="0">
              <a:latin typeface="Comic Sans MS" pitchFamily="66" charset="0"/>
            </a:endParaRP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p:txBody>
          <a:bodyPr/>
          <a:lstStyle/>
          <a:p>
            <a:r>
              <a:rPr lang="de-DE"/>
              <a:t>Konvolutionsmodell von Reflexionsseismogrammen</a:t>
            </a:r>
            <a:endParaRPr lang="en-GB"/>
          </a:p>
        </p:txBody>
      </p:sp>
      <p:pic>
        <p:nvPicPr>
          <p:cNvPr id="423941" name="Picture 5" descr="Fig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016" y="1268413"/>
            <a:ext cx="4379912" cy="2733675"/>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23942" name="Picture 6" descr="Fig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6541" y="4746625"/>
            <a:ext cx="6918325" cy="1427163"/>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423943" name="Rectangle 7"/>
          <p:cNvSpPr>
            <a:spLocks noChangeArrowheads="1"/>
          </p:cNvSpPr>
          <p:nvPr/>
        </p:nvSpPr>
        <p:spPr bwMode="auto">
          <a:xfrm>
            <a:off x="2724803" y="4191000"/>
            <a:ext cx="4548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400" b="0">
                <a:solidFill>
                  <a:schemeClr val="tx2"/>
                </a:solidFill>
                <a:latin typeface="Comic Sans MS" pitchFamily="66" charset="0"/>
              </a:rPr>
              <a:t>Schuss-Detektor Anordnungen</a:t>
            </a:r>
            <a:endParaRPr lang="en-GB" sz="2400" b="0">
              <a:solidFill>
                <a:schemeClr val="tx2"/>
              </a:solidFill>
              <a:latin typeface="Comic Sans MS" pitchFamily="66" charset="0"/>
            </a:endParaRP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p:txBody>
          <a:bodyPr/>
          <a:lstStyle/>
          <a:p>
            <a:r>
              <a:rPr lang="de-DE"/>
              <a:t>Die Schussanordnung </a:t>
            </a:r>
            <a:br>
              <a:rPr lang="de-DE"/>
            </a:br>
            <a:r>
              <a:rPr lang="de-DE"/>
              <a:t>Common-Mid(Depth)-Point (CMP)</a:t>
            </a:r>
            <a:endParaRPr lang="en-GB"/>
          </a:p>
        </p:txBody>
      </p:sp>
      <p:pic>
        <p:nvPicPr>
          <p:cNvPr id="424964" name="Picture 4" descr="fig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222" y="1323975"/>
            <a:ext cx="2119312" cy="5073650"/>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24965" name="Picture 5" descr="fig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5609" y="1368425"/>
            <a:ext cx="4962525" cy="4640263"/>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p:txBody>
          <a:bodyPr/>
          <a:lstStyle/>
          <a:p>
            <a:r>
              <a:rPr lang="de-DE"/>
              <a:t>Vertikale und horizontale Auflösung</a:t>
            </a:r>
            <a:br>
              <a:rPr lang="de-DE"/>
            </a:br>
            <a:r>
              <a:rPr lang="de-DE">
                <a:solidFill>
                  <a:srgbClr val="FF0000"/>
                </a:solidFill>
              </a:rPr>
              <a:t>Fresnel-Zone</a:t>
            </a:r>
            <a:endParaRPr lang="en-GB">
              <a:solidFill>
                <a:srgbClr val="FF0000"/>
              </a:solidFill>
            </a:endParaRPr>
          </a:p>
        </p:txBody>
      </p:sp>
      <p:sp>
        <p:nvSpPr>
          <p:cNvPr id="439299" name="Text Box 3"/>
          <p:cNvSpPr txBox="1">
            <a:spLocks noChangeArrowheads="1"/>
          </p:cNvSpPr>
          <p:nvPr/>
        </p:nvSpPr>
        <p:spPr bwMode="auto">
          <a:xfrm>
            <a:off x="1332261" y="1131888"/>
            <a:ext cx="7078662" cy="3113087"/>
          </a:xfrm>
          <a:prstGeom prst="rect">
            <a:avLst/>
          </a:prstGeom>
          <a:solidFill>
            <a:schemeClr val="bg1"/>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de-DE" sz="1800" b="0">
                <a:solidFill>
                  <a:srgbClr val="FF0000"/>
                </a:solidFill>
                <a:latin typeface="Comic Sans MS" pitchFamily="66" charset="0"/>
              </a:rPr>
              <a:t>Vertikale Auflösung</a:t>
            </a:r>
            <a:r>
              <a:rPr lang="de-DE" sz="1800" b="0">
                <a:latin typeface="Comic Sans MS" pitchFamily="66" charset="0"/>
              </a:rPr>
              <a:t> eines seismischen Pulses: ¼-1/8 einer Wellenlänge</a:t>
            </a:r>
          </a:p>
          <a:p>
            <a:endParaRPr lang="de-DE" sz="1800" b="0">
              <a:latin typeface="Comic Sans MS" pitchFamily="66" charset="0"/>
            </a:endParaRPr>
          </a:p>
          <a:p>
            <a:r>
              <a:rPr lang="de-DE" sz="1800" b="0">
                <a:latin typeface="Comic Sans MS" pitchFamily="66" charset="0"/>
              </a:rPr>
              <a:t>Beispiel: v=2km/s, 50Hz -&gt; Auflösung 10m</a:t>
            </a:r>
          </a:p>
          <a:p>
            <a:endParaRPr lang="de-DE" sz="1800" b="0">
              <a:latin typeface="Comic Sans MS" pitchFamily="66" charset="0"/>
            </a:endParaRPr>
          </a:p>
          <a:p>
            <a:r>
              <a:rPr lang="de-DE" sz="1800" b="0">
                <a:latin typeface="Comic Sans MS" pitchFamily="66" charset="0"/>
              </a:rPr>
              <a:t>-&gt; Scharfer Impuls erwünscht -&gt; Dekonvolution -&gt; Ansprechverhalten des Mediums auf einen Impuls </a:t>
            </a:r>
          </a:p>
          <a:p>
            <a:endParaRPr lang="de-DE" sz="1800" b="0">
              <a:latin typeface="Comic Sans MS" pitchFamily="66" charset="0"/>
            </a:endParaRPr>
          </a:p>
          <a:p>
            <a:r>
              <a:rPr lang="de-DE" sz="1800" b="0">
                <a:solidFill>
                  <a:srgbClr val="FF0000"/>
                </a:solidFill>
                <a:latin typeface="Comic Sans MS" pitchFamily="66" charset="0"/>
              </a:rPr>
              <a:t>Horizontale Auflösung:</a:t>
            </a:r>
            <a:r>
              <a:rPr lang="de-DE" sz="1800" b="0">
                <a:latin typeface="Comic Sans MS" pitchFamily="66" charset="0"/>
              </a:rPr>
              <a:t> Bestimmt durch die Abstände der Detektoren (Seismometer) und der Fresnel-Zone: w=(2z</a:t>
            </a:r>
            <a:r>
              <a:rPr lang="de-DE" sz="1800" b="0">
                <a:latin typeface="Symbol" pitchFamily="18" charset="2"/>
              </a:rPr>
              <a:t>l</a:t>
            </a:r>
            <a:r>
              <a:rPr lang="de-DE" sz="1800" b="0">
                <a:latin typeface="Comic Sans MS" pitchFamily="66" charset="0"/>
              </a:rPr>
              <a:t>)</a:t>
            </a:r>
            <a:r>
              <a:rPr lang="de-DE" sz="1800" b="0" baseline="30000">
                <a:latin typeface="Comic Sans MS" pitchFamily="66" charset="0"/>
              </a:rPr>
              <a:t>1/2 </a:t>
            </a:r>
            <a:r>
              <a:rPr lang="de-DE" sz="1800" b="0">
                <a:latin typeface="Comic Sans MS" pitchFamily="66" charset="0"/>
              </a:rPr>
              <a:t>für z &gt;&gt; </a:t>
            </a:r>
            <a:r>
              <a:rPr lang="de-DE" sz="1800" b="0">
                <a:latin typeface="Symbol" pitchFamily="18" charset="2"/>
              </a:rPr>
              <a:t>l</a:t>
            </a:r>
            <a:r>
              <a:rPr lang="de-DE" sz="1800" b="0">
                <a:latin typeface="Comic Sans MS" pitchFamily="66" charset="0"/>
              </a:rPr>
              <a:t>.</a:t>
            </a:r>
          </a:p>
        </p:txBody>
      </p:sp>
      <p:pic>
        <p:nvPicPr>
          <p:cNvPr id="439300" name="Picture 4" descr="fig4-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363" y="4383088"/>
            <a:ext cx="3932237" cy="2170112"/>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p:txBody>
          <a:bodyPr/>
          <a:lstStyle/>
          <a:p>
            <a:r>
              <a:rPr lang="de-DE"/>
              <a:t>Vertikale und horizontale Auflösung</a:t>
            </a:r>
            <a:br>
              <a:rPr lang="de-DE"/>
            </a:br>
            <a:r>
              <a:rPr lang="de-DE">
                <a:solidFill>
                  <a:srgbClr val="FF0000"/>
                </a:solidFill>
              </a:rPr>
              <a:t>Fresnel-Zone</a:t>
            </a:r>
            <a:endParaRPr lang="en-GB">
              <a:solidFill>
                <a:srgbClr val="FF0000"/>
              </a:solidFill>
            </a:endParaRPr>
          </a:p>
        </p:txBody>
      </p:sp>
      <p:pic>
        <p:nvPicPr>
          <p:cNvPr id="425989" name="Picture 5" descr="fig4-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420" y="1450975"/>
            <a:ext cx="4686300" cy="4502150"/>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p:txBody>
          <a:bodyPr/>
          <a:lstStyle/>
          <a:p>
            <a:r>
              <a:rPr lang="de-DE"/>
              <a:t>Vom seismischen Experiment zum Bohrloch</a:t>
            </a:r>
            <a:endParaRPr lang="en-GB"/>
          </a:p>
        </p:txBody>
      </p:sp>
      <p:pic>
        <p:nvPicPr>
          <p:cNvPr id="449540" name="Picture 4" descr="fig4-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360" y="1241425"/>
            <a:ext cx="3429000" cy="2243138"/>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49541" name="Picture 5" descr="fig4-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7698" y="3738563"/>
            <a:ext cx="3657600" cy="2578100"/>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49542" name="Picture 6" descr="fig4-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9998" y="1235075"/>
            <a:ext cx="2919412" cy="5195888"/>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p:txBody>
          <a:bodyPr/>
          <a:lstStyle/>
          <a:p>
            <a:r>
              <a:rPr lang="de-DE"/>
              <a:t>CMP Messverfahren </a:t>
            </a:r>
            <a:br>
              <a:rPr lang="de-DE"/>
            </a:br>
            <a:r>
              <a:rPr lang="de-DE"/>
              <a:t>Multi-Channel Reflexionsmessung</a:t>
            </a:r>
            <a:endParaRPr lang="en-GB"/>
          </a:p>
        </p:txBody>
      </p:sp>
      <p:sp>
        <p:nvSpPr>
          <p:cNvPr id="427012" name="Text Box 4"/>
          <p:cNvSpPr txBox="1">
            <a:spLocks noChangeArrowheads="1"/>
          </p:cNvSpPr>
          <p:nvPr/>
        </p:nvSpPr>
        <p:spPr bwMode="auto">
          <a:xfrm>
            <a:off x="1136650" y="1184275"/>
            <a:ext cx="4560888" cy="5310188"/>
          </a:xfrm>
          <a:prstGeom prst="rect">
            <a:avLst/>
          </a:prstGeom>
          <a:solidFill>
            <a:schemeClr val="bg1"/>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de-DE" sz="1800" b="0">
                <a:latin typeface="Comic Sans MS" pitchFamily="66" charset="0"/>
              </a:rPr>
              <a:t>Mit einer geeigneten Quelle-Empfänger-Anordnung können die Aufnahmen </a:t>
            </a:r>
            <a:r>
              <a:rPr lang="de-DE" sz="1800" b="0">
                <a:solidFill>
                  <a:srgbClr val="FF0000"/>
                </a:solidFill>
                <a:latin typeface="Comic Sans MS" pitchFamily="66" charset="0"/>
              </a:rPr>
              <a:t>“gestackt“</a:t>
            </a:r>
            <a:r>
              <a:rPr lang="de-DE" sz="1800" b="0">
                <a:latin typeface="Comic Sans MS" pitchFamily="66" charset="0"/>
              </a:rPr>
              <a:t> (gestapelt, gemittelt) werden um damit das </a:t>
            </a:r>
            <a:r>
              <a:rPr lang="de-DE" sz="1800" b="0">
                <a:solidFill>
                  <a:srgbClr val="FF0000"/>
                </a:solidFill>
                <a:latin typeface="Comic Sans MS" pitchFamily="66" charset="0"/>
              </a:rPr>
              <a:t>Verhältnis</a:t>
            </a:r>
            <a:r>
              <a:rPr lang="de-DE" sz="1800" b="0">
                <a:latin typeface="Comic Sans MS" pitchFamily="66" charset="0"/>
              </a:rPr>
              <a:t> </a:t>
            </a:r>
            <a:r>
              <a:rPr lang="de-DE" sz="1800" b="0">
                <a:solidFill>
                  <a:srgbClr val="FF0000"/>
                </a:solidFill>
                <a:latin typeface="Comic Sans MS" pitchFamily="66" charset="0"/>
              </a:rPr>
              <a:t>Signal-zu-Rauschen</a:t>
            </a:r>
            <a:r>
              <a:rPr lang="de-DE" sz="1800" b="0">
                <a:latin typeface="Comic Sans MS" pitchFamily="66" charset="0"/>
              </a:rPr>
              <a:t> zu verbessern!</a:t>
            </a:r>
          </a:p>
          <a:p>
            <a:endParaRPr lang="de-DE" sz="1800" b="0">
              <a:latin typeface="Comic Sans MS" pitchFamily="66" charset="0"/>
            </a:endParaRPr>
          </a:p>
          <a:p>
            <a:r>
              <a:rPr lang="de-DE" sz="1800" b="0">
                <a:latin typeface="Comic Sans MS" pitchFamily="66" charset="0"/>
              </a:rPr>
              <a:t>Der Grad des „Stackings“ einer CMP-Anordnung wird bestimmt durch m=N/2n. Hierbei ist N die Anzahl der Geophone, und n die Anzahl der Geophonabstände um die die Quelle zwischen den Schüssen versetzt wird. Die Verbesserung des Signal/Rauschen Verhältnisses durch das „Stacking“ ist sqrt(m).</a:t>
            </a:r>
          </a:p>
          <a:p>
            <a:endParaRPr lang="de-DE" sz="1800" b="0">
              <a:latin typeface="Comic Sans MS" pitchFamily="66" charset="0"/>
            </a:endParaRPr>
          </a:p>
          <a:p>
            <a:r>
              <a:rPr lang="de-DE" sz="1800" b="0">
                <a:latin typeface="Comic Sans MS" pitchFamily="66" charset="0"/>
              </a:rPr>
              <a:t>Beispiel: N=96, n=8: -&gt; 96/16=6-fach</a:t>
            </a:r>
          </a:p>
          <a:p>
            <a:r>
              <a:rPr lang="de-DE" sz="1800" b="0">
                <a:latin typeface="Comic Sans MS" pitchFamily="66" charset="0"/>
              </a:rPr>
              <a:t>Die Verbesserung des Signal/Rausch-Verhältnisses ist: sqrt(6)</a:t>
            </a:r>
            <a:r>
              <a:rPr lang="en-US" sz="1800" b="0">
                <a:latin typeface="Comic Sans MS" pitchFamily="66" charset="0"/>
                <a:sym typeface="Mathematica1" pitchFamily="2" charset="2"/>
              </a:rPr>
              <a:t>~</a:t>
            </a:r>
            <a:r>
              <a:rPr lang="de-DE" sz="1800" b="0">
                <a:latin typeface="Comic Sans MS" pitchFamily="66" charset="0"/>
              </a:rPr>
              <a:t>2.5</a:t>
            </a:r>
            <a:endParaRPr lang="en-GB" sz="1800" b="0">
              <a:latin typeface="Comic Sans MS" pitchFamily="66" charset="0"/>
            </a:endParaRPr>
          </a:p>
        </p:txBody>
      </p:sp>
      <p:pic>
        <p:nvPicPr>
          <p:cNvPr id="427014" name="Picture 6" descr="fig4-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1314450"/>
            <a:ext cx="2401888" cy="5114925"/>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p:txBody>
          <a:bodyPr/>
          <a:lstStyle/>
          <a:p>
            <a:r>
              <a:rPr lang="de-DE"/>
              <a:t>Statische Korrekturen</a:t>
            </a:r>
            <a:endParaRPr lang="en-GB"/>
          </a:p>
        </p:txBody>
      </p:sp>
      <p:sp>
        <p:nvSpPr>
          <p:cNvPr id="428035" name="Text Box 3"/>
          <p:cNvSpPr txBox="1">
            <a:spLocks noChangeArrowheads="1"/>
          </p:cNvSpPr>
          <p:nvPr/>
        </p:nvSpPr>
        <p:spPr bwMode="auto">
          <a:xfrm>
            <a:off x="1317625" y="1782763"/>
            <a:ext cx="7154863" cy="1465262"/>
          </a:xfrm>
          <a:prstGeom prst="rect">
            <a:avLst/>
          </a:prstGeom>
          <a:solidFill>
            <a:schemeClr val="bg1"/>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r>
              <a:rPr lang="de-DE" sz="1800" b="0">
                <a:latin typeface="Comic Sans MS" pitchFamily="66" charset="0"/>
              </a:rPr>
              <a:t>Normalerweise sind Quelle und Empfänger nicht auf der selben topographischen Höhe. Wir müssen Korrekturen vornehmen für </a:t>
            </a:r>
          </a:p>
          <a:p>
            <a:r>
              <a:rPr lang="de-DE" sz="1800" b="0">
                <a:latin typeface="Comic Sans MS" pitchFamily="66" charset="0"/>
              </a:rPr>
              <a:t>-	die topographische Höhe</a:t>
            </a:r>
          </a:p>
          <a:p>
            <a:pPr>
              <a:buFontTx/>
              <a:buChar char="-"/>
            </a:pPr>
            <a:r>
              <a:rPr lang="de-DE" sz="1800" b="0">
                <a:latin typeface="Comic Sans MS" pitchFamily="66" charset="0"/>
              </a:rPr>
              <a:t>die Verwitterungsschicht</a:t>
            </a:r>
          </a:p>
        </p:txBody>
      </p:sp>
      <p:pic>
        <p:nvPicPr>
          <p:cNvPr id="428036" name="Picture 4" descr="fig4-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513" y="3611563"/>
            <a:ext cx="7170737" cy="2033587"/>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428037" name="Text Box 5"/>
          <p:cNvSpPr txBox="1">
            <a:spLocks noChangeArrowheads="1"/>
          </p:cNvSpPr>
          <p:nvPr/>
        </p:nvSpPr>
        <p:spPr bwMode="auto">
          <a:xfrm>
            <a:off x="4106863" y="5911850"/>
            <a:ext cx="1722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b="0">
                <a:latin typeface="Arial" charset="0"/>
              </a:rPr>
              <a:t>„Redatuming“</a:t>
            </a: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p:txBody>
          <a:bodyPr/>
          <a:lstStyle/>
          <a:p>
            <a:r>
              <a:rPr lang="de-DE"/>
              <a:t>Dynamische (NMO) Korrektur</a:t>
            </a:r>
            <a:endParaRPr lang="en-GB"/>
          </a:p>
        </p:txBody>
      </p:sp>
      <p:sp>
        <p:nvSpPr>
          <p:cNvPr id="429059" name="Text Box 3"/>
          <p:cNvSpPr txBox="1">
            <a:spLocks noChangeArrowheads="1"/>
          </p:cNvSpPr>
          <p:nvPr/>
        </p:nvSpPr>
        <p:spPr bwMode="auto">
          <a:xfrm>
            <a:off x="1457325" y="1211263"/>
            <a:ext cx="7154863" cy="641350"/>
          </a:xfrm>
          <a:prstGeom prst="rect">
            <a:avLst/>
          </a:prstGeom>
          <a:solidFill>
            <a:schemeClr val="bg1"/>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r>
              <a:rPr lang="de-DE" sz="1800" b="0">
                <a:latin typeface="Comic Sans MS" pitchFamily="66" charset="0"/>
              </a:rPr>
              <a:t>... ist hauptsächlich die Kompensation des Moveouts einer bestimmten Reflexion.</a:t>
            </a:r>
          </a:p>
        </p:txBody>
      </p:sp>
      <p:pic>
        <p:nvPicPr>
          <p:cNvPr id="429060" name="Picture 4" descr="fig4-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988" y="2562225"/>
            <a:ext cx="6630987" cy="3194050"/>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p:txBody>
          <a:bodyPr/>
          <a:lstStyle/>
          <a:p>
            <a:r>
              <a:rPr lang="de-DE"/>
              <a:t>NMO moveout (CMP) Analyse</a:t>
            </a:r>
            <a:endParaRPr lang="en-GB"/>
          </a:p>
        </p:txBody>
      </p:sp>
      <p:pic>
        <p:nvPicPr>
          <p:cNvPr id="452611" name="Picture 3" descr="cmpanaly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338" y="1328738"/>
            <a:ext cx="6929437" cy="5032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p:txBody>
          <a:bodyPr/>
          <a:lstStyle/>
          <a:p>
            <a:r>
              <a:rPr lang="de-DE" sz="2000"/>
              <a:t>(Invers-) Filterung seismischer Daten</a:t>
            </a:r>
            <a:br>
              <a:rPr lang="de-DE" sz="2000"/>
            </a:br>
            <a:r>
              <a:rPr lang="de-DE" sz="2000">
                <a:solidFill>
                  <a:srgbClr val="FF0000"/>
                </a:solidFill>
              </a:rPr>
              <a:t>Dekonvolution</a:t>
            </a:r>
            <a:r>
              <a:rPr lang="de-DE" sz="2000"/>
              <a:t> </a:t>
            </a:r>
            <a:endParaRPr lang="en-GB" sz="2000"/>
          </a:p>
        </p:txBody>
      </p:sp>
      <p:sp>
        <p:nvSpPr>
          <p:cNvPr id="430083" name="Text Box 3"/>
          <p:cNvSpPr txBox="1">
            <a:spLocks noChangeArrowheads="1"/>
          </p:cNvSpPr>
          <p:nvPr/>
        </p:nvSpPr>
        <p:spPr bwMode="auto">
          <a:xfrm>
            <a:off x="1304925" y="1223963"/>
            <a:ext cx="7154863" cy="1803400"/>
          </a:xfrm>
          <a:prstGeom prst="rect">
            <a:avLst/>
          </a:prstGeom>
          <a:solidFill>
            <a:schemeClr val="bg1"/>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r>
              <a:rPr lang="de-DE" sz="1600" b="0">
                <a:latin typeface="Comic Sans MS" pitchFamily="66" charset="0"/>
              </a:rPr>
              <a:t>Um die (visuelle) Qualität der Darstellung zu verbessern möchte man alle ungewollten Signale unterdrücken</a:t>
            </a:r>
          </a:p>
          <a:p>
            <a:endParaRPr lang="de-DE" sz="1600" b="0">
              <a:latin typeface="Comic Sans MS" pitchFamily="66" charset="0"/>
            </a:endParaRPr>
          </a:p>
          <a:p>
            <a:pPr>
              <a:buFontTx/>
              <a:buChar char="-"/>
            </a:pPr>
            <a:r>
              <a:rPr lang="de-DE" sz="1600" b="0">
                <a:latin typeface="Comic Sans MS" pitchFamily="66" charset="0"/>
              </a:rPr>
              <a:t>Dereverberation (Unterdrückung multipler Refeflexionen)</a:t>
            </a:r>
            <a:endParaRPr lang="de-DE" sz="1600" b="0">
              <a:solidFill>
                <a:srgbClr val="FF0000"/>
              </a:solidFill>
              <a:latin typeface="Comic Sans MS" pitchFamily="66" charset="0"/>
            </a:endParaRPr>
          </a:p>
          <a:p>
            <a:pPr>
              <a:buFontTx/>
              <a:buChar char="-"/>
            </a:pPr>
            <a:r>
              <a:rPr lang="de-DE" sz="1600" b="0">
                <a:latin typeface="Comic Sans MS" pitchFamily="66" charset="0"/>
              </a:rPr>
              <a:t>Deghosting (Unterdrückung der Oberflächenreflexion)</a:t>
            </a:r>
          </a:p>
          <a:p>
            <a:pPr>
              <a:buFontTx/>
              <a:buChar char="-"/>
            </a:pPr>
            <a:r>
              <a:rPr lang="de-DE" sz="1600" b="0">
                <a:latin typeface="Comic Sans MS" pitchFamily="66" charset="0"/>
              </a:rPr>
              <a:t>Whitening (Verschärfen des Signals</a:t>
            </a:r>
            <a:r>
              <a:rPr lang="de-DE" sz="1600" b="0">
                <a:solidFill>
                  <a:srgbClr val="FF0000"/>
                </a:solidFill>
                <a:latin typeface="Comic Sans MS" pitchFamily="66" charset="0"/>
              </a:rPr>
              <a:t> </a:t>
            </a:r>
            <a:r>
              <a:rPr lang="de-DE" sz="1600" b="0">
                <a:latin typeface="Comic Sans MS" pitchFamily="66" charset="0"/>
              </a:rPr>
              <a:t>)  </a:t>
            </a:r>
          </a:p>
          <a:p>
            <a:pPr>
              <a:buFontTx/>
              <a:buChar char="-"/>
            </a:pPr>
            <a:endParaRPr lang="en-GB" sz="1600" b="0">
              <a:latin typeface="Comic Sans MS" pitchFamily="66" charset="0"/>
            </a:endParaRPr>
          </a:p>
        </p:txBody>
      </p:sp>
      <p:pic>
        <p:nvPicPr>
          <p:cNvPr id="430084" name="Picture 4" descr="fig4-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850" y="3606800"/>
            <a:ext cx="3597275" cy="2462213"/>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lstStyle/>
          <a:p>
            <a:r>
              <a:rPr lang="de-DE"/>
              <a:t>Filterung - Beispiel</a:t>
            </a:r>
            <a:endParaRPr lang="en-GB"/>
          </a:p>
        </p:txBody>
      </p:sp>
      <p:pic>
        <p:nvPicPr>
          <p:cNvPr id="441347" name="Picture 3" descr="fig4-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425" y="1295400"/>
            <a:ext cx="4413250" cy="5114925"/>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441348" name="Rectangle 4"/>
          <p:cNvSpPr>
            <a:spLocks noChangeArrowheads="1"/>
          </p:cNvSpPr>
          <p:nvPr/>
        </p:nvSpPr>
        <p:spPr bwMode="auto">
          <a:xfrm>
            <a:off x="7015163" y="2438400"/>
            <a:ext cx="1177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400" b="0">
                <a:solidFill>
                  <a:schemeClr val="tx2"/>
                </a:solidFill>
                <a:latin typeface="Comic Sans MS" pitchFamily="66" charset="0"/>
              </a:rPr>
              <a:t>Vorher</a:t>
            </a:r>
            <a:endParaRPr lang="en-GB" sz="2400" b="0">
              <a:solidFill>
                <a:schemeClr val="tx2"/>
              </a:solidFill>
              <a:latin typeface="Comic Sans MS" pitchFamily="66" charset="0"/>
            </a:endParaRPr>
          </a:p>
        </p:txBody>
      </p:sp>
      <p:sp>
        <p:nvSpPr>
          <p:cNvPr id="441349" name="Rectangle 5"/>
          <p:cNvSpPr>
            <a:spLocks noChangeArrowheads="1"/>
          </p:cNvSpPr>
          <p:nvPr/>
        </p:nvSpPr>
        <p:spPr bwMode="auto">
          <a:xfrm>
            <a:off x="7180263" y="4648200"/>
            <a:ext cx="1404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400" b="0">
                <a:solidFill>
                  <a:schemeClr val="tx2"/>
                </a:solidFill>
                <a:latin typeface="Comic Sans MS" pitchFamily="66" charset="0"/>
              </a:rPr>
              <a:t>Nachher</a:t>
            </a:r>
            <a:endParaRPr lang="en-GB" sz="2400" b="0">
              <a:solidFill>
                <a:schemeClr val="tx2"/>
              </a:solidFill>
              <a:latin typeface="Comic Sans MS" pitchFamily="66" charset="0"/>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1106" name="Rectangle 4098"/>
          <p:cNvSpPr>
            <a:spLocks noGrp="1" noChangeArrowheads="1"/>
          </p:cNvSpPr>
          <p:nvPr>
            <p:ph type="title"/>
          </p:nvPr>
        </p:nvSpPr>
        <p:spPr/>
        <p:txBody>
          <a:bodyPr/>
          <a:lstStyle/>
          <a:p>
            <a:r>
              <a:rPr lang="de-DE"/>
              <a:t>Migration</a:t>
            </a:r>
            <a:endParaRPr lang="en-GB"/>
          </a:p>
        </p:txBody>
      </p:sp>
      <p:sp>
        <p:nvSpPr>
          <p:cNvPr id="431107" name="Text Box 4099"/>
          <p:cNvSpPr txBox="1">
            <a:spLocks noChangeArrowheads="1"/>
          </p:cNvSpPr>
          <p:nvPr/>
        </p:nvSpPr>
        <p:spPr bwMode="auto">
          <a:xfrm>
            <a:off x="1322888" y="1782262"/>
            <a:ext cx="6926263" cy="3937000"/>
          </a:xfrm>
          <a:prstGeom prst="rect">
            <a:avLst/>
          </a:prstGeom>
          <a:solidFill>
            <a:schemeClr val="bg1"/>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r>
              <a:rPr lang="de-DE" sz="1800" b="0">
                <a:latin typeface="Comic Sans MS" pitchFamily="66" charset="0"/>
              </a:rPr>
              <a:t>Migration ist das Konzept Seismogramme in Abbildungen des Untergrunds umzuwandeln, indem man die Reflexionsereignisse unter ihrer jeweiligen Position an der Oberfläche, und an ihrer entsprechenden vertikalen Position (mittels korrigierter vertikaler Reflexionszeit) plaziert.</a:t>
            </a:r>
          </a:p>
          <a:p>
            <a:r>
              <a:rPr lang="de-DE" sz="1800" b="0">
                <a:latin typeface="Comic Sans MS" pitchFamily="66" charset="0"/>
              </a:rPr>
              <a:t> </a:t>
            </a:r>
          </a:p>
          <a:p>
            <a:r>
              <a:rPr lang="de-DE" sz="1800" b="0">
                <a:solidFill>
                  <a:srgbClr val="FF0000"/>
                </a:solidFill>
                <a:latin typeface="Comic Sans MS" pitchFamily="66" charset="0"/>
              </a:rPr>
              <a:t>Zeit-Migration</a:t>
            </a:r>
            <a:r>
              <a:rPr lang="de-DE" sz="1800" b="0">
                <a:latin typeface="Comic Sans MS" pitchFamily="66" charset="0"/>
              </a:rPr>
              <a:t>: die Dimension der Hochachse migrierter Seismogramme ist Zeit (Laufzeit hin und rück).</a:t>
            </a:r>
          </a:p>
          <a:p>
            <a:endParaRPr lang="de-DE" sz="1800" b="0">
              <a:latin typeface="Comic Sans MS" pitchFamily="66" charset="0"/>
            </a:endParaRPr>
          </a:p>
          <a:p>
            <a:r>
              <a:rPr lang="de-DE" sz="1800" b="0">
                <a:solidFill>
                  <a:srgbClr val="FF0000"/>
                </a:solidFill>
                <a:latin typeface="Comic Sans MS" pitchFamily="66" charset="0"/>
              </a:rPr>
              <a:t>Tiefen-Migration</a:t>
            </a:r>
            <a:r>
              <a:rPr lang="de-DE" sz="1800" b="0">
                <a:latin typeface="Comic Sans MS" pitchFamily="66" charset="0"/>
              </a:rPr>
              <a:t>: Migrierte Reflexionszeiten wurden mittels entsprechender Geschwindigkeiten in Reflektor-Tiefen umgewandelt. </a:t>
            </a:r>
          </a:p>
          <a:p>
            <a:endParaRPr lang="de-DE" sz="1800" b="0">
              <a:latin typeface="Comic Sans MS" pitchFamily="66" charset="0"/>
            </a:endParaRP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2370" name="Rectangle 2"/>
          <p:cNvSpPr>
            <a:spLocks noGrp="1" noChangeArrowheads="1"/>
          </p:cNvSpPr>
          <p:nvPr>
            <p:ph type="title"/>
          </p:nvPr>
        </p:nvSpPr>
        <p:spPr/>
        <p:txBody>
          <a:bodyPr/>
          <a:lstStyle/>
          <a:p>
            <a:r>
              <a:rPr lang="de-DE"/>
              <a:t>Migration</a:t>
            </a:r>
            <a:endParaRPr lang="en-GB"/>
          </a:p>
        </p:txBody>
      </p:sp>
      <p:pic>
        <p:nvPicPr>
          <p:cNvPr id="442372" name="Picture 4" descr="fig4-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513" y="2575056"/>
            <a:ext cx="7226300" cy="3190875"/>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442373" name="Rectangle 5"/>
          <p:cNvSpPr>
            <a:spLocks noChangeArrowheads="1"/>
          </p:cNvSpPr>
          <p:nvPr/>
        </p:nvSpPr>
        <p:spPr bwMode="auto">
          <a:xfrm>
            <a:off x="1692538" y="1747968"/>
            <a:ext cx="1890712" cy="457200"/>
          </a:xfrm>
          <a:prstGeom prst="rect">
            <a:avLst/>
          </a:prstGeom>
          <a:solidFill>
            <a:schemeClr val="bg1"/>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de-DE" sz="2400" b="0">
                <a:solidFill>
                  <a:schemeClr val="tx2"/>
                </a:solidFill>
                <a:latin typeface="Comic Sans MS" pitchFamily="66" charset="0"/>
              </a:rPr>
              <a:t>Reflektoren</a:t>
            </a:r>
            <a:endParaRPr lang="en-GB" sz="2400" b="0">
              <a:solidFill>
                <a:schemeClr val="tx2"/>
              </a:solidFill>
              <a:latin typeface="Comic Sans MS" pitchFamily="66" charset="0"/>
            </a:endParaRPr>
          </a:p>
        </p:txBody>
      </p:sp>
      <p:sp>
        <p:nvSpPr>
          <p:cNvPr id="442374" name="Rectangle 6"/>
          <p:cNvSpPr>
            <a:spLocks noChangeArrowheads="1"/>
          </p:cNvSpPr>
          <p:nvPr/>
        </p:nvSpPr>
        <p:spPr bwMode="auto">
          <a:xfrm>
            <a:off x="4867538" y="1709868"/>
            <a:ext cx="3484562" cy="457200"/>
          </a:xfrm>
          <a:prstGeom prst="rect">
            <a:avLst/>
          </a:prstGeom>
          <a:solidFill>
            <a:schemeClr val="bg1"/>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2400" b="0">
                <a:solidFill>
                  <a:schemeClr val="tx2"/>
                </a:solidFill>
                <a:latin typeface="Comic Sans MS" pitchFamily="66" charset="0"/>
              </a:rPr>
              <a:t>Seismische Darstellung</a:t>
            </a:r>
          </a:p>
        </p:txBody>
      </p:sp>
      <p:sp>
        <p:nvSpPr>
          <p:cNvPr id="442375" name="AutoShape 7"/>
          <p:cNvSpPr>
            <a:spLocks noChangeArrowheads="1"/>
          </p:cNvSpPr>
          <p:nvPr/>
        </p:nvSpPr>
        <p:spPr bwMode="auto">
          <a:xfrm>
            <a:off x="4479394" y="4856293"/>
            <a:ext cx="776288" cy="525463"/>
          </a:xfrm>
          <a:prstGeom prst="leftRightArrow">
            <a:avLst>
              <a:gd name="adj1" fmla="val 50000"/>
              <a:gd name="adj2" fmla="val 2954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p:txBody>
          <a:bodyPr/>
          <a:lstStyle/>
          <a:p>
            <a:r>
              <a:rPr lang="de-DE"/>
              <a:t>Wellenfront Methode</a:t>
            </a:r>
            <a:endParaRPr lang="en-GB"/>
          </a:p>
        </p:txBody>
      </p:sp>
      <p:pic>
        <p:nvPicPr>
          <p:cNvPr id="433156" name="Picture 4" descr="fig4-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0538" y="1285875"/>
            <a:ext cx="4686300" cy="2232025"/>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33157" name="Picture 5" descr="fig4-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3501" y="3692525"/>
            <a:ext cx="5614987" cy="2573338"/>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2130" name="Rectangle 2"/>
          <p:cNvSpPr>
            <a:spLocks noGrp="1" noChangeArrowheads="1"/>
          </p:cNvSpPr>
          <p:nvPr>
            <p:ph type="title"/>
          </p:nvPr>
        </p:nvSpPr>
        <p:spPr/>
        <p:txBody>
          <a:bodyPr/>
          <a:lstStyle/>
          <a:p>
            <a:r>
              <a:rPr lang="de-DE"/>
              <a:t>Diffraktions-Migration</a:t>
            </a:r>
            <a:endParaRPr lang="en-GB"/>
          </a:p>
        </p:txBody>
      </p:sp>
      <p:sp>
        <p:nvSpPr>
          <p:cNvPr id="432131" name="Text Box 3"/>
          <p:cNvSpPr txBox="1">
            <a:spLocks noChangeArrowheads="1"/>
          </p:cNvSpPr>
          <p:nvPr/>
        </p:nvSpPr>
        <p:spPr bwMode="auto">
          <a:xfrm>
            <a:off x="1322388" y="1300163"/>
            <a:ext cx="7277100" cy="915987"/>
          </a:xfrm>
          <a:prstGeom prst="rect">
            <a:avLst/>
          </a:prstGeom>
          <a:solidFill>
            <a:schemeClr val="bg1"/>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de-DE" sz="1800" b="0">
                <a:latin typeface="Comic Sans MS" pitchFamily="66" charset="0"/>
              </a:rPr>
              <a:t>Es wird angenommen, dass jeder ausgedehnte Reflektor aus einerAneinanderreihung von Reflexionspunkten (Diffraktoren) besteht. </a:t>
            </a:r>
            <a:endParaRPr lang="en-GB" sz="1800" b="0">
              <a:latin typeface="Comic Sans MS" pitchFamily="66" charset="0"/>
            </a:endParaRPr>
          </a:p>
        </p:txBody>
      </p:sp>
      <p:pic>
        <p:nvPicPr>
          <p:cNvPr id="432132" name="Picture 4" descr="fig4-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803" y="2433485"/>
            <a:ext cx="6470650" cy="4065588"/>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1586" name="Rectangle 3074"/>
          <p:cNvSpPr>
            <a:spLocks noGrp="1" noChangeArrowheads="1"/>
          </p:cNvSpPr>
          <p:nvPr>
            <p:ph type="title"/>
          </p:nvPr>
        </p:nvSpPr>
        <p:spPr/>
        <p:txBody>
          <a:bodyPr/>
          <a:lstStyle/>
          <a:p>
            <a:r>
              <a:rPr lang="de-DE" dirty="0" smtClean="0"/>
              <a:t>Migrierte 3D Sektion </a:t>
            </a:r>
            <a:endParaRPr lang="en-GB" dirty="0"/>
          </a:p>
        </p:txBody>
      </p:sp>
      <p:pic>
        <p:nvPicPr>
          <p:cNvPr id="451587" name="Picture 3075" descr="3Dseism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253" y="1312863"/>
            <a:ext cx="6918325" cy="4805362"/>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p:txBody>
          <a:bodyPr/>
          <a:lstStyle/>
          <a:p>
            <a:r>
              <a:rPr lang="de-DE"/>
              <a:t>Migration</a:t>
            </a:r>
            <a:endParaRPr lang="en-GB"/>
          </a:p>
        </p:txBody>
      </p:sp>
      <p:pic>
        <p:nvPicPr>
          <p:cNvPr id="443397" name="Picture 5" descr="fig4-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563" y="1279525"/>
            <a:ext cx="4589462" cy="5110163"/>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443398" name="Rectangle 6"/>
          <p:cNvSpPr>
            <a:spLocks noChangeArrowheads="1"/>
          </p:cNvSpPr>
          <p:nvPr/>
        </p:nvSpPr>
        <p:spPr bwMode="auto">
          <a:xfrm>
            <a:off x="6488113" y="2260600"/>
            <a:ext cx="1177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400" b="0">
                <a:solidFill>
                  <a:schemeClr val="tx2"/>
                </a:solidFill>
                <a:latin typeface="Comic Sans MS" pitchFamily="66" charset="0"/>
              </a:rPr>
              <a:t>Vorher</a:t>
            </a:r>
            <a:endParaRPr lang="en-GB" sz="2400" b="0">
              <a:solidFill>
                <a:schemeClr val="tx2"/>
              </a:solidFill>
              <a:latin typeface="Comic Sans MS" pitchFamily="66" charset="0"/>
            </a:endParaRPr>
          </a:p>
        </p:txBody>
      </p:sp>
      <p:sp>
        <p:nvSpPr>
          <p:cNvPr id="443399" name="Rectangle 7"/>
          <p:cNvSpPr>
            <a:spLocks noChangeArrowheads="1"/>
          </p:cNvSpPr>
          <p:nvPr/>
        </p:nvSpPr>
        <p:spPr bwMode="auto">
          <a:xfrm>
            <a:off x="6665913" y="4749800"/>
            <a:ext cx="1404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400" b="0">
                <a:solidFill>
                  <a:schemeClr val="tx2"/>
                </a:solidFill>
                <a:latin typeface="Comic Sans MS" pitchFamily="66" charset="0"/>
              </a:rPr>
              <a:t>Nachher</a:t>
            </a:r>
            <a:endParaRPr lang="en-GB" sz="2400" b="0">
              <a:solidFill>
                <a:schemeClr val="tx2"/>
              </a:solidFill>
              <a:latin typeface="Comic Sans MS" pitchFamily="66" charset="0"/>
            </a:endParaRP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p:txBody>
          <a:bodyPr/>
          <a:lstStyle/>
          <a:p>
            <a:r>
              <a:rPr lang="de-DE"/>
              <a:t>3D Messungen</a:t>
            </a:r>
            <a:endParaRPr lang="en-GB"/>
          </a:p>
        </p:txBody>
      </p:sp>
      <p:pic>
        <p:nvPicPr>
          <p:cNvPr id="435204" name="Picture 4" descr="fig4-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464" y="1528763"/>
            <a:ext cx="5864225" cy="4422775"/>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p:txBody>
          <a:bodyPr/>
          <a:lstStyle/>
          <a:p>
            <a:r>
              <a:rPr lang="de-DE"/>
              <a:t>3D Messungen</a:t>
            </a:r>
            <a:endParaRPr lang="en-GB"/>
          </a:p>
        </p:txBody>
      </p:sp>
      <p:pic>
        <p:nvPicPr>
          <p:cNvPr id="444420" name="Picture 4" descr="fig4-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0975" y="1155700"/>
            <a:ext cx="4743450" cy="5283200"/>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 name="Picture 3075" descr="3Dseismic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484" y="1369010"/>
            <a:ext cx="2274929" cy="1580130"/>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p:txBody>
          <a:bodyPr/>
          <a:lstStyle/>
          <a:p>
            <a:r>
              <a:rPr lang="de-DE"/>
              <a:t>Heutiges 3-D Beispiel: Valhall</a:t>
            </a:r>
          </a:p>
        </p:txBody>
      </p:sp>
      <p:pic>
        <p:nvPicPr>
          <p:cNvPr id="522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113" y="1460500"/>
            <a:ext cx="4343400" cy="2936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138" y="2138363"/>
            <a:ext cx="4241800" cy="161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46" name="Text Box 6"/>
          <p:cNvSpPr txBox="1">
            <a:spLocks noChangeArrowheads="1"/>
          </p:cNvSpPr>
          <p:nvPr/>
        </p:nvSpPr>
        <p:spPr bwMode="auto">
          <a:xfrm>
            <a:off x="2124075" y="4667250"/>
            <a:ext cx="56975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buFont typeface="Wingdings" pitchFamily="2" charset="2"/>
              <a:buChar char="Ø"/>
            </a:pPr>
            <a:r>
              <a:rPr lang="de-DE" sz="2000" b="0">
                <a:latin typeface="Arial" charset="0"/>
              </a:rPr>
              <a:t>Operated by BP Norway since 1982</a:t>
            </a:r>
          </a:p>
          <a:p>
            <a:pPr>
              <a:buFont typeface="Wingdings" pitchFamily="2" charset="2"/>
              <a:buChar char="Ø"/>
            </a:pPr>
            <a:r>
              <a:rPr lang="de-DE" sz="2000" b="0">
                <a:latin typeface="Arial" charset="0"/>
              </a:rPr>
              <a:t>Expected to produce until 2050</a:t>
            </a:r>
          </a:p>
          <a:p>
            <a:pPr>
              <a:buFont typeface="Wingdings" pitchFamily="2" charset="2"/>
              <a:buChar char="Ø"/>
            </a:pPr>
            <a:r>
              <a:rPr lang="de-DE" sz="2000" b="0">
                <a:latin typeface="Arial" charset="0"/>
              </a:rPr>
              <a:t>Estimated 2.7 billion barrels of oil (500 million recovered as of 2004)</a:t>
            </a:r>
          </a:p>
        </p:txBody>
      </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23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760" y="1030375"/>
            <a:ext cx="5018087" cy="383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3269" name="Text Box 5"/>
          <p:cNvSpPr txBox="1">
            <a:spLocks noChangeArrowheads="1"/>
          </p:cNvSpPr>
          <p:nvPr/>
        </p:nvSpPr>
        <p:spPr bwMode="auto">
          <a:xfrm>
            <a:off x="992079" y="4958742"/>
            <a:ext cx="70294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buFont typeface="Wingdings" pitchFamily="2" charset="2"/>
              <a:buChar char="Ø"/>
            </a:pPr>
            <a:r>
              <a:rPr lang="de-DE" sz="1800" b="0">
                <a:latin typeface="Arial" charset="0"/>
              </a:rPr>
              <a:t>LoFS ("life of field seismic project") system installed in 2003</a:t>
            </a:r>
          </a:p>
          <a:p>
            <a:pPr>
              <a:buFont typeface="Wingdings" pitchFamily="2" charset="2"/>
              <a:buChar char="Ø"/>
            </a:pPr>
            <a:r>
              <a:rPr lang="de-DE" sz="1800" b="0">
                <a:latin typeface="Arial" charset="0"/>
              </a:rPr>
              <a:t>"First of its kind in the world and cost nearly US $45 million„</a:t>
            </a:r>
          </a:p>
          <a:p>
            <a:pPr>
              <a:buFont typeface="Wingdings" pitchFamily="2" charset="2"/>
              <a:buChar char="Ø"/>
            </a:pPr>
            <a:r>
              <a:rPr lang="de-DE" sz="1800" b="0">
                <a:latin typeface="Arial" charset="0"/>
              </a:rPr>
              <a:t>~ 2500 receiver stations 50 m apart, 1 m deep, covers 70% of the field</a:t>
            </a:r>
          </a:p>
          <a:p>
            <a:pPr>
              <a:buFont typeface="Wingdings" pitchFamily="2" charset="2"/>
              <a:buChar char="Ø"/>
            </a:pPr>
            <a:r>
              <a:rPr lang="de-DE" sz="1800" b="0">
                <a:latin typeface="Arial" charset="0"/>
              </a:rPr>
              <a:t>~ 50,000 shots / survey</a:t>
            </a:r>
          </a:p>
          <a:p>
            <a:pPr>
              <a:buFont typeface="Wingdings" pitchFamily="2" charset="2"/>
              <a:buChar char="Ø"/>
            </a:pPr>
            <a:r>
              <a:rPr lang="de-DE" sz="1800" b="0">
                <a:latin typeface="Arial" charset="0"/>
              </a:rPr>
              <a:t>Average 2 surveys / year (each takes ~ 3 weeks)</a:t>
            </a: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4290" name="Rectangle 2"/>
          <p:cNvSpPr>
            <a:spLocks noGrp="1" noChangeArrowheads="1"/>
          </p:cNvSpPr>
          <p:nvPr>
            <p:ph type="title"/>
          </p:nvPr>
        </p:nvSpPr>
        <p:spPr/>
        <p:txBody>
          <a:bodyPr/>
          <a:lstStyle/>
          <a:p>
            <a:r>
              <a:rPr lang="de-DE"/>
              <a:t>Paleochannels (waveform inversion)</a:t>
            </a:r>
          </a:p>
        </p:txBody>
      </p:sp>
      <p:pic>
        <p:nvPicPr>
          <p:cNvPr id="524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803" y="907350"/>
            <a:ext cx="4598096" cy="5471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4293" name="Text Box 5"/>
          <p:cNvSpPr txBox="1">
            <a:spLocks noChangeArrowheads="1"/>
          </p:cNvSpPr>
          <p:nvPr/>
        </p:nvSpPr>
        <p:spPr bwMode="auto">
          <a:xfrm>
            <a:off x="3697375" y="6378575"/>
            <a:ext cx="2243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b="0" dirty="0" err="1">
                <a:latin typeface="Arial" charset="0"/>
              </a:rPr>
              <a:t>Sirgue</a:t>
            </a:r>
            <a:r>
              <a:rPr lang="de-DE" b="0" dirty="0">
                <a:latin typeface="Arial" charset="0"/>
              </a:rPr>
              <a:t> et al., 2010</a:t>
            </a:r>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p:txBody>
          <a:bodyPr/>
          <a:lstStyle/>
          <a:p>
            <a:r>
              <a:rPr lang="de-DE"/>
              <a:t>Vertikales Seismisches Profil (VSP)</a:t>
            </a:r>
            <a:endParaRPr lang="en-GB"/>
          </a:p>
        </p:txBody>
      </p:sp>
      <p:pic>
        <p:nvPicPr>
          <p:cNvPr id="436228" name="Picture 4" descr="fig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9238" y="1663700"/>
            <a:ext cx="4414837" cy="4184650"/>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de-DE"/>
              <a:t>Analyse der Struktur</a:t>
            </a:r>
            <a:endParaRPr lang="en-GB"/>
          </a:p>
        </p:txBody>
      </p:sp>
      <p:pic>
        <p:nvPicPr>
          <p:cNvPr id="437252" name="Picture 4" descr="fig4-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888" y="1235075"/>
            <a:ext cx="2919412" cy="5195888"/>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37253" name="Picture 5" descr="fig4-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846" y="1458913"/>
            <a:ext cx="4044217" cy="2211213"/>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37254" name="Picture 6" descr="fig4-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469" y="4073524"/>
            <a:ext cx="4419619" cy="2139385"/>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p:txBody>
          <a:bodyPr/>
          <a:lstStyle/>
          <a:p>
            <a:r>
              <a:rPr lang="de-DE"/>
              <a:t>Synthetische Seismogramme</a:t>
            </a:r>
            <a:br>
              <a:rPr lang="de-DE"/>
            </a:br>
            <a:r>
              <a:rPr lang="de-DE"/>
              <a:t>Amplitude-vs-Offset</a:t>
            </a:r>
            <a:endParaRPr lang="en-GB"/>
          </a:p>
        </p:txBody>
      </p:sp>
      <p:pic>
        <p:nvPicPr>
          <p:cNvPr id="445443" name="Picture 3" descr="fig4-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450" y="1460500"/>
            <a:ext cx="6186488" cy="4595813"/>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p:txBody>
          <a:bodyPr/>
          <a:lstStyle/>
          <a:p>
            <a:r>
              <a:rPr lang="en-US"/>
              <a:t>Reflektionskoeffizienten - Beispiel</a:t>
            </a:r>
          </a:p>
        </p:txBody>
      </p:sp>
      <p:pic>
        <p:nvPicPr>
          <p:cNvPr id="512003" name="Picture 3" descr="refco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773" y="941389"/>
            <a:ext cx="7036431" cy="5916611"/>
          </a:xfrm>
          <a:prstGeom prst="rect">
            <a:avLst/>
          </a:prstGeom>
          <a:noFill/>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p:txBody>
          <a:bodyPr/>
          <a:lstStyle/>
          <a:p>
            <a:r>
              <a:rPr lang="de-DE"/>
              <a:t>Reflexionsseismik</a:t>
            </a:r>
            <a:endParaRPr lang="en-GB"/>
          </a:p>
        </p:txBody>
      </p:sp>
      <p:sp>
        <p:nvSpPr>
          <p:cNvPr id="416771" name="Text Box 3"/>
          <p:cNvSpPr txBox="1">
            <a:spLocks noChangeArrowheads="1"/>
          </p:cNvSpPr>
          <p:nvPr/>
        </p:nvSpPr>
        <p:spPr bwMode="auto">
          <a:xfrm>
            <a:off x="1491423" y="1988593"/>
            <a:ext cx="6181725" cy="3662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r>
              <a:rPr lang="de-DE" sz="1800" b="0" dirty="0">
                <a:latin typeface="Comic Sans MS" pitchFamily="66" charset="0"/>
              </a:rPr>
              <a:t>Die Reflexionsseismik ist das </a:t>
            </a:r>
            <a:r>
              <a:rPr lang="de-DE" sz="1800" b="0" dirty="0">
                <a:solidFill>
                  <a:srgbClr val="FF0000"/>
                </a:solidFill>
                <a:latin typeface="Comic Sans MS" pitchFamily="66" charset="0"/>
              </a:rPr>
              <a:t>meistgenutzte geophysikalische Messverfahren </a:t>
            </a:r>
            <a:r>
              <a:rPr lang="de-DE" sz="1800" b="0" dirty="0">
                <a:latin typeface="Comic Sans MS" pitchFamily="66" charset="0"/>
              </a:rPr>
              <a:t>! </a:t>
            </a:r>
          </a:p>
          <a:p>
            <a:endParaRPr lang="de-DE" sz="1800" b="0" dirty="0">
              <a:latin typeface="Comic Sans MS" pitchFamily="66" charset="0"/>
            </a:endParaRPr>
          </a:p>
          <a:p>
            <a:pPr>
              <a:buFontTx/>
              <a:buChar char="-"/>
            </a:pPr>
            <a:r>
              <a:rPr lang="de-DE" sz="1800" b="0" dirty="0">
                <a:latin typeface="Comic Sans MS" pitchFamily="66" charset="0"/>
              </a:rPr>
              <a:t>In vielen Fällen gilt die Annahme, dass das Medium geschichtet ist (von kleinen bis hin zu großen Raumskalen)</a:t>
            </a:r>
          </a:p>
          <a:p>
            <a:pPr>
              <a:buFontTx/>
              <a:buChar char="-"/>
            </a:pPr>
            <a:endParaRPr lang="de-DE" sz="1800" b="0" dirty="0">
              <a:latin typeface="Comic Sans MS" pitchFamily="66" charset="0"/>
            </a:endParaRPr>
          </a:p>
          <a:p>
            <a:pPr>
              <a:buFontTx/>
              <a:buChar char="-"/>
            </a:pPr>
            <a:r>
              <a:rPr lang="de-DE" sz="1800" b="0" dirty="0">
                <a:latin typeface="Comic Sans MS" pitchFamily="66" charset="0"/>
              </a:rPr>
              <a:t>Die rohen Daten können so verarbeitet werden, dass ein „Abbild“ des Untergrunds entsteht (Migration)</a:t>
            </a:r>
          </a:p>
          <a:p>
            <a:pPr>
              <a:buFontTx/>
              <a:buChar char="-"/>
            </a:pPr>
            <a:endParaRPr lang="de-DE" sz="1800" b="0" dirty="0">
              <a:latin typeface="Comic Sans MS" pitchFamily="66" charset="0"/>
            </a:endParaRPr>
          </a:p>
          <a:p>
            <a:pPr>
              <a:buFontTx/>
              <a:buChar char="-"/>
            </a:pPr>
            <a:r>
              <a:rPr lang="de-DE" sz="1800" b="0" dirty="0">
                <a:latin typeface="Comic Sans MS" pitchFamily="66" charset="0"/>
              </a:rPr>
              <a:t>Die Datenverarbeitung wird heutzutage mit dem Computer erledigt (nicht aber die Interpretation!)</a:t>
            </a: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p:txBody>
          <a:bodyPr/>
          <a:lstStyle/>
          <a:p>
            <a:r>
              <a:rPr lang="de-DE"/>
              <a:t>Marine Reflexionsseismik</a:t>
            </a:r>
            <a:endParaRPr lang="en-GB"/>
          </a:p>
        </p:txBody>
      </p:sp>
      <p:pic>
        <p:nvPicPr>
          <p:cNvPr id="446467" name="Picture 3" descr="fig4-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224" y="1285266"/>
            <a:ext cx="6589647" cy="5017840"/>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p:txBody>
          <a:bodyPr/>
          <a:lstStyle/>
          <a:p>
            <a:r>
              <a:rPr lang="de-DE"/>
              <a:t>Reflexions Seismogramme</a:t>
            </a:r>
            <a:endParaRPr lang="en-GB"/>
          </a:p>
        </p:txBody>
      </p:sp>
      <p:pic>
        <p:nvPicPr>
          <p:cNvPr id="447491" name="Picture 3" descr="fig4-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216" y="1520033"/>
            <a:ext cx="8200621" cy="3992040"/>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686070" y="5799551"/>
            <a:ext cx="7718911" cy="707886"/>
          </a:xfrm>
          <a:prstGeom prst="rect">
            <a:avLst/>
          </a:prstGeom>
          <a:noFill/>
        </p:spPr>
        <p:txBody>
          <a:bodyPr wrap="square" rtlCol="0">
            <a:spAutoFit/>
          </a:bodyPr>
          <a:lstStyle/>
          <a:p>
            <a:r>
              <a:rPr lang="de-DE" b="0" dirty="0" smtClean="0">
                <a:latin typeface="Arial" pitchFamily="34" charset="0"/>
                <a:cs typeface="Arial" pitchFamily="34" charset="0"/>
              </a:rPr>
              <a:t>Air </a:t>
            </a:r>
            <a:r>
              <a:rPr lang="de-DE" b="0" dirty="0" err="1" smtClean="0">
                <a:latin typeface="Arial" pitchFamily="34" charset="0"/>
                <a:cs typeface="Arial" pitchFamily="34" charset="0"/>
              </a:rPr>
              <a:t>gun</a:t>
            </a:r>
            <a:r>
              <a:rPr lang="de-DE" b="0" dirty="0" smtClean="0">
                <a:latin typeface="Arial" pitchFamily="34" charset="0"/>
                <a:cs typeface="Arial" pitchFamily="34" charset="0"/>
              </a:rPr>
              <a:t> </a:t>
            </a:r>
            <a:r>
              <a:rPr lang="de-DE" b="0" dirty="0" err="1" smtClean="0">
                <a:latin typeface="Arial" pitchFamily="34" charset="0"/>
                <a:cs typeface="Arial" pitchFamily="34" charset="0"/>
              </a:rPr>
              <a:t>record</a:t>
            </a:r>
            <a:r>
              <a:rPr lang="de-DE" b="0" dirty="0" smtClean="0">
                <a:latin typeface="Arial" pitchFamily="34" charset="0"/>
                <a:cs typeface="Arial" pitchFamily="34" charset="0"/>
              </a:rPr>
              <a:t> </a:t>
            </a:r>
            <a:r>
              <a:rPr lang="de-DE" b="0" dirty="0" err="1" smtClean="0">
                <a:latin typeface="Arial" pitchFamily="34" charset="0"/>
                <a:cs typeface="Arial" pitchFamily="34" charset="0"/>
              </a:rPr>
              <a:t>from</a:t>
            </a:r>
            <a:r>
              <a:rPr lang="de-DE" b="0" dirty="0" smtClean="0">
                <a:latin typeface="Arial" pitchFamily="34" charset="0"/>
                <a:cs typeface="Arial" pitchFamily="34" charset="0"/>
              </a:rPr>
              <a:t> </a:t>
            </a:r>
            <a:r>
              <a:rPr lang="de-DE" b="0" dirty="0" err="1" smtClean="0">
                <a:latin typeface="Arial" pitchFamily="34" charset="0"/>
                <a:cs typeface="Arial" pitchFamily="34" charset="0"/>
              </a:rPr>
              <a:t>the</a:t>
            </a:r>
            <a:r>
              <a:rPr lang="de-DE" b="0" dirty="0" smtClean="0">
                <a:latin typeface="Arial" pitchFamily="34" charset="0"/>
                <a:cs typeface="Arial" pitchFamily="34" charset="0"/>
              </a:rPr>
              <a:t> </a:t>
            </a:r>
            <a:r>
              <a:rPr lang="de-DE" b="0" dirty="0" err="1" smtClean="0">
                <a:latin typeface="Arial" pitchFamily="34" charset="0"/>
                <a:cs typeface="Arial" pitchFamily="34" charset="0"/>
              </a:rPr>
              <a:t>Gulf</a:t>
            </a:r>
            <a:r>
              <a:rPr lang="de-DE" b="0" dirty="0" smtClean="0">
                <a:latin typeface="Arial" pitchFamily="34" charset="0"/>
                <a:cs typeface="Arial" pitchFamily="34" charset="0"/>
              </a:rPr>
              <a:t> </a:t>
            </a:r>
            <a:r>
              <a:rPr lang="de-DE" b="0" dirty="0" err="1" smtClean="0">
                <a:latin typeface="Arial" pitchFamily="34" charset="0"/>
                <a:cs typeface="Arial" pitchFamily="34" charset="0"/>
              </a:rPr>
              <a:t>of</a:t>
            </a:r>
            <a:r>
              <a:rPr lang="de-DE" b="0" dirty="0" smtClean="0">
                <a:latin typeface="Arial" pitchFamily="34" charset="0"/>
                <a:cs typeface="Arial" pitchFamily="34" charset="0"/>
              </a:rPr>
              <a:t> Patras, </a:t>
            </a:r>
            <a:r>
              <a:rPr lang="de-DE" b="0" dirty="0" err="1" smtClean="0">
                <a:latin typeface="Arial" pitchFamily="34" charset="0"/>
                <a:cs typeface="Arial" pitchFamily="34" charset="0"/>
              </a:rPr>
              <a:t>Greece</a:t>
            </a:r>
            <a:r>
              <a:rPr lang="de-DE" b="0" dirty="0" smtClean="0">
                <a:latin typeface="Arial" pitchFamily="34" charset="0"/>
                <a:cs typeface="Arial" pitchFamily="34" charset="0"/>
              </a:rPr>
              <a:t>, </a:t>
            </a:r>
            <a:r>
              <a:rPr lang="de-DE" b="0" dirty="0" err="1" smtClean="0">
                <a:latin typeface="Arial" pitchFamily="34" charset="0"/>
                <a:cs typeface="Arial" pitchFamily="34" charset="0"/>
              </a:rPr>
              <a:t>containing</a:t>
            </a:r>
            <a:r>
              <a:rPr lang="de-DE" b="0" dirty="0" smtClean="0">
                <a:latin typeface="Arial" pitchFamily="34" charset="0"/>
                <a:cs typeface="Arial" pitchFamily="34" charset="0"/>
              </a:rPr>
              <a:t> </a:t>
            </a:r>
            <a:r>
              <a:rPr lang="de-DE" b="0" dirty="0" err="1" smtClean="0">
                <a:latin typeface="Arial" pitchFamily="34" charset="0"/>
                <a:cs typeface="Arial" pitchFamily="34" charset="0"/>
              </a:rPr>
              <a:t>sea</a:t>
            </a:r>
            <a:r>
              <a:rPr lang="de-DE" b="0" dirty="0" smtClean="0">
                <a:latin typeface="Arial" pitchFamily="34" charset="0"/>
                <a:cs typeface="Arial" pitchFamily="34" charset="0"/>
              </a:rPr>
              <a:t> </a:t>
            </a:r>
            <a:r>
              <a:rPr lang="de-DE" b="0" dirty="0" err="1" smtClean="0">
                <a:latin typeface="Arial" pitchFamily="34" charset="0"/>
                <a:cs typeface="Arial" pitchFamily="34" charset="0"/>
              </a:rPr>
              <a:t>bottom</a:t>
            </a:r>
            <a:r>
              <a:rPr lang="de-DE" b="0" dirty="0" smtClean="0">
                <a:latin typeface="Arial" pitchFamily="34" charset="0"/>
                <a:cs typeface="Arial" pitchFamily="34" charset="0"/>
              </a:rPr>
              <a:t> </a:t>
            </a:r>
            <a:r>
              <a:rPr lang="de-DE" b="0" dirty="0" err="1" smtClean="0">
                <a:latin typeface="Arial" pitchFamily="34" charset="0"/>
                <a:cs typeface="Arial" pitchFamily="34" charset="0"/>
              </a:rPr>
              <a:t>reflection</a:t>
            </a:r>
            <a:r>
              <a:rPr lang="de-DE" b="0" dirty="0" smtClean="0">
                <a:latin typeface="Arial" pitchFamily="34" charset="0"/>
                <a:cs typeface="Arial" pitchFamily="34" charset="0"/>
              </a:rPr>
              <a:t>, multiples, </a:t>
            </a:r>
            <a:r>
              <a:rPr lang="de-DE" b="0" dirty="0" err="1" smtClean="0">
                <a:latin typeface="Arial" pitchFamily="34" charset="0"/>
                <a:cs typeface="Arial" pitchFamily="34" charset="0"/>
              </a:rPr>
              <a:t>irregular</a:t>
            </a:r>
            <a:r>
              <a:rPr lang="de-DE" b="0" dirty="0" smtClean="0">
                <a:latin typeface="Arial" pitchFamily="34" charset="0"/>
                <a:cs typeface="Arial" pitchFamily="34" charset="0"/>
              </a:rPr>
              <a:t> </a:t>
            </a:r>
            <a:r>
              <a:rPr lang="de-DE" b="0" dirty="0" err="1" smtClean="0">
                <a:latin typeface="Arial" pitchFamily="34" charset="0"/>
                <a:cs typeface="Arial" pitchFamily="34" charset="0"/>
              </a:rPr>
              <a:t>erosion</a:t>
            </a:r>
            <a:r>
              <a:rPr lang="de-DE" b="0" dirty="0" smtClean="0">
                <a:latin typeface="Arial" pitchFamily="34" charset="0"/>
                <a:cs typeface="Arial" pitchFamily="34" charset="0"/>
              </a:rPr>
              <a:t> </a:t>
            </a:r>
            <a:r>
              <a:rPr lang="de-DE" b="0" dirty="0" err="1" smtClean="0">
                <a:latin typeface="Arial" pitchFamily="34" charset="0"/>
                <a:cs typeface="Arial" pitchFamily="34" charset="0"/>
              </a:rPr>
              <a:t>surface</a:t>
            </a:r>
            <a:r>
              <a:rPr lang="de-DE" b="0" dirty="0" smtClean="0">
                <a:latin typeface="Arial" pitchFamily="34" charset="0"/>
                <a:cs typeface="Arial" pitchFamily="34" charset="0"/>
              </a:rPr>
              <a:t> </a:t>
            </a:r>
            <a:r>
              <a:rPr lang="de-DE" b="0" dirty="0" err="1" smtClean="0">
                <a:latin typeface="Arial" pitchFamily="34" charset="0"/>
                <a:cs typeface="Arial" pitchFamily="34" charset="0"/>
              </a:rPr>
              <a:t>and</a:t>
            </a:r>
            <a:r>
              <a:rPr lang="de-DE" b="0" dirty="0" smtClean="0">
                <a:latin typeface="Arial" pitchFamily="34" charset="0"/>
                <a:cs typeface="Arial" pitchFamily="34" charset="0"/>
              </a:rPr>
              <a:t> </a:t>
            </a:r>
            <a:r>
              <a:rPr lang="de-DE" b="0" dirty="0" err="1" smtClean="0">
                <a:latin typeface="Arial" pitchFamily="34" charset="0"/>
                <a:cs typeface="Arial" pitchFamily="34" charset="0"/>
              </a:rPr>
              <a:t>sediment</a:t>
            </a:r>
            <a:endParaRPr lang="de-DE" b="0" dirty="0">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p:txBody>
          <a:bodyPr/>
          <a:lstStyle/>
          <a:p>
            <a:r>
              <a:rPr lang="de-DE" dirty="0" err="1" smtClean="0">
                <a:solidFill>
                  <a:schemeClr val="tx1"/>
                </a:solidFill>
              </a:rPr>
              <a:t>L</a:t>
            </a:r>
            <a:r>
              <a:rPr lang="de-DE" dirty="0" err="1" smtClean="0"/>
              <a:t>Reflektivität</a:t>
            </a:r>
            <a:r>
              <a:rPr lang="de-DE" dirty="0"/>
              <a:t>,</a:t>
            </a:r>
            <a:r>
              <a:rPr lang="de-DE" dirty="0" smtClean="0"/>
              <a:t> </a:t>
            </a:r>
            <a:r>
              <a:rPr lang="de-DE" dirty="0" err="1" smtClean="0"/>
              <a:t>Mohorovicic</a:t>
            </a:r>
            <a:r>
              <a:rPr lang="de-DE" dirty="0" smtClean="0"/>
              <a:t> Diskontinuität</a:t>
            </a:r>
            <a:endParaRPr lang="en-GB" dirty="0"/>
          </a:p>
        </p:txBody>
      </p:sp>
      <p:pic>
        <p:nvPicPr>
          <p:cNvPr id="448515" name="Picture 3" descr="fig4-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696" y="1025259"/>
            <a:ext cx="7362216" cy="5098055"/>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7906" name="Rectangle 2"/>
          <p:cNvSpPr>
            <a:spLocks noGrp="1" noChangeArrowheads="1"/>
          </p:cNvSpPr>
          <p:nvPr>
            <p:ph type="title"/>
          </p:nvPr>
        </p:nvSpPr>
        <p:spPr/>
        <p:txBody>
          <a:bodyPr/>
          <a:lstStyle/>
          <a:p>
            <a:r>
              <a:rPr lang="de-DE"/>
              <a:t>SCRIPPS Institution of Oceanography</a:t>
            </a:r>
            <a:br>
              <a:rPr lang="de-DE"/>
            </a:br>
            <a:r>
              <a:rPr lang="de-DE"/>
              <a:t>combined seismics and magnetics</a:t>
            </a:r>
          </a:p>
        </p:txBody>
      </p:sp>
      <p:pic>
        <p:nvPicPr>
          <p:cNvPr id="5079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925" y="1117600"/>
            <a:ext cx="4762500" cy="3114675"/>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79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413" y="3133400"/>
            <a:ext cx="3810000" cy="3171825"/>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p:txBody>
          <a:bodyPr/>
          <a:lstStyle/>
          <a:p>
            <a:r>
              <a:rPr lang="de-DE"/>
              <a:t>Final results</a:t>
            </a:r>
          </a:p>
        </p:txBody>
      </p:sp>
      <p:pic>
        <p:nvPicPr>
          <p:cNvPr id="5099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813" y="1377950"/>
            <a:ext cx="7496175" cy="493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p:txBody>
          <a:bodyPr/>
          <a:lstStyle/>
          <a:p>
            <a:r>
              <a:rPr lang="de-DE"/>
              <a:t>Refraktionsprofil</a:t>
            </a:r>
            <a:br>
              <a:rPr lang="de-DE"/>
            </a:br>
            <a:r>
              <a:rPr lang="de-DE">
                <a:solidFill>
                  <a:srgbClr val="FF0000"/>
                </a:solidFill>
              </a:rPr>
              <a:t> </a:t>
            </a:r>
            <a:r>
              <a:rPr lang="de-DE"/>
              <a:t>(Exxon Daten – Golf von Mexico)</a:t>
            </a:r>
            <a:endParaRPr lang="en-GB"/>
          </a:p>
        </p:txBody>
      </p:sp>
      <p:pic>
        <p:nvPicPr>
          <p:cNvPr id="438275" name="Picture 3" descr="seismogr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892" y="1422400"/>
            <a:ext cx="6042025" cy="4997450"/>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grpSp>
        <p:nvGrpSpPr>
          <p:cNvPr id="438278" name="Group 6"/>
          <p:cNvGrpSpPr>
            <a:grpSpLocks/>
          </p:cNvGrpSpPr>
          <p:nvPr/>
        </p:nvGrpSpPr>
        <p:grpSpPr bwMode="auto">
          <a:xfrm>
            <a:off x="4938267" y="1449388"/>
            <a:ext cx="3211512" cy="3454400"/>
            <a:chOff x="3551" y="791"/>
            <a:chExt cx="2023" cy="2176"/>
          </a:xfrm>
        </p:grpSpPr>
        <p:pic>
          <p:nvPicPr>
            <p:cNvPr id="438276" name="Picture 4" descr="refcof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1" y="791"/>
              <a:ext cx="2023" cy="1701"/>
            </a:xfrm>
            <a:prstGeom prst="rect">
              <a:avLst/>
            </a:prstGeom>
            <a:noFill/>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438277" name="Line 5"/>
            <p:cNvSpPr>
              <a:spLocks noChangeShapeType="1"/>
            </p:cNvSpPr>
            <p:nvPr/>
          </p:nvSpPr>
          <p:spPr bwMode="auto">
            <a:xfrm flipH="1">
              <a:off x="4056" y="1973"/>
              <a:ext cx="434" cy="99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38278"/>
                                        </p:tgtEl>
                                        <p:attrNameLst>
                                          <p:attrName>style.visibility</p:attrName>
                                        </p:attrNameLst>
                                      </p:cBhvr>
                                      <p:to>
                                        <p:strVal val="visible"/>
                                      </p:to>
                                    </p:set>
                                    <p:anim calcmode="lin" valueType="num">
                                      <p:cBhvr additive="base">
                                        <p:cTn id="7" dur="500" fill="hold"/>
                                        <p:tgtEl>
                                          <p:spTgt spid="438278"/>
                                        </p:tgtEl>
                                        <p:attrNameLst>
                                          <p:attrName>ppt_x</p:attrName>
                                        </p:attrNameLst>
                                      </p:cBhvr>
                                      <p:tavLst>
                                        <p:tav tm="0">
                                          <p:val>
                                            <p:strVal val="#ppt_x"/>
                                          </p:val>
                                        </p:tav>
                                        <p:tav tm="100000">
                                          <p:val>
                                            <p:strVal val="#ppt_x"/>
                                          </p:val>
                                        </p:tav>
                                      </p:tavLst>
                                    </p:anim>
                                    <p:anim calcmode="lin" valueType="num">
                                      <p:cBhvr additive="base">
                                        <p:cTn id="8" dur="500" fill="hold"/>
                                        <p:tgtEl>
                                          <p:spTgt spid="438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p:txBody>
          <a:bodyPr/>
          <a:lstStyle/>
          <a:p>
            <a:r>
              <a:rPr lang="de-DE"/>
              <a:t>Wellenformmodellierung</a:t>
            </a:r>
          </a:p>
        </p:txBody>
      </p:sp>
      <p:pic>
        <p:nvPicPr>
          <p:cNvPr id="5181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495" y="1504950"/>
            <a:ext cx="6110288" cy="4756150"/>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0194" name="Rectangle 2"/>
          <p:cNvSpPr>
            <a:spLocks noGrp="1" noChangeArrowheads="1"/>
          </p:cNvSpPr>
          <p:nvPr>
            <p:ph type="title"/>
          </p:nvPr>
        </p:nvSpPr>
        <p:spPr/>
        <p:txBody>
          <a:bodyPr/>
          <a:lstStyle/>
          <a:p>
            <a:r>
              <a:rPr lang="de-DE"/>
              <a:t>Wellenformmodellierung</a:t>
            </a:r>
          </a:p>
        </p:txBody>
      </p:sp>
      <p:pic>
        <p:nvPicPr>
          <p:cNvPr id="520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960" y="1838325"/>
            <a:ext cx="7158038" cy="3992563"/>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0197" name="Text Box 5"/>
          <p:cNvSpPr txBox="1">
            <a:spLocks noChangeArrowheads="1"/>
          </p:cNvSpPr>
          <p:nvPr/>
        </p:nvSpPr>
        <p:spPr bwMode="auto">
          <a:xfrm>
            <a:off x="2703513" y="1379538"/>
            <a:ext cx="833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Daten</a:t>
            </a:r>
          </a:p>
        </p:txBody>
      </p:sp>
      <p:sp>
        <p:nvSpPr>
          <p:cNvPr id="520198" name="Text Box 6"/>
          <p:cNvSpPr txBox="1">
            <a:spLocks noChangeArrowheads="1"/>
          </p:cNvSpPr>
          <p:nvPr/>
        </p:nvSpPr>
        <p:spPr bwMode="auto">
          <a:xfrm>
            <a:off x="4894263" y="1370013"/>
            <a:ext cx="1030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Theorie</a:t>
            </a:r>
          </a:p>
        </p:txBody>
      </p:sp>
      <p:sp>
        <p:nvSpPr>
          <p:cNvPr id="520199" name="Text Box 7"/>
          <p:cNvSpPr txBox="1">
            <a:spLocks noChangeArrowheads="1"/>
          </p:cNvSpPr>
          <p:nvPr/>
        </p:nvSpPr>
        <p:spPr bwMode="auto">
          <a:xfrm>
            <a:off x="7059613" y="1320800"/>
            <a:ext cx="8302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Misfit</a:t>
            </a:r>
          </a:p>
        </p:txBody>
      </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p:txBody>
          <a:bodyPr/>
          <a:lstStyle/>
          <a:p>
            <a:r>
              <a:rPr lang="de-DE"/>
              <a:t>Visualization - Interpretation</a:t>
            </a:r>
            <a:endParaRPr lang="en-GB"/>
          </a:p>
        </p:txBody>
      </p:sp>
      <p:pic>
        <p:nvPicPr>
          <p:cNvPr id="495620" name="Picture 4" descr="goca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258" y="1223963"/>
            <a:ext cx="5853112" cy="5037137"/>
          </a:xfrm>
          <a:prstGeom prst="rect">
            <a:avLst/>
          </a:prstGeom>
          <a:noFill/>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495621" name="Rectangle 5"/>
          <p:cNvSpPr>
            <a:spLocks noChangeArrowheads="1"/>
          </p:cNvSpPr>
          <p:nvPr/>
        </p:nvSpPr>
        <p:spPr bwMode="auto">
          <a:xfrm>
            <a:off x="4221163" y="6342063"/>
            <a:ext cx="23971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200" b="0">
                <a:solidFill>
                  <a:schemeClr val="tx2"/>
                </a:solidFill>
              </a:rPr>
              <a:t>Based on GOCAD www.gocad.com</a:t>
            </a:r>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p:txBody>
          <a:bodyPr/>
          <a:lstStyle/>
          <a:p>
            <a:r>
              <a:rPr lang="de-DE"/>
              <a:t>Zusammenfassung</a:t>
            </a:r>
            <a:endParaRPr lang="en-GB"/>
          </a:p>
        </p:txBody>
      </p:sp>
      <p:sp>
        <p:nvSpPr>
          <p:cNvPr id="414725" name="Text Box 5"/>
          <p:cNvSpPr txBox="1">
            <a:spLocks noChangeArrowheads="1"/>
          </p:cNvSpPr>
          <p:nvPr/>
        </p:nvSpPr>
        <p:spPr bwMode="auto">
          <a:xfrm>
            <a:off x="1482442" y="1401763"/>
            <a:ext cx="6257925" cy="4760912"/>
          </a:xfrm>
          <a:prstGeom prst="rect">
            <a:avLst/>
          </a:prstGeom>
          <a:solidFill>
            <a:schemeClr val="bg1"/>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buFont typeface="Wingdings" pitchFamily="2" charset="2"/>
              <a:buChar char="Ø"/>
            </a:pPr>
            <a:r>
              <a:rPr lang="de-DE" sz="1800" b="0" dirty="0">
                <a:solidFill>
                  <a:srgbClr val="FF0000"/>
                </a:solidFill>
                <a:latin typeface="Comic Sans MS" pitchFamily="66" charset="0"/>
              </a:rPr>
              <a:t>Reflexionsseismik</a:t>
            </a:r>
            <a:r>
              <a:rPr lang="de-DE" sz="1800" b="0" dirty="0">
                <a:latin typeface="Comic Sans MS" pitchFamily="66" charset="0"/>
              </a:rPr>
              <a:t> ist das wichtigste Verfahren der Geophysik (besonders für Abbildung oberflächennaher Regionen) </a:t>
            </a:r>
          </a:p>
          <a:p>
            <a:pPr>
              <a:buFont typeface="Wingdings" pitchFamily="2" charset="2"/>
              <a:buChar char="Ø"/>
            </a:pPr>
            <a:r>
              <a:rPr lang="de-DE" sz="1800" b="0" dirty="0">
                <a:latin typeface="Comic Sans MS" pitchFamily="66" charset="0"/>
              </a:rPr>
              <a:t>R-Seismische Messungen sind darauf ausgelegt mehrmals den selben </a:t>
            </a:r>
            <a:r>
              <a:rPr lang="de-DE" sz="1800" b="0" dirty="0">
                <a:solidFill>
                  <a:srgbClr val="FF0000"/>
                </a:solidFill>
                <a:latin typeface="Comic Sans MS" pitchFamily="66" charset="0"/>
              </a:rPr>
              <a:t>Common Mid-Point (CMP)</a:t>
            </a:r>
            <a:r>
              <a:rPr lang="de-DE" sz="1800" b="0" dirty="0">
                <a:latin typeface="Comic Sans MS" pitchFamily="66" charset="0"/>
              </a:rPr>
              <a:t> zu beleuchten – für den Fall von horizontalen Schichten – entsprechend den </a:t>
            </a:r>
            <a:r>
              <a:rPr lang="de-DE" sz="1800" b="0" dirty="0">
                <a:solidFill>
                  <a:srgbClr val="FF0000"/>
                </a:solidFill>
                <a:latin typeface="Comic Sans MS" pitchFamily="66" charset="0"/>
              </a:rPr>
              <a:t>Common </a:t>
            </a:r>
            <a:r>
              <a:rPr lang="de-DE" sz="1800" b="0" dirty="0" err="1">
                <a:solidFill>
                  <a:srgbClr val="FF0000"/>
                </a:solidFill>
                <a:latin typeface="Comic Sans MS" pitchFamily="66" charset="0"/>
              </a:rPr>
              <a:t>Depth</a:t>
            </a:r>
            <a:r>
              <a:rPr lang="de-DE" sz="1800" b="0" dirty="0">
                <a:solidFill>
                  <a:srgbClr val="FF0000"/>
                </a:solidFill>
                <a:latin typeface="Comic Sans MS" pitchFamily="66" charset="0"/>
              </a:rPr>
              <a:t> Point (CDP)</a:t>
            </a:r>
            <a:endParaRPr lang="de-DE" sz="1800" b="0" dirty="0">
              <a:latin typeface="Comic Sans MS" pitchFamily="66" charset="0"/>
            </a:endParaRPr>
          </a:p>
          <a:p>
            <a:pPr>
              <a:buFont typeface="Wingdings" pitchFamily="2" charset="2"/>
              <a:buChar char="Ø"/>
            </a:pPr>
            <a:r>
              <a:rPr lang="de-DE" sz="1800" b="0" dirty="0">
                <a:latin typeface="Comic Sans MS" pitchFamily="66" charset="0"/>
              </a:rPr>
              <a:t>Die wichtigsten Indikatoren sind</a:t>
            </a:r>
            <a:r>
              <a:rPr lang="de-DE" sz="1800" b="0" dirty="0">
                <a:solidFill>
                  <a:srgbClr val="FF0000"/>
                </a:solidFill>
                <a:latin typeface="Comic Sans MS" pitchFamily="66" charset="0"/>
              </a:rPr>
              <a:t> abrupte Änderungen der seismischen Geschwindigkeit (Grenzfläche)</a:t>
            </a:r>
            <a:r>
              <a:rPr lang="de-DE" sz="1800" b="0" dirty="0">
                <a:latin typeface="Comic Sans MS" pitchFamily="66" charset="0"/>
              </a:rPr>
              <a:t>, welche lithologische Änderungen anzeigen.</a:t>
            </a:r>
          </a:p>
          <a:p>
            <a:pPr>
              <a:buFont typeface="Wingdings" pitchFamily="2" charset="2"/>
              <a:buChar char="Ø"/>
            </a:pPr>
            <a:r>
              <a:rPr lang="de-DE" sz="1800" b="0" dirty="0">
                <a:latin typeface="Comic Sans MS" pitchFamily="66" charset="0"/>
              </a:rPr>
              <a:t>Das Ziel der Reflexionsseismik ist es, </a:t>
            </a:r>
            <a:r>
              <a:rPr lang="de-DE" sz="1800" b="0" dirty="0">
                <a:solidFill>
                  <a:srgbClr val="FF0000"/>
                </a:solidFill>
                <a:latin typeface="Comic Sans MS" pitchFamily="66" charset="0"/>
              </a:rPr>
              <a:t>die aufgezeichneten Signale (Reflexionen) zu kartieren um ein Bild der Reflektoren zu gewinnen</a:t>
            </a:r>
          </a:p>
          <a:p>
            <a:pPr>
              <a:buFont typeface="Wingdings" pitchFamily="2" charset="2"/>
              <a:buChar char="Ø"/>
            </a:pPr>
            <a:r>
              <a:rPr lang="de-DE" sz="1800" b="0" dirty="0">
                <a:latin typeface="Comic Sans MS" pitchFamily="66" charset="0"/>
              </a:rPr>
              <a:t>Der wichtigste Verarbeitungsschritt dies zu erreichen ist die </a:t>
            </a:r>
            <a:r>
              <a:rPr lang="de-DE" sz="1800" b="0" dirty="0">
                <a:solidFill>
                  <a:srgbClr val="FF0000"/>
                </a:solidFill>
                <a:latin typeface="Comic Sans MS" pitchFamily="66" charset="0"/>
              </a:rPr>
              <a:t>Migration</a:t>
            </a:r>
          </a:p>
          <a:p>
            <a:pPr>
              <a:buFont typeface="Wingdings" pitchFamily="2" charset="2"/>
              <a:buChar char="Ø"/>
            </a:pPr>
            <a:endParaRPr lang="de-DE" sz="1800" b="0" dirty="0">
              <a:solidFill>
                <a:srgbClr val="FF0000"/>
              </a:solidFill>
              <a:latin typeface="Comic Sans MS" pitchFamily="66" charset="0"/>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p:txBody>
          <a:bodyPr/>
          <a:lstStyle/>
          <a:p>
            <a:r>
              <a:rPr lang="de-DE" dirty="0"/>
              <a:t>Beispiel aus der Forschung: </a:t>
            </a:r>
            <a:r>
              <a:rPr lang="de-DE" dirty="0" err="1"/>
              <a:t>Transalp</a:t>
            </a:r>
            <a:endParaRPr lang="de-DE" dirty="0"/>
          </a:p>
        </p:txBody>
      </p:sp>
      <p:pic>
        <p:nvPicPr>
          <p:cNvPr id="514051" name="Picture 3"/>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2331929" y="1981200"/>
            <a:ext cx="6248400" cy="4114800"/>
          </a:xfrm>
        </p:spPr>
      </p:pic>
      <p:pic>
        <p:nvPicPr>
          <p:cNvPr id="514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104" y="1123950"/>
            <a:ext cx="3186113" cy="5251450"/>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6098" name="Rectangle 2"/>
          <p:cNvSpPr>
            <a:spLocks noGrp="1" noChangeArrowheads="1"/>
          </p:cNvSpPr>
          <p:nvPr>
            <p:ph type="title"/>
          </p:nvPr>
        </p:nvSpPr>
        <p:spPr/>
        <p:txBody>
          <a:bodyPr/>
          <a:lstStyle/>
          <a:p>
            <a:r>
              <a:rPr lang="de-DE" dirty="0" err="1" smtClean="0"/>
              <a:t>Transalp</a:t>
            </a:r>
            <a:endParaRPr lang="de-DE" dirty="0"/>
          </a:p>
        </p:txBody>
      </p:sp>
      <p:pic>
        <p:nvPicPr>
          <p:cNvPr id="516099" name="Picture 3"/>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5314950" y="4537075"/>
            <a:ext cx="3354387" cy="1631950"/>
          </a:xfrm>
        </p:spPr>
      </p:pic>
      <p:pic>
        <p:nvPicPr>
          <p:cNvPr id="516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5" y="1790700"/>
            <a:ext cx="3916362" cy="228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6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0287" y="1768475"/>
            <a:ext cx="3829050"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p:txBody>
          <a:bodyPr/>
          <a:lstStyle/>
          <a:p>
            <a:r>
              <a:rPr lang="de-DE" sz="2000"/>
              <a:t>Nachuntersuchungen zu Sumatra</a:t>
            </a:r>
            <a:br>
              <a:rPr lang="de-DE" sz="2000"/>
            </a:br>
            <a:r>
              <a:rPr lang="de-DE" sz="2000"/>
              <a:t>(after Singh et al.  </a:t>
            </a:r>
            <a:r>
              <a:rPr lang="de-DE" sz="2000" i="1"/>
              <a:t>Leading Edge</a:t>
            </a:r>
            <a:r>
              <a:rPr lang="de-DE" sz="2000"/>
              <a:t>)</a:t>
            </a:r>
          </a:p>
        </p:txBody>
      </p:sp>
      <p:pic>
        <p:nvPicPr>
          <p:cNvPr id="4997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472" y="1474788"/>
            <a:ext cx="3746500" cy="4891087"/>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9717" name="Rectangle 5"/>
          <p:cNvSpPr>
            <a:spLocks noChangeArrowheads="1"/>
          </p:cNvSpPr>
          <p:nvPr/>
        </p:nvSpPr>
        <p:spPr bwMode="auto">
          <a:xfrm>
            <a:off x="5179622" y="1957388"/>
            <a:ext cx="3455987" cy="2781300"/>
          </a:xfrm>
          <a:prstGeom prst="rect">
            <a:avLst/>
          </a:prstGeom>
          <a:solidFill>
            <a:schemeClr val="bg1"/>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de-DE" sz="1600">
                <a:latin typeface="Comic Sans MS" pitchFamily="66" charset="0"/>
              </a:rPr>
              <a:t>Figure 1 </a:t>
            </a:r>
            <a:r>
              <a:rPr lang="de-DE" sz="1600" b="0" i="1">
                <a:latin typeface="Comic Sans MS" pitchFamily="66" charset="0"/>
              </a:rPr>
              <a:t>The epicentres and fault plane solutions of the 26 December 2004  and 28 March 2005 earthquakes . Yellow-coloured circles indicate the first 10 days of aftershocks following</a:t>
            </a:r>
          </a:p>
          <a:p>
            <a:r>
              <a:rPr lang="de-DE" sz="1600" b="0" i="1">
                <a:latin typeface="Comic Sans MS" pitchFamily="66" charset="0"/>
              </a:rPr>
              <a:t>the 26 December 2004 earthquake. Red-coloured circles indicate the first 10 days of aftershocks following</a:t>
            </a:r>
          </a:p>
          <a:p>
            <a:r>
              <a:rPr lang="de-DE" sz="1600" b="0" i="1">
                <a:latin typeface="Comic Sans MS" pitchFamily="66" charset="0"/>
              </a:rPr>
              <a:t> the 28 March 2005 event.</a:t>
            </a: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p:txBody>
          <a:bodyPr/>
          <a:lstStyle/>
          <a:p>
            <a:r>
              <a:rPr lang="de-DE" sz="2000"/>
              <a:t>Fragestellung:</a:t>
            </a:r>
            <a:br>
              <a:rPr lang="de-DE" sz="2000"/>
            </a:br>
            <a:r>
              <a:rPr lang="de-DE" sz="2000"/>
              <a:t>Rissausbreitung zur Meeresoberfläche?</a:t>
            </a:r>
          </a:p>
        </p:txBody>
      </p:sp>
      <p:pic>
        <p:nvPicPr>
          <p:cNvPr id="5017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1624013"/>
            <a:ext cx="7370763" cy="4168775"/>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03813" name="Picture 5"/>
          <p:cNvPicPr>
            <a:picLocks noGrp="1" noChangeAspect="1" noChangeArrowheads="1"/>
          </p:cNvPicPr>
          <p:nvPr>
            <p:ph type="body" idx="4294967295"/>
          </p:nvPr>
        </p:nvPicPr>
        <p:blipFill>
          <a:blip r:embed="rId3" cstate="print">
            <a:extLst>
              <a:ext uri="{28A0092B-C50C-407E-A947-70E740481C1C}">
                <a14:useLocalDpi xmlns:a14="http://schemas.microsoft.com/office/drawing/2010/main" val="0"/>
              </a:ext>
            </a:extLst>
          </a:blip>
          <a:srcRect/>
          <a:stretch>
            <a:fillRect/>
          </a:stretch>
        </p:blipFill>
        <p:spPr>
          <a:xfrm>
            <a:off x="5583238" y="0"/>
            <a:ext cx="3560762" cy="1930400"/>
          </a:xfrm>
          <a:noFill/>
          <a:ln/>
        </p:spPr>
      </p:pic>
      <p:pic>
        <p:nvPicPr>
          <p:cNvPr id="5038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603875" cy="690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381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8950" y="1892300"/>
            <a:ext cx="3670300"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Comic Sans MS"/>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1049</Words>
  <Application>Microsoft Office PowerPoint</Application>
  <PresentationFormat>Bildschirmpräsentation (4:3)</PresentationFormat>
  <Paragraphs>211</Paragraphs>
  <Slides>49</Slides>
  <Notes>46</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49</vt:i4>
      </vt:variant>
    </vt:vector>
  </HeadingPairs>
  <TitlesOfParts>
    <vt:vector size="51" baseType="lpstr">
      <vt:lpstr>Standarddesign</vt:lpstr>
      <vt:lpstr>Formel</vt:lpstr>
      <vt:lpstr>Reflexionsseismik</vt:lpstr>
      <vt:lpstr>Vom seismischen Experiment zum Bohrloch</vt:lpstr>
      <vt:lpstr>Migrierte 3D Sektion </vt:lpstr>
      <vt:lpstr>Reflexionsseismik</vt:lpstr>
      <vt:lpstr>Beispiel aus der Forschung: Transalp</vt:lpstr>
      <vt:lpstr>Transalp</vt:lpstr>
      <vt:lpstr>Nachuntersuchungen zu Sumatra (after Singh et al.  Leading Edge)</vt:lpstr>
      <vt:lpstr>Fragestellung: Rissausbreitung zur Meeresoberfläche?</vt:lpstr>
      <vt:lpstr>PowerPoint-Präsentation</vt:lpstr>
      <vt:lpstr>PowerPoint-Präsentation</vt:lpstr>
      <vt:lpstr>Laufzeit reflektierter Strahlen</vt:lpstr>
      <vt:lpstr>Laufzeit reflektierter Strahlen</vt:lpstr>
      <vt:lpstr>Reflektor Sequenz Dix Formel</vt:lpstr>
      <vt:lpstr>Reflektor Sequenz Dix Formel</vt:lpstr>
      <vt:lpstr>Schräge Schichtung – Dip-Moveout</vt:lpstr>
      <vt:lpstr>Konvolutionsmodell von Reflexionsseismogrammen</vt:lpstr>
      <vt:lpstr>Die Schussanordnung  Common-Mid(Depth)-Point (CMP)</vt:lpstr>
      <vt:lpstr>Vertikale und horizontale Auflösung Fresnel-Zone</vt:lpstr>
      <vt:lpstr>Vertikale und horizontale Auflösung Fresnel-Zone</vt:lpstr>
      <vt:lpstr>CMP Messverfahren  Multi-Channel Reflexionsmessung</vt:lpstr>
      <vt:lpstr>Statische Korrekturen</vt:lpstr>
      <vt:lpstr>Dynamische (NMO) Korrektur</vt:lpstr>
      <vt:lpstr>NMO moveout (CMP) Analyse</vt:lpstr>
      <vt:lpstr>(Invers-) Filterung seismischer Daten Dekonvolution </vt:lpstr>
      <vt:lpstr>Filterung - Beispiel</vt:lpstr>
      <vt:lpstr>Migration</vt:lpstr>
      <vt:lpstr>Migration</vt:lpstr>
      <vt:lpstr>Wellenfront Methode</vt:lpstr>
      <vt:lpstr>Diffraktions-Migration</vt:lpstr>
      <vt:lpstr>Migration</vt:lpstr>
      <vt:lpstr>3D Messungen</vt:lpstr>
      <vt:lpstr>3D Messungen</vt:lpstr>
      <vt:lpstr>Heutiges 3-D Beispiel: Valhall</vt:lpstr>
      <vt:lpstr>PowerPoint-Präsentation</vt:lpstr>
      <vt:lpstr>Paleochannels (waveform inversion)</vt:lpstr>
      <vt:lpstr>Vertikales Seismisches Profil (VSP)</vt:lpstr>
      <vt:lpstr>Analyse der Struktur</vt:lpstr>
      <vt:lpstr>Synthetische Seismogramme Amplitude-vs-Offset</vt:lpstr>
      <vt:lpstr>Reflektionskoeffizienten - Beispiel</vt:lpstr>
      <vt:lpstr>Marine Reflexionsseismik</vt:lpstr>
      <vt:lpstr>Reflexions Seismogramme</vt:lpstr>
      <vt:lpstr>LReflektivität, Mohorovicic Diskontinuität</vt:lpstr>
      <vt:lpstr>SCRIPPS Institution of Oceanography combined seismics and magnetics</vt:lpstr>
      <vt:lpstr>Final results</vt:lpstr>
      <vt:lpstr>Refraktionsprofil  (Exxon Daten – Golf von Mexico)</vt:lpstr>
      <vt:lpstr>Wellenformmodellierung</vt:lpstr>
      <vt:lpstr>Wellenformmodellierung</vt:lpstr>
      <vt:lpstr>Visualization - Interpretation</vt:lpstr>
      <vt:lpstr>Zusammenfassung</vt:lpstr>
    </vt:vector>
  </TitlesOfParts>
  <Company>Institut für Geophysik, LMU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Internationales Qualitäts-Netz: Georisiken</dc:title>
  <dc:creator>Prof. Dr.  Heiner Igel</dc:creator>
  <cp:lastModifiedBy>User</cp:lastModifiedBy>
  <cp:revision>235</cp:revision>
  <dcterms:created xsi:type="dcterms:W3CDTF">2001-12-10T20:15:33Z</dcterms:created>
  <dcterms:modified xsi:type="dcterms:W3CDTF">2012-12-12T08:23:18Z</dcterms:modified>
</cp:coreProperties>
</file>