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71" r:id="rId3"/>
    <p:sldId id="401" r:id="rId4"/>
    <p:sldId id="298" r:id="rId5"/>
    <p:sldId id="390" r:id="rId6"/>
    <p:sldId id="391" r:id="rId7"/>
    <p:sldId id="392" r:id="rId8"/>
    <p:sldId id="299" r:id="rId9"/>
    <p:sldId id="300" r:id="rId10"/>
    <p:sldId id="301" r:id="rId11"/>
    <p:sldId id="302" r:id="rId12"/>
    <p:sldId id="372" r:id="rId13"/>
    <p:sldId id="303" r:id="rId14"/>
    <p:sldId id="270" r:id="rId15"/>
    <p:sldId id="328" r:id="rId16"/>
    <p:sldId id="382" r:id="rId17"/>
    <p:sldId id="383" r:id="rId18"/>
    <p:sldId id="384" r:id="rId19"/>
    <p:sldId id="385" r:id="rId20"/>
    <p:sldId id="373" r:id="rId21"/>
    <p:sldId id="374" r:id="rId22"/>
    <p:sldId id="332" r:id="rId23"/>
    <p:sldId id="333" r:id="rId24"/>
    <p:sldId id="334" r:id="rId25"/>
    <p:sldId id="276" r:id="rId26"/>
    <p:sldId id="393" r:id="rId27"/>
    <p:sldId id="375" r:id="rId28"/>
    <p:sldId id="304" r:id="rId29"/>
    <p:sldId id="279" r:id="rId30"/>
    <p:sldId id="308" r:id="rId31"/>
    <p:sldId id="307" r:id="rId32"/>
    <p:sldId id="309" r:id="rId33"/>
    <p:sldId id="310" r:id="rId34"/>
    <p:sldId id="395" r:id="rId35"/>
    <p:sldId id="396" r:id="rId36"/>
    <p:sldId id="281" r:id="rId37"/>
    <p:sldId id="264" r:id="rId38"/>
    <p:sldId id="355" r:id="rId39"/>
    <p:sldId id="357" r:id="rId40"/>
    <p:sldId id="356" r:id="rId41"/>
    <p:sldId id="386" r:id="rId42"/>
    <p:sldId id="290" r:id="rId43"/>
    <p:sldId id="284" r:id="rId44"/>
    <p:sldId id="293" r:id="rId45"/>
    <p:sldId id="291" r:id="rId46"/>
    <p:sldId id="388" r:id="rId47"/>
    <p:sldId id="358" r:id="rId48"/>
    <p:sldId id="359" r:id="rId49"/>
    <p:sldId id="376" r:id="rId50"/>
    <p:sldId id="367" r:id="rId51"/>
    <p:sldId id="368" r:id="rId52"/>
    <p:sldId id="369" r:id="rId53"/>
    <p:sldId id="370" r:id="rId54"/>
    <p:sldId id="403" r:id="rId55"/>
    <p:sldId id="404" r:id="rId56"/>
    <p:sldId id="363" r:id="rId57"/>
    <p:sldId id="364" r:id="rId58"/>
    <p:sldId id="377" r:id="rId59"/>
    <p:sldId id="354" r:id="rId60"/>
    <p:sldId id="378" r:id="rId61"/>
    <p:sldId id="389" r:id="rId62"/>
    <p:sldId id="379" r:id="rId63"/>
    <p:sldId id="400" r:id="rId64"/>
    <p:sldId id="397" r:id="rId65"/>
    <p:sldId id="380" r:id="rId66"/>
    <p:sldId id="294" r:id="rId67"/>
    <p:sldId id="387" r:id="rId68"/>
    <p:sldId id="381" r:id="rId69"/>
    <p:sldId id="398" r:id="rId70"/>
    <p:sldId id="399" r:id="rId7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76" autoAdjust="0"/>
  </p:normalViewPr>
  <p:slideViewPr>
    <p:cSldViewPr>
      <p:cViewPr varScale="1">
        <p:scale>
          <a:sx n="66" d="100"/>
          <a:sy n="66" d="100"/>
        </p:scale>
        <p:origin x="-1205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EFD1B4-8262-43B9-BA28-29368C4247D4}" type="datetimeFigureOut">
              <a:rPr lang="de-DE"/>
              <a:pPr>
                <a:defRPr/>
              </a:pPr>
              <a:t>29.03.2014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651456-F67C-404B-841E-447F8BF847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549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F9EA8E-E53E-4734-93AC-1EE0ED39C000}" type="slidenum">
              <a:rPr lang="de-DE" altLang="de-DE" smtClean="0">
                <a:latin typeface="Times New Roman" pitchFamily="18" charset="0"/>
              </a:rPr>
              <a:pPr eaLnBrk="1" hangingPunct="1"/>
              <a:t>30</a:t>
            </a:fld>
            <a:endParaRPr lang="de-DE" altLang="de-DE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88CCEC-E7A6-47B2-8849-A8FCE0E583DE}" type="slidenum">
              <a:rPr lang="en-GB" altLang="de-DE" smtClean="0"/>
              <a:pPr eaLnBrk="1" hangingPunct="1">
                <a:spcBef>
                  <a:spcPct val="0"/>
                </a:spcBef>
              </a:pPr>
              <a:t>34</a:t>
            </a:fld>
            <a:endParaRPr lang="en-GB" altLang="de-DE" smtClean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5800"/>
            <a:ext cx="4576763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938" y="4343585"/>
            <a:ext cx="5026510" cy="411590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14-D262-4482-9819-95F353FFB4F8}" type="slidenum">
              <a:rPr lang="en-GB" altLang="de-DE" smtClean="0"/>
              <a:pPr eaLnBrk="1" hangingPunct="1">
                <a:spcBef>
                  <a:spcPct val="0"/>
                </a:spcBef>
              </a:pPr>
              <a:t>35</a:t>
            </a:fld>
            <a:endParaRPr lang="en-GB" altLang="de-DE" smtClean="0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5800"/>
            <a:ext cx="4576763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938" y="4343585"/>
            <a:ext cx="5026510" cy="411590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D3729D-D9F8-4466-B602-2A7728F4D514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FC6EA5-86D0-4787-A25C-00E17E7AEF6A}" type="slidenum">
              <a:rPr lang="en-GB" altLang="de-DE" smtClean="0"/>
              <a:pPr eaLnBrk="1" hangingPunct="1">
                <a:spcBef>
                  <a:spcPct val="0"/>
                </a:spcBef>
              </a:pPr>
              <a:t>55</a:t>
            </a:fld>
            <a:endParaRPr lang="en-GB" altLang="de-DE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5800"/>
            <a:ext cx="4576763" cy="34321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938" y="4343585"/>
            <a:ext cx="5026510" cy="411590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89C3-C9EE-4E28-838B-E7F2723E8B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52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0D3F4-C039-4181-AF82-2559CA1237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97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19C48-B1F3-4160-9248-94A0E5AABE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87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EC370-72F3-4F7E-B0A0-EC37242070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46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39D5D-8CC6-450D-B2BD-B95E8DD0A2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82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62BD9-0207-4720-BCBF-8ADED6D667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6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D1661-2A4F-4822-8F7D-CBCCF97BC2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57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1"/>
          </a:solidFill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1FB17-DC72-45A7-A2DF-8856D175D9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57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2742-F658-4694-873F-5E548C7482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50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8E806-177F-4291-8075-790D5CB23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825B-E21B-4A11-A1EF-80E68EB362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86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4FF2C71-FD4D-4A6A-BCF6-D0F2A33C43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Alaska1964EarthquakeCauses.mp4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../Tohoku/PSV3D.avi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erdbebendienst.d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jpe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0.png"/><Relationship Id="rId4" Type="http://schemas.openxmlformats.org/officeDocument/2006/relationships/image" Target="../media/image9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Event_2008_052_14_16_02.mov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de-DE" altLang="de-DE" dirty="0" smtClean="0"/>
              <a:t> </a:t>
            </a:r>
            <a:r>
              <a:rPr lang="de-DE" altLang="de-DE" b="1" dirty="0" smtClean="0"/>
              <a:t>Ein Planet am Zittern </a:t>
            </a:r>
            <a:br>
              <a:rPr lang="de-DE" altLang="de-DE" b="1" dirty="0" smtClean="0"/>
            </a:br>
            <a:r>
              <a:rPr lang="de-DE" altLang="de-DE" sz="2000" dirty="0" smtClean="0"/>
              <a:t>was uns seismisches Rauschen über das Erdinnere erzählt </a:t>
            </a:r>
            <a:endParaRPr lang="de-DE" altLang="de-DE" sz="1600" dirty="0" smtClean="0"/>
          </a:p>
        </p:txBody>
      </p:sp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62" y="1597789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6" descr="europ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4495800"/>
            <a:ext cx="1219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http://maria-stange.de/images/dsc0009bwsmall_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53" y="1752600"/>
            <a:ext cx="3105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1811000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3048000" y="5791200"/>
            <a:ext cx="5267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March 11, 2011, Seismometer in Fürstenfeldbruck</a:t>
            </a:r>
          </a:p>
        </p:txBody>
      </p:sp>
      <p:sp>
        <p:nvSpPr>
          <p:cNvPr id="6148" name="Line 8"/>
          <p:cNvSpPr>
            <a:spLocks noChangeShapeType="1"/>
          </p:cNvSpPr>
          <p:nvPr/>
        </p:nvSpPr>
        <p:spPr bwMode="auto">
          <a:xfrm>
            <a:off x="2133600" y="5181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49" name="Line 9"/>
          <p:cNvSpPr>
            <a:spLocks noChangeShapeType="1"/>
          </p:cNvSpPr>
          <p:nvPr/>
        </p:nvSpPr>
        <p:spPr bwMode="auto">
          <a:xfrm flipV="1">
            <a:off x="2133600" y="464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2362200" y="5257800"/>
            <a:ext cx="5699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Zeit</a:t>
            </a:r>
          </a:p>
        </p:txBody>
      </p:sp>
      <p:sp>
        <p:nvSpPr>
          <p:cNvPr id="6151" name="Text Box 11"/>
          <p:cNvSpPr txBox="1">
            <a:spLocks noChangeArrowheads="1"/>
          </p:cNvSpPr>
          <p:nvPr/>
        </p:nvSpPr>
        <p:spPr bwMode="auto">
          <a:xfrm>
            <a:off x="198438" y="4572000"/>
            <a:ext cx="1905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Vertikale Bodengeschwindigkeit(e.g., [m/s])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629400" y="1066800"/>
            <a:ext cx="2301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/>
              <a:t>„Rauschen“</a:t>
            </a:r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smtClean="0"/>
              <a:t>… an einem ruhigen Tag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0"/>
            <a:ext cx="12268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65" name="Group 17"/>
          <p:cNvGrpSpPr>
            <a:grpSpLocks/>
          </p:cNvGrpSpPr>
          <p:nvPr/>
        </p:nvGrpSpPr>
        <p:grpSpPr bwMode="auto">
          <a:xfrm>
            <a:off x="304800" y="3886200"/>
            <a:ext cx="2595563" cy="2503488"/>
            <a:chOff x="192" y="1920"/>
            <a:chExt cx="1635" cy="1577"/>
          </a:xfrm>
        </p:grpSpPr>
        <p:pic>
          <p:nvPicPr>
            <p:cNvPr id="7183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1200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84" name="Line 11"/>
            <p:cNvSpPr>
              <a:spLocks noChangeShapeType="1"/>
            </p:cNvSpPr>
            <p:nvPr/>
          </p:nvSpPr>
          <p:spPr bwMode="auto">
            <a:xfrm flipH="1">
              <a:off x="384" y="1920"/>
              <a:ext cx="19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85" name="Line 12"/>
            <p:cNvSpPr>
              <a:spLocks noChangeShapeType="1"/>
            </p:cNvSpPr>
            <p:nvPr/>
          </p:nvSpPr>
          <p:spPr bwMode="auto">
            <a:xfrm>
              <a:off x="672" y="1920"/>
              <a:ext cx="43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86" name="Text Box 13"/>
            <p:cNvSpPr txBox="1">
              <a:spLocks noChangeArrowheads="1"/>
            </p:cNvSpPr>
            <p:nvPr/>
          </p:nvSpPr>
          <p:spPr bwMode="auto">
            <a:xfrm>
              <a:off x="192" y="3264"/>
              <a:ext cx="16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Information über Quelle</a:t>
              </a: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2667000" y="5029200"/>
            <a:ext cx="2400300" cy="827088"/>
            <a:chOff x="1680" y="2640"/>
            <a:chExt cx="1512" cy="521"/>
          </a:xfrm>
        </p:grpSpPr>
        <p:sp>
          <p:nvSpPr>
            <p:cNvPr id="7181" name="AutoShape 18"/>
            <p:cNvSpPr>
              <a:spLocks/>
            </p:cNvSpPr>
            <p:nvPr/>
          </p:nvSpPr>
          <p:spPr bwMode="auto">
            <a:xfrm rot="5263528" flipV="1">
              <a:off x="2284" y="2036"/>
              <a:ext cx="218" cy="1426"/>
            </a:xfrm>
            <a:prstGeom prst="rightBracket">
              <a:avLst>
                <a:gd name="adj" fmla="val 3203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7182" name="Text Box 19"/>
            <p:cNvSpPr txBox="1">
              <a:spLocks noChangeArrowheads="1"/>
            </p:cNvSpPr>
            <p:nvPr/>
          </p:nvSpPr>
          <p:spPr bwMode="auto">
            <a:xfrm>
              <a:off x="1872" y="2928"/>
              <a:ext cx="1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Oberflächenwellen</a:t>
              </a:r>
            </a:p>
          </p:txBody>
        </p:sp>
      </p:grpSp>
      <p:grpSp>
        <p:nvGrpSpPr>
          <p:cNvPr id="78871" name="Group 23"/>
          <p:cNvGrpSpPr>
            <a:grpSpLocks/>
          </p:cNvGrpSpPr>
          <p:nvPr/>
        </p:nvGrpSpPr>
        <p:grpSpPr bwMode="auto">
          <a:xfrm>
            <a:off x="5257800" y="1371600"/>
            <a:ext cx="3505200" cy="5235575"/>
            <a:chOff x="3312" y="720"/>
            <a:chExt cx="2208" cy="3298"/>
          </a:xfrm>
        </p:grpSpPr>
        <p:sp>
          <p:nvSpPr>
            <p:cNvPr id="7179" name="Text Box 14"/>
            <p:cNvSpPr txBox="1">
              <a:spLocks noChangeArrowheads="1"/>
            </p:cNvSpPr>
            <p:nvPr/>
          </p:nvSpPr>
          <p:spPr bwMode="auto">
            <a:xfrm>
              <a:off x="3312" y="720"/>
              <a:ext cx="220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/>
                <a:t>März 11, 2011, Tohoku-Oki Erdbeben M9.0 </a:t>
              </a:r>
            </a:p>
          </p:txBody>
        </p:sp>
        <p:pic>
          <p:nvPicPr>
            <p:cNvPr id="7180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44"/>
              <a:ext cx="1488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4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smtClean="0"/>
              <a:t>… der katastrophal weitergeht …</a:t>
            </a:r>
          </a:p>
        </p:txBody>
      </p:sp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533400" y="2895600"/>
            <a:ext cx="1441450" cy="1219200"/>
            <a:chOff x="336" y="1824"/>
            <a:chExt cx="908" cy="768"/>
          </a:xfrm>
        </p:grpSpPr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336" y="1824"/>
              <a:ext cx="9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Ankunftszeit</a:t>
              </a:r>
            </a:p>
          </p:txBody>
        </p:sp>
        <p:sp>
          <p:nvSpPr>
            <p:cNvPr id="7177" name="Line 27"/>
            <p:cNvSpPr>
              <a:spLocks noChangeShapeType="1"/>
            </p:cNvSpPr>
            <p:nvPr/>
          </p:nvSpPr>
          <p:spPr bwMode="auto">
            <a:xfrm>
              <a:off x="576" y="2160"/>
              <a:ext cx="0" cy="43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78" name="Line 28"/>
            <p:cNvSpPr>
              <a:spLocks noChangeShapeType="1"/>
            </p:cNvSpPr>
            <p:nvPr/>
          </p:nvSpPr>
          <p:spPr bwMode="auto">
            <a:xfrm>
              <a:off x="1056" y="2160"/>
              <a:ext cx="0" cy="43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Wellenzahl, Phasengeschwindigkeit, Frequenz</a:t>
            </a:r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608647"/>
              </p:ext>
            </p:extLst>
          </p:nvPr>
        </p:nvGraphicFramePr>
        <p:xfrm>
          <a:off x="2971800" y="1219200"/>
          <a:ext cx="3487994" cy="128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2" name="Formel" r:id="rId3" imgW="1066680" imgH="393480" progId="Equation.3">
                  <p:embed/>
                </p:oleObj>
              </mc:Choice>
              <mc:Fallback>
                <p:oleObj name="Formel" r:id="rId3" imgW="1066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800" y="1219200"/>
                        <a:ext cx="3487994" cy="1287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615175" y="2852678"/>
            <a:ext cx="64620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 	Phasengeschwindigkeit (km/s) Bereich c = 5-13km/s</a:t>
            </a:r>
          </a:p>
          <a:p>
            <a:r>
              <a:rPr lang="de-DE" dirty="0" smtClean="0">
                <a:latin typeface="Symbol" panose="05050102010706020507" pitchFamily="18" charset="2"/>
              </a:rPr>
              <a:t>l</a:t>
            </a:r>
            <a:r>
              <a:rPr lang="de-DE" dirty="0" smtClean="0"/>
              <a:t>	Wellenlänge (km)</a:t>
            </a:r>
          </a:p>
          <a:p>
            <a:r>
              <a:rPr lang="de-DE" dirty="0" smtClean="0"/>
              <a:t>T 	Periode (s)  Bereich T = 1-1000 s </a:t>
            </a:r>
          </a:p>
          <a:p>
            <a:endParaRPr lang="de-DE" dirty="0"/>
          </a:p>
          <a:p>
            <a:r>
              <a:rPr lang="de-DE" dirty="0" smtClean="0"/>
              <a:t>Beispiel mit </a:t>
            </a:r>
          </a:p>
          <a:p>
            <a:r>
              <a:rPr lang="de-DE" dirty="0" smtClean="0"/>
              <a:t>T = 20 s</a:t>
            </a:r>
          </a:p>
          <a:p>
            <a:r>
              <a:rPr lang="de-DE" dirty="0" smtClean="0"/>
              <a:t>c = 5 km/s</a:t>
            </a:r>
          </a:p>
          <a:p>
            <a:endParaRPr lang="de-DE" dirty="0"/>
          </a:p>
          <a:p>
            <a:r>
              <a:rPr lang="de-DE" sz="3600" b="1" dirty="0" smtClean="0">
                <a:latin typeface="Symbol" panose="05050102010706020507" pitchFamily="18" charset="2"/>
              </a:rPr>
              <a:t>	l = 100 </a:t>
            </a:r>
            <a:r>
              <a:rPr lang="de-DE" sz="3600" b="1" dirty="0" smtClean="0">
                <a:latin typeface="+mn-lt"/>
              </a:rPr>
              <a:t>km</a:t>
            </a:r>
            <a:endParaRPr lang="de-DE" sz="3600" b="1" dirty="0" smtClean="0"/>
          </a:p>
        </p:txBody>
      </p:sp>
      <p:sp>
        <p:nvSpPr>
          <p:cNvPr id="5" name="Pfeil nach rechts 4"/>
          <p:cNvSpPr/>
          <p:nvPr/>
        </p:nvSpPr>
        <p:spPr>
          <a:xfrm>
            <a:off x="1462775" y="5262623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5571" name="Picture 35" descr="http://m.teachastronomy.com/astropediaimages/2000px-Sine_wavelength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44530"/>
            <a:ext cx="3429000" cy="23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443146" y="391450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Augsburg        München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7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2175"/>
            <a:ext cx="76962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Line 5"/>
          <p:cNvSpPr>
            <a:spLocks noChangeShapeType="1"/>
          </p:cNvSpPr>
          <p:nvPr/>
        </p:nvSpPr>
        <p:spPr bwMode="auto">
          <a:xfrm flipV="1">
            <a:off x="1524000" y="61722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6" name="Line 7"/>
          <p:cNvSpPr>
            <a:spLocks noChangeShapeType="1"/>
          </p:cNvSpPr>
          <p:nvPr/>
        </p:nvSpPr>
        <p:spPr bwMode="auto">
          <a:xfrm flipV="1">
            <a:off x="1143000" y="1577975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 rot="-5400000">
            <a:off x="-1098550" y="3232150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Abnehmender Frequenzgehalt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Zunehmende Wellenlänge</a:t>
            </a:r>
            <a:endParaRPr lang="de-DE" altLang="de-DE" sz="1800" dirty="0"/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1371600" y="5387975"/>
            <a:ext cx="2659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CC0000"/>
                </a:solidFill>
              </a:rPr>
              <a:t>Breitband - ungefiltert </a:t>
            </a:r>
            <a:endParaRPr lang="de-DE" altLang="de-DE" sz="1800" b="1" dirty="0">
              <a:solidFill>
                <a:srgbClr val="CC0000"/>
              </a:solidFill>
            </a:endParaRPr>
          </a:p>
        </p:txBody>
      </p:sp>
      <p:sp>
        <p:nvSpPr>
          <p:cNvPr id="819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Zeitskalen - Frequenzen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3810000" y="6019800"/>
            <a:ext cx="14382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4000" dirty="0" smtClean="0"/>
              <a:t>Der Erdbebenherd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64" y="1371600"/>
            <a:ext cx="395065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57200" y="2133600"/>
            <a:ext cx="39083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Energie eines Erdbeben ist</a:t>
            </a:r>
          </a:p>
          <a:p>
            <a:r>
              <a:rPr lang="de-DE" sz="2800" dirty="0" smtClean="0"/>
              <a:t>proportional zu:</a:t>
            </a:r>
          </a:p>
          <a:p>
            <a:endParaRPr lang="de-DE" sz="2800" dirty="0"/>
          </a:p>
          <a:p>
            <a:endParaRPr lang="de-DE" sz="2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Bruchfläche 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Mittlere Verschiebung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Der Erdbebenbruchprozess</a:t>
            </a:r>
          </a:p>
        </p:txBody>
      </p:sp>
      <p:pic>
        <p:nvPicPr>
          <p:cNvPr id="10244" name="Picture 4" descr="A3_s_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5250"/>
            <a:ext cx="7848600" cy="48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Erdbebebensimulationen</a:t>
            </a:r>
            <a:endParaRPr lang="de-DE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14425"/>
            <a:ext cx="89535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1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Landers</a:t>
            </a:r>
            <a:r>
              <a:rPr lang="de-DE" dirty="0" smtClean="0"/>
              <a:t>, Kalifornien, M7.4 1994</a:t>
            </a:r>
            <a:endParaRPr lang="de-DE" dirty="0"/>
          </a:p>
        </p:txBody>
      </p:sp>
      <p:pic>
        <p:nvPicPr>
          <p:cNvPr id="3" name="landers_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5" y="838200"/>
            <a:ext cx="91440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Nahe des Epizentrums</a:t>
            </a:r>
            <a:endParaRPr lang="de-DE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3389313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6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Pressemeldung nächste Woche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648200" y="1752600"/>
            <a:ext cx="3931534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de-DE" sz="1600" b="1" dirty="0"/>
              <a:t>Erdbebensimulationssoftware </a:t>
            </a:r>
            <a:r>
              <a:rPr lang="de-DE" sz="1600" b="1" dirty="0" err="1"/>
              <a:t>SeisSol</a:t>
            </a:r>
            <a:r>
              <a:rPr lang="de-DE" sz="1600" b="1" dirty="0"/>
              <a:t> erzielt 1 </a:t>
            </a:r>
            <a:r>
              <a:rPr lang="de-DE" sz="1600" b="1" dirty="0" err="1"/>
              <a:t>Petaflop</a:t>
            </a:r>
            <a:r>
              <a:rPr lang="de-DE" sz="1600" b="1" dirty="0"/>
              <a:t>/s Leistung auf </a:t>
            </a:r>
            <a:r>
              <a:rPr lang="de-DE" sz="1600" b="1" dirty="0" err="1"/>
              <a:t>SuperMUC</a:t>
            </a:r>
            <a:endParaRPr lang="de-DE" sz="1600" b="1" dirty="0"/>
          </a:p>
          <a:p>
            <a:pPr algn="just"/>
            <a:r>
              <a:rPr lang="de-DE" sz="1600" dirty="0"/>
              <a:t> </a:t>
            </a:r>
          </a:p>
          <a:p>
            <a:pPr algn="just"/>
            <a:r>
              <a:rPr lang="de-DE" sz="1600" dirty="0"/>
              <a:t>Ein Team aus Informatikern, Mathematikern und Geophysikern der Technischen Universität München (TUM) und der Ludwig-Maximilians-Universität München (LMU) haben – mit Unterstützung durch das Leibniz-Rechenzentrum (LRZ) – die an der LMU entstandene </a:t>
            </a:r>
            <a:r>
              <a:rPr lang="de-DE" sz="1600" dirty="0" smtClean="0"/>
              <a:t>Erdbebensimulations-software </a:t>
            </a:r>
            <a:r>
              <a:rPr lang="de-DE" sz="1600" dirty="0" err="1"/>
              <a:t>SeisSol</a:t>
            </a:r>
            <a:r>
              <a:rPr lang="de-DE" sz="1600" dirty="0"/>
              <a:t> so effizient auf dem Höchstleistungsrechner </a:t>
            </a:r>
            <a:r>
              <a:rPr lang="de-DE" sz="1600" dirty="0" err="1"/>
              <a:t>SuperMUC</a:t>
            </a:r>
            <a:r>
              <a:rPr lang="de-DE" sz="1600" dirty="0"/>
              <a:t> des LRZ optimiert, dass die “magische” Marke von 1 </a:t>
            </a:r>
            <a:r>
              <a:rPr lang="de-DE" sz="1600" dirty="0" err="1"/>
              <a:t>Petaflop</a:t>
            </a:r>
            <a:r>
              <a:rPr lang="de-DE" sz="1600" dirty="0"/>
              <a:t>/s Rechenleistung geknackt wurde.</a:t>
            </a:r>
          </a:p>
          <a:p>
            <a:pPr algn="just"/>
            <a:r>
              <a:rPr lang="de-DE" sz="1600" dirty="0"/>
              <a:t> 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6274" y="2121061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1 0 0 0 0 0 0 0 0 0 0 0 0 0 0 0</a:t>
            </a:r>
            <a:endParaRPr lang="de-DE" dirty="0"/>
          </a:p>
          <a:p>
            <a:pPr algn="ctr"/>
            <a:r>
              <a:rPr lang="de-DE" dirty="0" smtClean="0"/>
              <a:t>Operationen pro Sekunde</a:t>
            </a:r>
            <a:endParaRPr lang="de-DE" dirty="0"/>
          </a:p>
        </p:txBody>
      </p:sp>
      <p:pic>
        <p:nvPicPr>
          <p:cNvPr id="68610" name="Picture 2" descr="http://bilder.t-online.de/b/58/06/42/00/id_58064200/tid_da/supercomputer-supermuc-ist-der-schnellste-grossrechner-europas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9" y="2895600"/>
            <a:ext cx="3687180" cy="27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3225" algn="l"/>
              </a:tabLst>
            </a:pPr>
            <a:r>
              <a:rPr lang="de-DE" dirty="0" smtClean="0"/>
              <a:t>Übersicht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" y="1752600"/>
            <a:ext cx="5715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Die jüngsten </a:t>
            </a:r>
            <a:r>
              <a:rPr lang="de-DE" sz="2800" b="1" dirty="0" smtClean="0">
                <a:solidFill>
                  <a:srgbClr val="FF0000"/>
                </a:solidFill>
              </a:rPr>
              <a:t>Mega-Erdbeben</a:t>
            </a:r>
            <a:r>
              <a:rPr lang="de-DE" sz="2800" b="1" dirty="0" smtClean="0"/>
              <a:t>: </a:t>
            </a:r>
            <a:r>
              <a:rPr lang="de-DE" sz="2800" dirty="0" smtClean="0"/>
              <a:t>Schock für die Seismologen</a:t>
            </a:r>
            <a:endParaRPr lang="de-DE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Wie </a:t>
            </a:r>
            <a:r>
              <a:rPr lang="de-DE" sz="2800" b="1" dirty="0" smtClean="0">
                <a:solidFill>
                  <a:srgbClr val="FF0000"/>
                </a:solidFill>
              </a:rPr>
              <a:t>Rauschen</a:t>
            </a:r>
            <a:r>
              <a:rPr lang="de-DE" sz="2800" dirty="0" smtClean="0"/>
              <a:t> unsere Wissenschaft revolutioniert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b="1" dirty="0" smtClean="0">
                <a:solidFill>
                  <a:srgbClr val="FF0000"/>
                </a:solidFill>
              </a:rPr>
              <a:t>Rotationsbewegungen</a:t>
            </a:r>
            <a:r>
              <a:rPr lang="de-DE" sz="2800" dirty="0" smtClean="0"/>
              <a:t> – eine neue Beobachtungsgröße in der Seismologie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DE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2133600" cy="13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profile.usgs.gov/myscience/upload_folder/oc44121SeismicNoiseSpectrum_PSD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8194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C:\Users\User\AppData\Local\Temp\92935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02" y="4876800"/>
            <a:ext cx="2106008" cy="14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0 Jahre </a:t>
            </a:r>
            <a:r>
              <a:rPr lang="de-DE" dirty="0" err="1" smtClean="0"/>
              <a:t>Good-Friday</a:t>
            </a:r>
            <a:r>
              <a:rPr lang="de-DE" dirty="0" smtClean="0"/>
              <a:t> Erdbeben</a:t>
            </a:r>
            <a:endParaRPr lang="de-DE" dirty="0"/>
          </a:p>
        </p:txBody>
      </p:sp>
      <p:pic>
        <p:nvPicPr>
          <p:cNvPr id="66562" name="Picture 2" descr="http://upload.wikimedia.org/wikipedia/commons/4/4e/AlaskaQuake-FourthAve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7" y="965522"/>
            <a:ext cx="7296150" cy="5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9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/>
              <a:t>Tohoku</a:t>
            </a:r>
            <a:r>
              <a:rPr lang="de-DE" sz="2800" dirty="0" smtClean="0"/>
              <a:t> 2011: Das am besten beobachtete M9-Beben</a:t>
            </a:r>
            <a:endParaRPr lang="de-DE" sz="2800" dirty="0"/>
          </a:p>
        </p:txBody>
      </p:sp>
      <p:pic>
        <p:nvPicPr>
          <p:cNvPr id="3" name="Picture 4" descr="EW_dsp4_50s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6327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GPS Messungen </a:t>
            </a:r>
            <a:r>
              <a:rPr lang="de-DE" altLang="de-DE" dirty="0" err="1" smtClean="0"/>
              <a:t>Tohoku-oki</a:t>
            </a:r>
            <a:endParaRPr lang="de-DE" altLang="de-DE" dirty="0" smtClean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-304800" y="3200400"/>
            <a:ext cx="342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/>
              <a:t>Beobachtete Verschiebungen </a:t>
            </a:r>
            <a:br>
              <a:rPr lang="de-DE" altLang="de-DE" sz="2000"/>
            </a:br>
            <a:r>
              <a:rPr lang="de-DE" altLang="de-DE" sz="2000"/>
              <a:t>(Simons, Science, </a:t>
            </a:r>
            <a:br>
              <a:rPr lang="de-DE" altLang="de-DE" sz="2000"/>
            </a:br>
            <a:r>
              <a:rPr lang="de-DE" altLang="de-DE" sz="2000"/>
              <a:t>2011)</a:t>
            </a:r>
            <a:endParaRPr lang="de-DE" altLang="de-DE" sz="800"/>
          </a:p>
        </p:txBody>
      </p:sp>
      <p:pic>
        <p:nvPicPr>
          <p:cNvPr id="1229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001713"/>
            <a:ext cx="6535737" cy="58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Vertikale Verschiebungen</a:t>
            </a:r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1550" y="990600"/>
            <a:ext cx="4362450" cy="5867400"/>
          </a:xfrm>
          <a:noFill/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3352800"/>
            <a:ext cx="342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/>
              <a:t>Beobachtete Verschiebungen </a:t>
            </a:r>
            <a:br>
              <a:rPr lang="de-DE" altLang="de-DE" sz="2000"/>
            </a:br>
            <a:r>
              <a:rPr lang="de-DE" altLang="de-DE" sz="2000"/>
              <a:t>(Simons, Science, </a:t>
            </a:r>
            <a:br>
              <a:rPr lang="de-DE" altLang="de-DE" sz="2000"/>
            </a:br>
            <a:r>
              <a:rPr lang="de-DE" altLang="de-DE" sz="2000"/>
              <a:t>2011)</a:t>
            </a:r>
            <a:endParaRPr lang="de-DE" altLang="de-DE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50m Versatz postuliert!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914400"/>
            <a:ext cx="7977187" cy="939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Globale Wellenausbreitung nach Erdbeben</a:t>
            </a:r>
          </a:p>
        </p:txBody>
      </p:sp>
      <p:pic>
        <p:nvPicPr>
          <p:cNvPr id="15364" name="Picture 4" descr="psv200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25538"/>
            <a:ext cx="9001125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8" y="1341438"/>
            <a:ext cx="768173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4000" kern="0" smtClean="0"/>
              <a:t>Bodenbewegung in Wettzell </a:t>
            </a:r>
            <a:br>
              <a:rPr lang="de-DE" altLang="de-DE" sz="4000" kern="0" smtClean="0"/>
            </a:br>
            <a:r>
              <a:rPr lang="de-DE" altLang="de-DE" sz="2000" kern="0" smtClean="0"/>
              <a:t>Z, N-S, O-W Komponente</a:t>
            </a:r>
            <a:br>
              <a:rPr lang="de-DE" altLang="de-DE" sz="2000" kern="0" smtClean="0"/>
            </a:br>
            <a:r>
              <a:rPr lang="de-DE" altLang="de-DE" sz="2000" kern="0" smtClean="0"/>
              <a:t>Max. Bodenverschiebung ca. 2cm</a:t>
            </a:r>
            <a:endParaRPr lang="de-DE" altLang="de-DE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31833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Kuriose Ferneffekte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600200" y="1143000"/>
            <a:ext cx="6019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dirty="0" smtClean="0"/>
              <a:t>Grundwasserspiegel</a:t>
            </a: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1400" dirty="0"/>
              <a:t>Bohrlochmessung Kaprun</a:t>
            </a:r>
            <a:endParaRPr lang="de-DE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73763"/>
            <a:ext cx="6786563" cy="45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0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Oberflächenwellen </a:t>
            </a:r>
            <a:br>
              <a:rPr lang="de-DE" altLang="de-DE" smtClean="0"/>
            </a:br>
            <a:r>
              <a:rPr lang="de-DE" altLang="de-DE" sz="2800" smtClean="0"/>
              <a:t>umkreisen die Erde</a:t>
            </a:r>
          </a:p>
        </p:txBody>
      </p:sp>
      <p:pic>
        <p:nvPicPr>
          <p:cNvPr id="16387" name="Picture 4" descr="Fig 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246188"/>
            <a:ext cx="5367338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/>
              <a:t>Love Oberflächenwellen, die 4 Mal die Erde umrunden (erstmalige Beobachtung mit Ring </a:t>
            </a:r>
            <a:r>
              <a:rPr lang="de-DE" altLang="de-DE" sz="2800" dirty="0" err="1" smtClean="0"/>
              <a:t>laser</a:t>
            </a:r>
            <a:r>
              <a:rPr lang="de-DE" altLang="de-DE" sz="2800" dirty="0" smtClean="0"/>
              <a:t> in </a:t>
            </a:r>
            <a:r>
              <a:rPr lang="de-DE" altLang="de-DE" sz="2800" dirty="0" err="1" smtClean="0"/>
              <a:t>Wettzell</a:t>
            </a:r>
            <a:r>
              <a:rPr lang="de-DE" altLang="de-DE" sz="2800" dirty="0" smtClean="0"/>
              <a:t>!)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8207375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95288" y="5229225"/>
            <a:ext cx="8147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FF0000"/>
                </a:solidFill>
              </a:rPr>
              <a:t>Ringlaser (rot)</a:t>
            </a:r>
            <a:r>
              <a:rPr lang="de-DE" altLang="de-DE" sz="1800"/>
              <a:t> und </a:t>
            </a:r>
            <a:r>
              <a:rPr lang="de-DE" altLang="de-DE" sz="1800" b="1"/>
              <a:t>Seismometer (schwarz)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G1, G3, G5, G7: Wellen direkt von Japan nach Wettzell (Richtung Westen)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G2, G4, G6, G8: Wellen über Nordamerika nach Wettzell (Richtung Osten)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76600"/>
            <a:ext cx="44005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Aktuell! -&gt; </a:t>
            </a:r>
            <a:r>
              <a:rPr lang="de-DE" dirty="0" smtClean="0">
                <a:hlinkClick r:id="rId2"/>
              </a:rPr>
              <a:t>www.erdbebendienst.de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Bodenbewegung in </a:t>
            </a:r>
            <a:r>
              <a:rPr lang="de-DE" sz="2400" dirty="0" err="1" smtClean="0"/>
              <a:t>Wettzell</a:t>
            </a:r>
            <a:r>
              <a:rPr lang="de-DE" sz="2400" dirty="0" smtClean="0"/>
              <a:t> heute morgen</a:t>
            </a:r>
            <a:endParaRPr lang="de-DE" sz="2400" dirty="0"/>
          </a:p>
        </p:txBody>
      </p:sp>
      <p:pic>
        <p:nvPicPr>
          <p:cNvPr id="73730" name="Picture 2" descr="Wettzell (GRSN Stati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56000"/>
            <a:ext cx="6228625" cy="49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http://erdbebendienst.de/media/filer_public_thumbnails/filer_public/66/01/6601e8f5-b08f-4e76-9fb7-a379cd2366f7/bayhist_stat.png__315x9999_q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52524"/>
            <a:ext cx="30003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http://erdbebendienst.de/media/filer_public_thumbnails/filer_public/b9/d3/b9d33a65-5f3c-4bf8-8ac5-c83aa8ca41fc/wet1.jpg__315x9999_q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10" y="4305299"/>
            <a:ext cx="300037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dirty="0" smtClean="0"/>
              <a:t>Eigenschwingungen - Obertöne</a:t>
            </a:r>
            <a:endParaRPr lang="en-GB" altLang="de-DE" dirty="0" smtClean="0"/>
          </a:p>
        </p:txBody>
      </p:sp>
      <p:pic>
        <p:nvPicPr>
          <p:cNvPr id="331780" name="Picture 4" descr="fil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" y="2165350"/>
            <a:ext cx="6262688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1" name="Picture 5" descr="fil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84" y="1905001"/>
            <a:ext cx="6662185" cy="499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2" name="Picture 6" descr="fil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2125662"/>
            <a:ext cx="63690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3" name="Picture 7" descr="fil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01"/>
            <a:ext cx="6563557" cy="49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4" name="Picture 8" descr="file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" y="1905000"/>
            <a:ext cx="661033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V0041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15524" y="37618"/>
            <a:ext cx="3193752" cy="22372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Eigenschwingungen der Saite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0400" y="5476875"/>
            <a:ext cx="5943600" cy="7667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altLang="de-DE" sz="2600" dirty="0" smtClean="0"/>
              <a:t>Grundschwingung und Obertöne</a:t>
            </a:r>
          </a:p>
        </p:txBody>
      </p:sp>
      <p:pic>
        <p:nvPicPr>
          <p:cNvPr id="18436" name="Picture 5" descr="Fig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263650"/>
            <a:ext cx="77374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aseline="-25000" dirty="0" smtClean="0"/>
              <a:t>O</a:t>
            </a:r>
            <a:r>
              <a:rPr lang="de-DE" altLang="de-DE" dirty="0" smtClean="0"/>
              <a:t>S</a:t>
            </a:r>
            <a:r>
              <a:rPr lang="de-DE" altLang="de-DE" baseline="-25000" dirty="0" smtClean="0"/>
              <a:t>2</a:t>
            </a:r>
            <a:r>
              <a:rPr lang="de-DE" altLang="de-DE" dirty="0" smtClean="0"/>
              <a:t>    T=54 </a:t>
            </a:r>
            <a:r>
              <a:rPr lang="de-DE" altLang="de-DE" dirty="0" err="1" smtClean="0"/>
              <a:t>mins</a:t>
            </a:r>
            <a:r>
              <a:rPr lang="de-DE" altLang="de-DE" dirty="0" smtClean="0"/>
              <a:t> – tiefster Ton der Erde</a:t>
            </a:r>
          </a:p>
        </p:txBody>
      </p:sp>
      <p:pic>
        <p:nvPicPr>
          <p:cNvPr id="19460" name="Picture 4" descr="Fig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76388"/>
            <a:ext cx="80391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Eigenschwingungen der Erde</a:t>
            </a:r>
          </a:p>
        </p:txBody>
      </p:sp>
      <p:pic>
        <p:nvPicPr>
          <p:cNvPr id="20483" name="Picture 3" descr="T5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5" y="906044"/>
            <a:ext cx="7732101" cy="579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1551209" y="6200561"/>
            <a:ext cx="5232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LMU CompatilFact" pitchFamily="2" charset="0"/>
              </a:rPr>
              <a:t>Source</a:t>
            </a:r>
            <a:r>
              <a:rPr lang="de-DE" dirty="0">
                <a:latin typeface="LMU CompatilFact" pitchFamily="2" charset="0"/>
              </a:rPr>
              <a:t>:  http://icb.u-bourgogne.fr/nano/MANAPI/saviot/terre/index.en.html</a:t>
            </a:r>
          </a:p>
        </p:txBody>
      </p:sp>
      <p:sp>
        <p:nvSpPr>
          <p:cNvPr id="425989" name="Rectangle 5"/>
          <p:cNvSpPr>
            <a:spLocks noChangeArrowheads="1"/>
          </p:cNvSpPr>
          <p:nvPr/>
        </p:nvSpPr>
        <p:spPr bwMode="auto">
          <a:xfrm>
            <a:off x="838200" y="842503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de-DE" sz="2400" dirty="0" err="1">
                <a:solidFill>
                  <a:schemeClr val="bg1"/>
                </a:solidFill>
                <a:latin typeface="LMU CompatilFact" pitchFamily="2" charset="0"/>
              </a:rPr>
              <a:t>Torsional</a:t>
            </a:r>
            <a:r>
              <a:rPr lang="de-DE" sz="2400" dirty="0">
                <a:solidFill>
                  <a:schemeClr val="bg1"/>
                </a:solidFill>
                <a:latin typeface="LMU CompatilFact" pitchFamily="2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LMU CompatilFact" pitchFamily="2" charset="0"/>
              </a:rPr>
              <a:t>mode</a:t>
            </a:r>
            <a:r>
              <a:rPr lang="de-DE" sz="2400" dirty="0">
                <a:solidFill>
                  <a:schemeClr val="bg1"/>
                </a:solidFill>
                <a:latin typeface="LMU CompatilFact" pitchFamily="2" charset="0"/>
              </a:rPr>
              <a:t>, n=0, ℓ=5, |m|=4. </a:t>
            </a:r>
            <a:r>
              <a:rPr lang="de-DE" sz="2400" dirty="0" err="1">
                <a:solidFill>
                  <a:schemeClr val="bg1"/>
                </a:solidFill>
                <a:latin typeface="LMU CompatilFact" pitchFamily="2" charset="0"/>
              </a:rPr>
              <a:t>period</a:t>
            </a:r>
            <a:r>
              <a:rPr lang="de-DE" sz="2400" dirty="0">
                <a:solidFill>
                  <a:schemeClr val="bg1"/>
                </a:solidFill>
                <a:latin typeface="LMU CompatilFact" pitchFamily="2" charset="0"/>
              </a:rPr>
              <a:t> ≈ 18 </a:t>
            </a:r>
            <a:r>
              <a:rPr lang="de-DE" sz="2400" dirty="0" err="1">
                <a:solidFill>
                  <a:schemeClr val="bg1"/>
                </a:solidFill>
                <a:latin typeface="LMU CompatilFact" pitchFamily="2" charset="0"/>
              </a:rPr>
              <a:t>minutes</a:t>
            </a:r>
            <a:r>
              <a:rPr lang="de-DE" sz="2400" dirty="0">
                <a:solidFill>
                  <a:schemeClr val="bg1"/>
                </a:solidFill>
                <a:latin typeface="LMU CompatilFact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823913"/>
          </a:xfrm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Spektralanalyse (anschaulich)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306513"/>
            <a:ext cx="6467475" cy="4638675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244600" y="6130925"/>
            <a:ext cx="67119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Comic Sans MS" pitchFamily="66" charset="0"/>
              <a:buNone/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die </a:t>
            </a:r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rote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Spur 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</a:rPr>
              <a:t>ist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die 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</a:rPr>
              <a:t>Summe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</a:rPr>
              <a:t>aller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 smtClean="0">
                <a:solidFill>
                  <a:srgbClr val="3333CC"/>
                </a:solidFill>
                <a:latin typeface="+mn-lt"/>
              </a:rPr>
              <a:t>blauen</a:t>
            </a:r>
            <a:r>
              <a:rPr lang="en-GB" sz="1800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</a:rPr>
              <a:t>Spuren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4232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823913"/>
          </a:xfrm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smtClean="0"/>
              <a:t>Das Spektrum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2051050"/>
            <a:ext cx="55657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124075" y="1503363"/>
            <a:ext cx="2284413" cy="371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>
                <a:solidFill>
                  <a:srgbClr val="000000"/>
                </a:solidFill>
                <a:latin typeface="+mn-lt"/>
              </a:rPr>
              <a:t>Amplitudenspektrum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222875" y="1527175"/>
            <a:ext cx="1903413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>
                <a:solidFill>
                  <a:srgbClr val="000000"/>
                </a:solidFill>
                <a:latin typeface="+mn-lt"/>
              </a:rPr>
              <a:t>Phasenspektrum</a:t>
            </a: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5246688"/>
            <a:ext cx="533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1" name="Line 6"/>
          <p:cNvSpPr>
            <a:spLocks noChangeShapeType="1"/>
          </p:cNvSpPr>
          <p:nvPr/>
        </p:nvSpPr>
        <p:spPr bwMode="auto">
          <a:xfrm>
            <a:off x="4856163" y="4602163"/>
            <a:ext cx="1587" cy="550862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+mn-lt"/>
            </a:endParaRP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 rot="16200000">
            <a:off x="330994" y="2920207"/>
            <a:ext cx="1785937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Fourier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Raum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n-lt"/>
              </a:rPr>
              <a:t>Spektralbereich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800475" y="6165850"/>
            <a:ext cx="1771650" cy="649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 err="1">
                <a:solidFill>
                  <a:srgbClr val="000000"/>
                </a:solidFill>
                <a:latin typeface="+mn-lt"/>
              </a:rPr>
              <a:t>Raum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oder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Zeit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11630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63" y="0"/>
            <a:ext cx="9144000" cy="838200"/>
          </a:xfrm>
        </p:spPr>
        <p:txBody>
          <a:bodyPr/>
          <a:lstStyle/>
          <a:p>
            <a:pPr eaLnBrk="1" hangingPunct="1"/>
            <a:r>
              <a:rPr lang="de-DE" altLang="de-DE" smtClean="0"/>
              <a:t>Eigenschwingungen der Erde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5469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4213" y="5876925"/>
            <a:ext cx="76533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Beobachtungen der Eigenschwingungen (stehende Wellen) der ganzen Erde mit Ringlaser (unten) und Seismometer in Wettzell.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 smtClean="0"/>
              <a:t>Wieviele</a:t>
            </a:r>
            <a:r>
              <a:rPr lang="de-DE" altLang="de-DE" dirty="0" smtClean="0"/>
              <a:t> Hilfslinien?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2619375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1981200" y="37338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52578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/>
              <a:t>?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038600" y="1103679"/>
            <a:ext cx="381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Wir wissen: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 smtClean="0"/>
              <a:t>T=54 min.</a:t>
            </a:r>
          </a:p>
          <a:p>
            <a:r>
              <a:rPr lang="de-DE" sz="2400" dirty="0" err="1" smtClean="0"/>
              <a:t>f</a:t>
            </a:r>
            <a:r>
              <a:rPr lang="de-DE" sz="2400" baseline="-25000" dirty="0" err="1" smtClean="0"/>
              <a:t>a</a:t>
            </a:r>
            <a:r>
              <a:rPr lang="de-DE" sz="2400" baseline="-25000" dirty="0" smtClean="0"/>
              <a:t> </a:t>
            </a:r>
            <a:r>
              <a:rPr lang="de-DE" sz="2400" dirty="0" smtClean="0"/>
              <a:t> = 440Hz</a:t>
            </a:r>
          </a:p>
          <a:p>
            <a:r>
              <a:rPr lang="de-DE" sz="2400" dirty="0" smtClean="0"/>
              <a:t>3.5 Hilfslinien pro Oktave</a:t>
            </a:r>
          </a:p>
          <a:p>
            <a:endParaRPr lang="de-DE" sz="2400" dirty="0"/>
          </a:p>
          <a:p>
            <a:r>
              <a:rPr lang="de-DE" sz="2400" dirty="0" smtClean="0"/>
              <a:t>Frage: Wie viele Hilfslinien etwa bis zum Ton „a“?</a:t>
            </a:r>
          </a:p>
          <a:p>
            <a:endParaRPr lang="de-DE" sz="2400" dirty="0"/>
          </a:p>
          <a:p>
            <a:r>
              <a:rPr lang="de-DE" sz="2400" dirty="0" smtClean="0"/>
              <a:t>Antwort:</a:t>
            </a:r>
          </a:p>
          <a:p>
            <a:endParaRPr lang="de-DE" sz="2400" dirty="0" smtClean="0"/>
          </a:p>
        </p:txBody>
      </p:sp>
      <p:sp>
        <p:nvSpPr>
          <p:cNvPr id="3" name="Rechteck 2"/>
          <p:cNvSpPr/>
          <p:nvPr/>
        </p:nvSpPr>
        <p:spPr>
          <a:xfrm>
            <a:off x="4114800" y="5014811"/>
            <a:ext cx="358140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400" dirty="0"/>
              <a:t>1/(</a:t>
            </a:r>
            <a:r>
              <a:rPr lang="de-DE" sz="2400" dirty="0" smtClean="0"/>
              <a:t>54*60s</a:t>
            </a:r>
            <a:r>
              <a:rPr lang="de-DE" sz="2400" dirty="0"/>
              <a:t>)*2</a:t>
            </a:r>
            <a:r>
              <a:rPr lang="de-DE" sz="2400" baseline="30000" dirty="0"/>
              <a:t>n</a:t>
            </a:r>
            <a:r>
              <a:rPr lang="de-DE" sz="2400" dirty="0"/>
              <a:t> ≈ 440 Hz</a:t>
            </a:r>
          </a:p>
          <a:p>
            <a:r>
              <a:rPr lang="de-DE" sz="2400" dirty="0"/>
              <a:t>n = log</a:t>
            </a:r>
            <a:r>
              <a:rPr lang="de-DE" sz="2400" baseline="-25000" dirty="0"/>
              <a:t>2 </a:t>
            </a:r>
            <a:r>
              <a:rPr lang="de-DE" sz="2400" dirty="0"/>
              <a:t>(</a:t>
            </a:r>
            <a:r>
              <a:rPr lang="de-DE" sz="2400" dirty="0" smtClean="0"/>
              <a:t>440*54*60</a:t>
            </a:r>
            <a:r>
              <a:rPr lang="de-DE" sz="2400" dirty="0"/>
              <a:t>)</a:t>
            </a:r>
          </a:p>
          <a:p>
            <a:r>
              <a:rPr lang="de-DE" sz="2400" dirty="0"/>
              <a:t>n * 3.5 ≈  </a:t>
            </a:r>
            <a:r>
              <a:rPr lang="de-DE" sz="2400" dirty="0" smtClean="0"/>
              <a:t>72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„Rauschen“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609600"/>
            <a:ext cx="11811000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600" y="-1143000"/>
            <a:ext cx="146558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2" descr="data:image/jpeg;base64,/9j/4AAQSkZJRgABAQAAAQABAAD/2wCEAAkGBxQTEhIUEhQVFRUVFxcXFhYWEB0VFhgWGBQYGBQVFRUYHSggGhslHRQXIzEhJSkrLy4uFx80OD8sNygtLisBCgoKDg0OGxAQGywlICQsLCwsLDQ3NDQvLywsLCwsLCwsLCw0LCwsLCwsLCwsLCwsLCwsLCwsLCwsLCwsLCwsLP/AABEIAJABQAMBEQACEQEDEQH/xAAbAAEAAQUBAAAAAAAAAAAAAAAABAECAwUGB//EAEQQAAEDAgEGCwYEBAYCAwAAAAEAAgMEERIFITFBVNEGExQVFiJRYZOU8DI0cXOBskJSYpEjNXKzB4KSobHBQ8IzY4P/xAAbAQEAAgMBAQAAAAAAAAAAAAAAAwQBAgUGB//EADMRAAIBAwIFAgUDBAIDAAAAAAABAgMEESFSEhQWMVEFkRMyM0FxImGhgbHR8AYjJOHx/9oADAMBAAIRAxEAPwD0XgrwcpHUVI51LASYIiSYGkklguSbaUBte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afhjwdpG0NY5tNA1wgkIIgaCCGGxBsgNxwQ9xo/kRf2wgNugCAIAgCAIAgCAIAgCAIAgCAIAgCAIAgCAIAgCAIAgCAIAgCAIAgCAIAgCAIAgCA0nDf8Al9b8iX7CgMnBD3Gj+RF/bCA26AIAgCAIAgCApdALoAgF0AugCAXQFUAQBAEAQBAEAQBAEAQBAEAQBAEAQBAEAQBAEAQBAaThv/L635Ev2FAZOCHuNH8iL+2EBt0AQBAEAQBAEBzHC6hq3vidSOtha8vGPDiLHxSxNto6xjcwnseUBqxkSsL2Me6XOAHTNqLNax1O4OAZiuXiZ2K9tAbnzWQFs2Sq9xp3yOcSbvmjhnwYZcbMADnGwiwx2PVcc7rAXugJPDKZ4qIGh56xiEbGVPFva41A42QxDrSjBozEDC6+m6AtqcgziEEGeR8jjx8bawsJA43i+LeT1ADI0nCRcMGm1iBB4QU9bHTz4y84WPeZmzWBJpmMDWtBxA8Y1x0W610BJdkeqMlNZsvFtlc7i31GNrIzIw/xHh+MyDAS22IdbCe1Ad2EAQBAEAQBAEAQBAEAQBAEAQBAEAQBAEAQBAEAQBAaThv/AC+t+RL9hQGTgh7jR/Ii/thAbdAEAQBAEAQBAEBRzrZzmsgNJwZHGCSqIz1JDm3FiIWgiAfUEv8AjIUBuiwabC/brQFyAoQgKoAgCAIAgCAIAgCAIAgCAIAgCAIAgCAIAgCAIAgCAIDScN/5fW/Il+woDJwQ9xo/kRf2wgNugCAIAgCAIAgCA5ThtlQtNPRtY9xrS9hMelsTTHxx05uq8jFqugOpY0AAAWAzADQANACAuQBAEAQBAEAQBAEAQBAEAQBAEAQBAEAQBAEAQBAEAQBAEAQGk4b/AMvrfkS/YUBk4Ie40fyIv7YQG3QBAEAQFEBVAEBbdAWmJpcHEDEAQDbOAbYgD34R+wQGRAUQBAVQBAEAQBAEAQBAEAQBAUQC6GBdAVQyEBS6AAoCqApdALoBdAVQBAEAQGk4b/y+t+RL9hQGTgh7jR/Ii/thAbdAEAQGq4Q5abSxY3Auc44Y2A2L32JtfULAknUAVvCDnLhRHVqxpRcpPRGgyLwye+ZkdRGxgkOFj2PJAfqY+4Gm1g7tzZsysVrSVKOSla+o07iXCtDswqZ0SBl3KQpoJZiMWBtw3W5xzMaPi4gfVbJZeDWUuFZPLXcY67pZZHSuN3SNkc0h3bGAbNA1DRYZ7513IWkFDD7nlKnqNV1HJPC8Ho3A7KzqinDpCDKwmOWwsC9v4rasQIdb9S41WDhLhPT0KqqwU0bxRkxy/C/hG+ndHFAGOleHPJeCWMjaQLkNIJJJsBcaHHUp6FB1XhFS7ulbw4mZeCnCTlOOORoZNGA4gG7XsOYPjJ1XBBGkG3aCcV6EqTwza2uY14cSOjUJZCAIAgCAIAgCAIAgCAoUByXCThY6KQw07WukbbjHvvxbCRdrLDO59s9gRYEX0gKzQtnVehQvL6Fvp3ZN4JcIDVNkbIA2aItxhvslrgcEjb5wDhcLHQWlR1qLpzwye2uFXhxI6AKIsEDL2UxTQSzEYsDeq2/tOOZjfq4gfVZjFyeEazkoxbZ5bJjfd00j3yOzvcJHNF+yMNIwNGgAdmsrvU7SmoYaPKVvUKrqcSlj9juuAuWXTRyRSuxSwFoLjpfG8ExSOtmucLmnvYe1ce4pfDng9FZ3Hx6akdQoC2anhFlptLFjcMTnHDGwGxe8gkC+oWBJOoAranTc5YRFVqKlHikc3k/hw8PAqo2NjcQOMjeSIyTYcYHD2b2GIaL3IAuRarWcqayUbf1SnVnw4wdyFTOmVQBAEAQGj4b/AMvrfkS/YUBZweq2RZOpZJXBjG08Rc5xsABGESbZh6I47KXCCeoeXNklgi/8cbDgeR+eVw62I/lBAGu5XVt7FOOZnBu/VWpYpdkSMh8KZKdwFTK6WAmxkeBjh7HOcAMUfaSLt03IvaO6suBcUCWw9T+K+Cro/sejBy5x2TzPhTlDlFW4g3jgBiZbQXk3nd3+y1vdhcutYUcLjf3OB6vcKTVNf1NTVwl7C0HC7S135XjOxw+DgD9FfqQ44uPk49Cq6dRSX2PU8gZSFRTxTAWL2gub+V+h7fo4EfReblHDaZ7aMuJZXY5v/EerzU0A/G8yuH6IQP8A3fH+xVuyhxVPwUPU6nBQa8nKruHk/wBje8AKnBVTxE5po2yNH64iWSfUtfF/pXH9QjiSkek9Hq8VNx8HoBXPOyeU5Wq+OqqiUZ24uKZ/RFdv3mQ9+Zdqxp8NPi8nmPVq6nV4fBhhrHQSR1DQSYiS5oFy6J2aVoGs2AIGssCkvaPHTyiH064dKrh9mesU87Xta9jg5rgHNcDcFpFwQuC9D1mfByPDHhG4P5NTOLXAXmlba7AfZjZfNjOm/wCEd5Ct2tt8XV9ihf3ioRxHuc/QZaqYHYmSvlb+KKaTGHD9D3dZjvrY6xrF2rYwazA5dv6tNSxU1R3+Rcvw1LMUb7EZnsd1ZGHsc0/86DpF1yZQlDuj0EKkZrMXky1+WaeEXlmjYP1PAJ7gNJKwot9jZyjHuzTHh7R/hM7h2to5rH4EsUqoVH9iB3lFPWRJoeGVHIcImDHfllY6Ek9g41rb/RaSpTXdG8a9OXys3QqGEXDmkduIWWmGS5RyPCHhhnMVGWudnD5rYo4z2M1SP7s4Fs/YbVC1lUevYoXnqFO3WFrI5qLKNUwh7KmUvGf+I/HG/wDS9lrAH9IBGpdGdhDh07nIp+rVePMux6Jwey2yqixt6rh1ZIyetG/W13/R0EZwuNUg4S4WejpVY1Y8UexXhFldtLA+UjE72Y2a3yHMxn1P7C5SEXN4RmpNQi5M8wp4yB13Y3klz3/me43e76nVqFgvRUacYRUUeMuKrrVHNmx4PVnE1kLzmbLeB/Z1iDET8Hi3/wCipeoU8riOl6PXxNw8nqK5B6Q4n/EaruaaAfic6Z/9MQAaD8XyNI/oKuWMOKpnwcz1Sqo0WvJzC7p5U2HBap4quhN7CZr4Xd59uL9i14/zrm+o08xUkdz0ariTpnpi5B6E824XVvHVjhfqU7eLb2cY+zpT32AjaP8AMur6fS7yZwPWKz0pr+pqZYw4FrhcEEEHQQRYhdOSUlhnDhPhakjuuAmVuNg4p7sU1PZj7nrOZ/4pD/U0ae1ruxedr0vhzweyta8a1NSRusq5Sjp4nSyuwtb2C5J1Na0Z3OJzABRJNvCJ3JJZfY85rsu1VQ7E6V8DfwwxPDcI/wDskAu53bYhvZfSevQsI8OZdzz9z6tLixT7EnI3Ceand/He+aA+0XDFLF+sFou9vaDdw1diiuLLhWYE1l6pxvhq+56LBM17Q5jg5rhdrmm4IOggjSuX27ncOe/xByhFHQVTZJGML4ZAwOeAXEsNg0HOVnDNeJLueTZIyhBhgje54kDI8Ilc8tJwi3FcYSy/wXZoKjHCxqecu+ak208x/wB7nQLoHIawwQsYytQm0y6CpqI2cVFUzRxaAxuA2H5WSOYXsHcDm1WVOVjRbyjpR9Vrxjw9zHFGGtDWiwAsArkEorC7HPlKU3xS7lyyaduxs+DeXnUhe1zHSQvOMBlscbz7dg4gOa7McxuDfTfNyrq0lKXFA73p/qMIQ4Kj7EPKde6onfM9pYC0MjYSCWRgk5yM2JxNzYnQ0alYtLd04tvuVPUrxV5JQ7GBXvscwrFO+KSOWK2ON1wCbBwIs9hOoEa+0Aqrc0fiwwXbG5+BVz9n3Ojyrw1dJEWU8UscjhYySYQI7jO5tnHG4arZr6VzKdjVzqtDu1fVKEY6PLOYp4QxrWtFmtAAHcBYLtRiox4UeXnJzk5PuZFkwVp5po24IqiaOPTgY5thfThJaXMHc0hVZWVJvLOhD1O4hHhyYoYg0WAsPiSSTpJJzk95ViMIwWF2KNSpOo+KTKTTtYCXuDQATcm2YaSsucUI0pT0ijUuyrFMHOihfOWWsRFhBubdV8lr/RVpThUWYxyXo0q1LHHPh/r/AIyIRPhxR00MT75w+QXw20kxtOe+q6JSS/TFISlScsTqOSM8vKyG2NOHZ8QOMjTmwn4KT/t/Yh/8bP3Lal1XmAjgkFhiBlc3PrsC0iy1l8X7pMkg7bvxNGLFZ+B1EcBNg9gY5me2ctvcD4hR4WdYEnFLgzGt/TUkUWW4HnA12Fw/A9hiNhpsHAZvgpoVqfylepa1oriaz/JsgVNkquLXdFrGlrscb3xPtbHG7C63YdTh3OBtqUNW3jNaos0LyrReIvQunfJI5rppZJnNvhLyLNvpwsY1rQT22usUraFN5RtcX1WusSehVWCmY6iEPaWm9j2GxHYQdRBzg9y1lFSWGSU6jpyUonU5M4blkYbUxSve0W4yIMLX2/EWlwwE6xoXFnZVFLRZPTUvVKEo5k8M52trHzzPnkGFz7Nay98Ebb4W30E3c4kjWe4Lo2tu6Ude5xb+7VxP9PZGNW9DnmOdhI6pwuBDmOtfC9pDmOtrsQM2vOo6lNTi4k1Ct8GakjqZOHbzFZtO5s5FrlzTA11vaDg7E5usDCCe5cZWNRywekfqtBR4s/0OWgiwixJcTcucdLnON3ONtZJJ+q7NOChFI81Wqyqzc39zKpCP8FGFzXB8Uj4pALB7LXsdLXBwLXN7iCoK1CFTuWLa7q0H+grUSyyua6eZ8zm+zjDWtbfSWsY0Nv32JWtK1hTeSWvf1qqxJ6FFZaKLeSHV5UijBxPBLc5a273abey250lRVK0I9yzC2qT+VY/j+5AbUyObip6eVt3Ws6odTAi18eBru0nVdVJU4zWVAv0606T4J1ft9tSNlSnnEEji2EXifxhxPkfoNg2R2c/VJ0ZRpvCSM0riFSsv1SeuhtslRB1PBiANmMIuL58Iz51ZoxTgihczlGtJReNSPHkgxYjTyPbcG0b3F8WI6DY9YfQrCoOP6oM35rjWKiX5XcMys+NpNVEY7EDGy8rDe+fqjE0C2e41hYVWUPqLAlbQk8UZZ/OjNlTVLJGhzHB7ToLTcfupoTjLVFadKdN4kjKtyPuEAWBp9y17wNJA+Jt/yjljubRTb0RHoKASwySGWa+Ka2GWzQGPcG2FuwBcOrcVFN4Z6ihY0ZUk5R1wMnT4oozcEljCc9zctBJP1XapzTitTzdem4za7IlLYheoWQEBByjlWKG2Nxu6+FjWlz3W/K0fFRzqxj3ZPRtqlXVdvJgcamRzS3DBH1ScTccp1lpb7LP91E3Vl20RNihTWv6n/H/syUuRYmPMmEveb9eR5e4X0ht8wHwW6owWppO7qTjwrRfsbABSpKKwVm23qVWTCzgLGQFkZ1CaGc6mOaBrgQ5ocCLEEXuDpButXCMu6No1JRf6Xg1oyIIw7k73wk2zXxsFtQY+4F+6yh+Fj5HgtK8cn/2LP9/coa2eFreOj43OcT4BoAtYmNxvnz6L6E+JUh86yFSo1H/1yx+z/wAk6lr45LYXC5AOE9V4B0XYesP2UkasZLJDUt5w7okLda6kBVZAWNEChKZx3NseCzJeT+OxudLKLSuaAx7Q0AWtbqntXGr3E1UaT0PS2dlRlQi5R1ZFyLOXwQucbucxpJzZzbPddWjLigmcC5pqFRpLQmqXHkrlUAQGCrq2RDFI9rB2udZaSqKJJTpVKjxFZIMmVXuLRBA+QEA8Y4iOMA95zn4AKL4zfyRz+5YjaxjHNSeP2KtydK55dNOXMzgRRt4tmE5usR1nGx7U+FOWs5B3FKEcQhr5epJocmxQgiKNrL6SBnP9TjnP1UkacYfKiGrcVKnzNslKTOhE9CDl73af5b/tKhuEvhv8Fm0+vD8l2Rvd4Pls+0LND5Ea3X1pfkmqQrlEMrQ11bkWN9i3FE5t8Lonllrm5uBmOftChnRi+2hZp3dSGeLDX7ljhVMcMPFzR9UHEeLkGbO4kdV3bqWH8SLWNUbJ20028xf8FY8tsxlj2SRHPnfGcBAubh7bttYa1lV1nDQlZyxxQaZNpqtkgvG9rx+lwP8AwpFUi+zIJ0pw0awW11EyVuF4vnuDraRoLe9YnTjOOpmlWlRlmJfDWTMZxTY47jRKAGx4e0xNt17nQOqdNxoXLdhLj/Y70fWKfw8r5vBhoMnRxXLQMTvadhALuzM0AAdwAC6VKjGmtDiXF1Os8yZKe4DSbfE2UspJEChJ9lk13PkTnmOMmV4vmjFwCBoc/wBlpzWzlQyrxzhassRs6iSlLRf79jGyKpma4SEU7Tawjdil78T7YRcdmdY4ak++hvx0KbTh+p/v2JlBk6OFtmN1k3JLnEnSS459Q/ZSQpRiQ1q86nclrcg7hZAQBAEAQBAEAQBYZla6I0FK2KtMjpIbCN+CN5BbIQB1nBzTcC+q+pVYxjWy2u33L9RyteGKlnK1X29iYKSdsmJk2NhJJjkZcjsDJG5wL9t1u4zi9GRKrRnHEo4flf4MceVpGh3H08keEXLmWlYdVm4et/snxpR+dGXbQf05p/wZ6XLcEgJZK3MQDiOEgm9gQ6xvmP7LdVotZTNJWlWL1RlqqeOZmF2FzTosRp7WntSahNYbNabqUp5jkvo6uSBnFMiYdbZGhscfe6Rjc4d/SLH9K5NSylx6PQ79L1SCp8TWq+xGo6GKEl3UD3aXANYP6WNGZo7v3uulRpU6Sxk41xXq1nnGhe7LEAfxfGsL84wA4nXGkWCk+NDPciVrVcePGhHiywZL8TBK6wJDpG8Uwnsu7P8A7LRV3L5USStVTSdSSX41/sBT1MjSJJGwXItxPWcBnxAveNdxoGayONWXfQ2dS3py/QuL8/4M1PkaJuG7eMc25D5f4j7nT1naPoto0Uu+pDO6qS+XReFojYKZadiB69whgIZyE+xggZe92n+W/wC0qG4+kyzZ/Xh+S7I3u8Hy2faFmh8iMXX1pfkmqUrhAEHcJowUssYRnJBkyLAcX8JjS8WcWNwOOe/tNsVG6NPaWFd1VjMs47GGPIga0tZNO0Eg/wDzk2sCLDFewz6O4LRW6Sxlmzu22m4x9jNze6wHKJs1892km/aS3V/2tvhPtlmvMLOeFFk+Si8AGonFhY4ZA2/ecI0pKjl92ZjcqPaKDshwFwe9he4Wzve54uALEAm183YsfAjnI5uoliLx+DYNaBoAHwFlKopditKU5d2XLYxgLGBgLIyUKAAp9sgtjkDhdpBHaDcZtOhYTT7Gzi08MvWf3NSiAXQLUArGQFkfcj14cWFrMznWbi/KD7TviBo77KOefsS0XFSzIzQxNa0NaAGtAAHYBmC2UUjSc3J8T1ZetsmoTI0MNRSMkGGRjHg6nMDhftsQtHTi9GiSNapF5UmiE/IFMQG8S0BpJAbdtibX9k9w/ZacvTxjBMrysnniKS8H6d2G7D1RhH8R4zf6ljl4MzG9qxzh9y9+QqcuxOhjc7NnLcWgWGn4BZVCn91k15ysljiZMjp2Akta1pOckNAuTrNta3UIr7ETqzejehlW+CPswgCGQhgIAgCAgZe92n+W/wC0qGv9Jlmz+vD8l2Rvd4Pls+0LND5EYuvrS/JNUpXCAIAgCAIAgCAIAgCAIAgCAxVV8D8OnC63xsbf7rSecG9LHF+o05in63WeAQ9oAAs0CBpaQLfnDh3Ks1PVfYvqdF4yv/uf8GSnpZWiNrXvDWQtIFm2c+/sOzZhYWzLaMJLCXg1nWhLLkvv/BDkqp2xuLjNYNLi4taHYhHoF82HHe/ZYdqhcppdywqdKU0kl/rJeGfCXl7/AGmgtDG+wQzE5gt7Q6/79ymfxGmyBOhnhSRbDyg2HWwlriS4AOBZjDWEfrxRn/Ke1a4q4RmSoassfBJHxsuJzS2CI2LgIy5geXssBYDVm0YllqUcv9hGcJ4gku7/ACS5XzCAPaCZSQ/Bm0F1+LPwBtfuW/61Tz9yJRpfF4fsa97qsRnEX4gHgFjRcvYGiMkamuOM/toULdXBZSt+PTBIqTU9fDezSA0/ic17sTnWAuC1tm2GfSt5OpqRU+XyvJtKDFxbcZcXWzlzQ1x7y0E2urEM41KdZrjeCQtyIIAgCAIAgCAIAgCAIAgCAgZe92n+W/7Soa/0mWbP68PyXZG93g+Wz7Qs0PkRi6+tL8k1SlcIAgCAIAgCAIAgCAIAgCAIAgCAIDFPTMfbGxrrG4xNDrHtF9C1cU/sbRnKPyvBlWTULILXsBBDgCDpBFwR2ELDWe5lNrsXLJgogKoAgCAIAgCAIAgCAIAgCAIAgCAgZe92n+W/7Soa/wBJlmz+vD8l2Rfd4Pls+0LND5EYuvrS/JNUpXCAIAgCAIAgCAIAgCAIAgCAIAgCAIAgCAIAgCAIAgCAIAgCAIAgCAIAgCAIAgCAgZe92n+W/wC0qG4+lIs2f14fkm5DgBpoPlM1/pC+cXH/ACG8pVZQi1hH0SHoFnUjxtPLJ3J2+ioOpb7yjbpy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bKMr/jdjtZr+EMAFLUfKfr/Sp7f/AJBeVqsYSaw3gjn6BZ0l8SKehHyLlunFPADPECI2AgyC4IaMxXLu7StKvJqL1fg61G4goLVEzn6m2iHxRvVbkrjY/Yl5in3y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Y5mn5RAy9lqndTVAbPESY3gASC5OHMArdlZ1o14uUXjJFc14Om0m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7653" name="AutoShape 4" descr="data:image/jpeg;base64,/9j/4AAQSkZJRgABAQAAAQABAAD/2wCEAAkGBxQTEhIUEhQVFRUVFxcXFhYWEB0VFhgWGBQYGBQVFRUYHSggGhslHRQXIzEhJSkrLy4uFx80OD8sNygtLisBCgoKDg0OGxAQGywlICQsLCwsLDQ3NDQvLywsLCwsLCwsLCw0LCwsLCwsLCwsLCwsLCwsLCwsLCwsLCwsLCwsLP/AABEIAJABQAMBEQACEQEDEQH/xAAbAAEAAQUBAAAAAAAAAAAAAAAABAECAwUGB//EAEQQAAEDAgEGCwYEBAYCAwAAAAEAAgMEERIFITFBVNEGExQVFiJRYZOU8DI0cXOBskJSYpEjNXKzB4KSobHBQ8IzY4P/xAAbAQEAAgMBAQAAAAAAAAAAAAAAAwQBAgUGB//EADMRAAIBAwIFAgUDBAIDAAAAAAABAgMEESFSEhQWMVEFkRMyM0FxImGhgbHR8AYjJOHx/9oADAMBAAIRAxEAPwD0XgrwcpHUVI51LASYIiSYGkklguSbaUBte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Oi9FslP5dm5AafhjwdpG0NY5tNA1wgkIIgaCCGGxBsgNxwQ9xo/kRf2wgNugCAIAgCAIAgCAIAgCAIAgCAIAgCAIAgCAIAgCAIAgCAIAgCAIAgCAIAgCAIAgCA0nDf8Al9b8iX7CgMnBD3Gj+RF/bCA26AIAgCAIAgCApdALoAgF0AugCAXQFUAQBAEAQBAEAQBAEAQBAEAQBAEAQBAEAQBAEAQBAaThv/L635Ev2FAZOCHuNH8iL+2EBt0AQBAEAQBAEBzHC6hq3vidSOtha8vGPDiLHxSxNto6xjcwnseUBqxkSsL2Me6XOAHTNqLNax1O4OAZiuXiZ2K9tAbnzWQFs2Sq9xp3yOcSbvmjhnwYZcbMADnGwiwx2PVcc7rAXugJPDKZ4qIGh56xiEbGVPFva41A42QxDrSjBozEDC6+m6AtqcgziEEGeR8jjx8bawsJA43i+LeT1ADI0nCRcMGm1iBB4QU9bHTz4y84WPeZmzWBJpmMDWtBxA8Y1x0W610BJdkeqMlNZsvFtlc7i31GNrIzIw/xHh+MyDAS22IdbCe1Ad2EAQBAEAQBAEAQBAEAQBAEAQBAEAQBAEAQBAEAQBAaThv/AC+t+RL9hQGTgh7jR/Ii/thAbdAEAQBAEAQBAEBRzrZzmsgNJwZHGCSqIz1JDm3FiIWgiAfUEv8AjIUBuiwabC/brQFyAoQgKoAgCAIAgCAIAgCAIAgCAIAgCAIAgCAIAgCAIAgCAIDScN/5fW/Il+woDJwQ9xo/kRf2wgNugCAIAgCAIAgCA5ThtlQtNPRtY9xrS9hMelsTTHxx05uq8jFqugOpY0AAAWAzADQANACAuQBAEAQBAEAQBAEAQBAEAQBAEAQBAEAQBAEAQBAEAQBAEAQGk4b/AMvrfkS/YUBk4Ie40fyIv7YQG3QBAEAQFEBVAEBbdAWmJpcHEDEAQDbOAbYgD34R+wQGRAUQBAVQBAEAQBAEAQBAEAQBAUQC6GBdAVQyEBS6AAoCqApdALoBdAVQBAEAQGk4b/y+t+RL9hQGTgh7jR/Ii/thAbdAEAQGq4Q5abSxY3Auc44Y2A2L32JtfULAknUAVvCDnLhRHVqxpRcpPRGgyLwye+ZkdRGxgkOFj2PJAfqY+4Gm1g7tzZsysVrSVKOSla+o07iXCtDswqZ0SBl3KQpoJZiMWBtw3W5xzMaPi4gfVbJZeDWUuFZPLXcY67pZZHSuN3SNkc0h3bGAbNA1DRYZ7513IWkFDD7nlKnqNV1HJPC8Ho3A7KzqinDpCDKwmOWwsC9v4rasQIdb9S41WDhLhPT0KqqwU0bxRkxy/C/hG+ndHFAGOleHPJeCWMjaQLkNIJJJsBcaHHUp6FB1XhFS7ulbw4mZeCnCTlOOORoZNGA4gG7XsOYPjJ1XBBGkG3aCcV6EqTwza2uY14cSOjUJZCAIAgCAIAgCAIAgCAoUByXCThY6KQw07WukbbjHvvxbCRdrLDO59s9gRYEX0gKzQtnVehQvL6Fvp3ZN4JcIDVNkbIA2aItxhvslrgcEjb5wDhcLHQWlR1qLpzwye2uFXhxI6AKIsEDL2UxTQSzEYsDeq2/tOOZjfq4gfVZjFyeEazkoxbZ5bJjfd00j3yOzvcJHNF+yMNIwNGgAdmsrvU7SmoYaPKVvUKrqcSlj9juuAuWXTRyRSuxSwFoLjpfG8ExSOtmucLmnvYe1ce4pfDng9FZ3Hx6akdQoC2anhFlptLFjcMTnHDGwGxe8gkC+oWBJOoAranTc5YRFVqKlHikc3k/hw8PAqo2NjcQOMjeSIyTYcYHD2b2GIaL3IAuRarWcqayUbf1SnVnw4wdyFTOmVQBAEAQGj4b/AMvrfkS/YUBZweq2RZOpZJXBjG08Rc5xsABGESbZh6I47KXCCeoeXNklgi/8cbDgeR+eVw62I/lBAGu5XVt7FOOZnBu/VWpYpdkSMh8KZKdwFTK6WAmxkeBjh7HOcAMUfaSLt03IvaO6suBcUCWw9T+K+Cro/sejBy5x2TzPhTlDlFW4g3jgBiZbQXk3nd3+y1vdhcutYUcLjf3OB6vcKTVNf1NTVwl7C0HC7S135XjOxw+DgD9FfqQ44uPk49Cq6dRSX2PU8gZSFRTxTAWL2gub+V+h7fo4EfReblHDaZ7aMuJZXY5v/EerzU0A/G8yuH6IQP8A3fH+xVuyhxVPwUPU6nBQa8nKruHk/wBje8AKnBVTxE5po2yNH64iWSfUtfF/pXH9QjiSkek9Hq8VNx8HoBXPOyeU5Wq+OqqiUZ24uKZ/RFdv3mQ9+Zdqxp8NPi8nmPVq6nV4fBhhrHQSR1DQSYiS5oFy6J2aVoGs2AIGssCkvaPHTyiH064dKrh9mesU87Xta9jg5rgHNcDcFpFwQuC9D1mfByPDHhG4P5NTOLXAXmlba7AfZjZfNjOm/wCEd5Ct2tt8XV9ihf3ioRxHuc/QZaqYHYmSvlb+KKaTGHD9D3dZjvrY6xrF2rYwazA5dv6tNSxU1R3+Rcvw1LMUb7EZnsd1ZGHsc0/86DpF1yZQlDuj0EKkZrMXky1+WaeEXlmjYP1PAJ7gNJKwot9jZyjHuzTHh7R/hM7h2to5rH4EsUqoVH9iB3lFPWRJoeGVHIcImDHfllY6Ek9g41rb/RaSpTXdG8a9OXys3QqGEXDmkduIWWmGS5RyPCHhhnMVGWudnD5rYo4z2M1SP7s4Fs/YbVC1lUevYoXnqFO3WFrI5qLKNUwh7KmUvGf+I/HG/wDS9lrAH9IBGpdGdhDh07nIp+rVePMux6Jwey2yqixt6rh1ZIyetG/W13/R0EZwuNUg4S4WejpVY1Y8UexXhFldtLA+UjE72Y2a3yHMxn1P7C5SEXN4RmpNQi5M8wp4yB13Y3klz3/me43e76nVqFgvRUacYRUUeMuKrrVHNmx4PVnE1kLzmbLeB/Z1iDET8Hi3/wCipeoU8riOl6PXxNw8nqK5B6Q4n/EaruaaAfic6Z/9MQAaD8XyNI/oKuWMOKpnwcz1Sqo0WvJzC7p5U2HBap4quhN7CZr4Xd59uL9i14/zrm+o08xUkdz0ariTpnpi5B6E824XVvHVjhfqU7eLb2cY+zpT32AjaP8AMur6fS7yZwPWKz0pr+pqZYw4FrhcEEEHQQRYhdOSUlhnDhPhakjuuAmVuNg4p7sU1PZj7nrOZ/4pD/U0ae1ruxedr0vhzweyta8a1NSRusq5Sjp4nSyuwtb2C5J1Na0Z3OJzABRJNvCJ3JJZfY85rsu1VQ7E6V8DfwwxPDcI/wDskAu53bYhvZfSevQsI8OZdzz9z6tLixT7EnI3Ceand/He+aA+0XDFLF+sFou9vaDdw1diiuLLhWYE1l6pxvhq+56LBM17Q5jg5rhdrmm4IOggjSuX27ncOe/xByhFHQVTZJGML4ZAwOeAXEsNg0HOVnDNeJLueTZIyhBhgje54kDI8Ilc8tJwi3FcYSy/wXZoKjHCxqecu+ak208x/wB7nQLoHIawwQsYytQm0y6CpqI2cVFUzRxaAxuA2H5WSOYXsHcDm1WVOVjRbyjpR9Vrxjw9zHFGGtDWiwAsArkEorC7HPlKU3xS7lyyaduxs+DeXnUhe1zHSQvOMBlscbz7dg4gOa7McxuDfTfNyrq0lKXFA73p/qMIQ4Kj7EPKde6onfM9pYC0MjYSCWRgk5yM2JxNzYnQ0alYtLd04tvuVPUrxV5JQ7GBXvscwrFO+KSOWK2ON1wCbBwIs9hOoEa+0Aqrc0fiwwXbG5+BVz9n3Ojyrw1dJEWU8UscjhYySYQI7jO5tnHG4arZr6VzKdjVzqtDu1fVKEY6PLOYp4QxrWtFmtAAHcBYLtRiox4UeXnJzk5PuZFkwVp5po24IqiaOPTgY5thfThJaXMHc0hVZWVJvLOhD1O4hHhyYoYg0WAsPiSSTpJJzk95ViMIwWF2KNSpOo+KTKTTtYCXuDQATcm2YaSsucUI0pT0ijUuyrFMHOihfOWWsRFhBubdV8lr/RVpThUWYxyXo0q1LHHPh/r/AIyIRPhxR00MT75w+QXw20kxtOe+q6JSS/TFISlScsTqOSM8vKyG2NOHZ8QOMjTmwn4KT/t/Yh/8bP3Lal1XmAjgkFhiBlc3PrsC0iy1l8X7pMkg7bvxNGLFZ+B1EcBNg9gY5me2ctvcD4hR4WdYEnFLgzGt/TUkUWW4HnA12Fw/A9hiNhpsHAZvgpoVqfylepa1oriaz/JsgVNkquLXdFrGlrscb3xPtbHG7C63YdTh3OBtqUNW3jNaos0LyrReIvQunfJI5rppZJnNvhLyLNvpwsY1rQT22usUraFN5RtcX1WusSehVWCmY6iEPaWm9j2GxHYQdRBzg9y1lFSWGSU6jpyUonU5M4blkYbUxSve0W4yIMLX2/EWlwwE6xoXFnZVFLRZPTUvVKEo5k8M52trHzzPnkGFz7Nay98Ebb4W30E3c4kjWe4Lo2tu6Ude5xb+7VxP9PZGNW9DnmOdhI6pwuBDmOtfC9pDmOtrsQM2vOo6lNTi4k1Ct8GakjqZOHbzFZtO5s5FrlzTA11vaDg7E5usDCCe5cZWNRywekfqtBR4s/0OWgiwixJcTcucdLnON3ONtZJJ+q7NOChFI81Wqyqzc39zKpCP8FGFzXB8Uj4pALB7LXsdLXBwLXN7iCoK1CFTuWLa7q0H+grUSyyua6eZ8zm+zjDWtbfSWsY0Nv32JWtK1hTeSWvf1qqxJ6FFZaKLeSHV5UijBxPBLc5a273abey250lRVK0I9yzC2qT+VY/j+5AbUyObip6eVt3Ws6odTAi18eBru0nVdVJU4zWVAv0606T4J1ft9tSNlSnnEEji2EXifxhxPkfoNg2R2c/VJ0ZRpvCSM0riFSsv1SeuhtslRB1PBiANmMIuL58Iz51ZoxTgihczlGtJReNSPHkgxYjTyPbcG0b3F8WI6DY9YfQrCoOP6oM35rjWKiX5XcMys+NpNVEY7EDGy8rDe+fqjE0C2e41hYVWUPqLAlbQk8UZZ/OjNlTVLJGhzHB7ToLTcfupoTjLVFadKdN4kjKtyPuEAWBp9y17wNJA+Jt/yjljubRTb0RHoKASwySGWa+Ka2GWzQGPcG2FuwBcOrcVFN4Z6ihY0ZUk5R1wMnT4oozcEljCc9zctBJP1XapzTitTzdem4za7IlLYheoWQEBByjlWKG2Nxu6+FjWlz3W/K0fFRzqxj3ZPRtqlXVdvJgcamRzS3DBH1ScTccp1lpb7LP91E3Vl20RNihTWv6n/H/syUuRYmPMmEveb9eR5e4X0ht8wHwW6owWppO7qTjwrRfsbABSpKKwVm23qVWTCzgLGQFkZ1CaGc6mOaBrgQ5ocCLEEXuDpButXCMu6No1JRf6Xg1oyIIw7k73wk2zXxsFtQY+4F+6yh+Fj5HgtK8cn/2LP9/coa2eFreOj43OcT4BoAtYmNxvnz6L6E+JUh86yFSo1H/1yx+z/wAk6lr45LYXC5AOE9V4B0XYesP2UkasZLJDUt5w7okLda6kBVZAWNEChKZx3NseCzJeT+OxudLKLSuaAx7Q0AWtbqntXGr3E1UaT0PS2dlRlQi5R1ZFyLOXwQucbucxpJzZzbPddWjLigmcC5pqFRpLQmqXHkrlUAQGCrq2RDFI9rB2udZaSqKJJTpVKjxFZIMmVXuLRBA+QEA8Y4iOMA95zn4AKL4zfyRz+5YjaxjHNSeP2KtydK55dNOXMzgRRt4tmE5usR1nGx7U+FOWs5B3FKEcQhr5epJocmxQgiKNrL6SBnP9TjnP1UkacYfKiGrcVKnzNslKTOhE9CDl73af5b/tKhuEvhv8Fm0+vD8l2Rvd4Pls+0LND5Ea3X1pfkmqQrlEMrQ11bkWN9i3FE5t8Lonllrm5uBmOftChnRi+2hZp3dSGeLDX7ljhVMcMPFzR9UHEeLkGbO4kdV3bqWH8SLWNUbJ20028xf8FY8tsxlj2SRHPnfGcBAubh7bttYa1lV1nDQlZyxxQaZNpqtkgvG9rx+lwP8AwpFUi+zIJ0pw0awW11EyVuF4vnuDraRoLe9YnTjOOpmlWlRlmJfDWTMZxTY47jRKAGx4e0xNt17nQOqdNxoXLdhLj/Y70fWKfw8r5vBhoMnRxXLQMTvadhALuzM0AAdwAC6VKjGmtDiXF1Os8yZKe4DSbfE2UspJEChJ9lk13PkTnmOMmV4vmjFwCBoc/wBlpzWzlQyrxzhassRs6iSlLRf79jGyKpma4SEU7Tawjdil78T7YRcdmdY4ak++hvx0KbTh+p/v2JlBk6OFtmN1k3JLnEnSS459Q/ZSQpRiQ1q86nclrcg7hZAQBAEAQBAEAQBYZla6I0FK2KtMjpIbCN+CN5BbIQB1nBzTcC+q+pVYxjWy2u33L9RyteGKlnK1X29iYKSdsmJk2NhJJjkZcjsDJG5wL9t1u4zi9GRKrRnHEo4flf4MceVpGh3H08keEXLmWlYdVm4et/snxpR+dGXbQf05p/wZ6XLcEgJZK3MQDiOEgm9gQ6xvmP7LdVotZTNJWlWL1RlqqeOZmF2FzTosRp7WntSahNYbNabqUp5jkvo6uSBnFMiYdbZGhscfe6Rjc4d/SLH9K5NSylx6PQ79L1SCp8TWq+xGo6GKEl3UD3aXANYP6WNGZo7v3uulRpU6Sxk41xXq1nnGhe7LEAfxfGsL84wA4nXGkWCk+NDPciVrVcePGhHiywZL8TBK6wJDpG8Uwnsu7P8A7LRV3L5USStVTSdSSX41/sBT1MjSJJGwXItxPWcBnxAveNdxoGayONWXfQ2dS3py/QuL8/4M1PkaJuG7eMc25D5f4j7nT1naPoto0Uu+pDO6qS+XReFojYKZadiB69whgIZyE+xggZe92n+W/wC0qG4+kyzZ/Xh+S7I3u8Hy2faFmh8iMXX1pfkmqUrhAEHcJowUssYRnJBkyLAcX8JjS8WcWNwOOe/tNsVG6NPaWFd1VjMs47GGPIga0tZNO0Eg/wDzk2sCLDFewz6O4LRW6Sxlmzu22m4x9jNze6wHKJs1892km/aS3V/2tvhPtlmvMLOeFFk+Si8AGonFhY4ZA2/ecI0pKjl92ZjcqPaKDshwFwe9he4Wzve54uALEAm183YsfAjnI5uoliLx+DYNaBoAHwFlKopditKU5d2XLYxgLGBgLIyUKAAp9sgtjkDhdpBHaDcZtOhYTT7Gzi08MvWf3NSiAXQLUArGQFkfcj14cWFrMznWbi/KD7TviBo77KOefsS0XFSzIzQxNa0NaAGtAAHYBmC2UUjSc3J8T1ZetsmoTI0MNRSMkGGRjHg6nMDhftsQtHTi9GiSNapF5UmiE/IFMQG8S0BpJAbdtibX9k9w/ZacvTxjBMrysnniKS8H6d2G7D1RhH8R4zf6ljl4MzG9qxzh9y9+QqcuxOhjc7NnLcWgWGn4BZVCn91k15ysljiZMjp2Akta1pOckNAuTrNta3UIr7ETqzejehlW+CPswgCGQhgIAgCAgZe92n+W/wC0qGv9Jlmz+vD8l2Rvd4Pls+0LND5EYuvrS/JNUpXCAIAgCAIAgCAIAgCAIAgCAxVV8D8OnC63xsbf7rSecG9LHF+o05in63WeAQ9oAAs0CBpaQLfnDh3Ks1PVfYvqdF4yv/uf8GSnpZWiNrXvDWQtIFm2c+/sOzZhYWzLaMJLCXg1nWhLLkvv/BDkqp2xuLjNYNLi4taHYhHoF82HHe/ZYdqhcppdywqdKU0kl/rJeGfCXl7/AGmgtDG+wQzE5gt7Q6/79ymfxGmyBOhnhSRbDyg2HWwlriS4AOBZjDWEfrxRn/Ke1a4q4RmSoassfBJHxsuJzS2CI2LgIy5geXssBYDVm0YllqUcv9hGcJ4gku7/ACS5XzCAPaCZSQ/Bm0F1+LPwBtfuW/61Tz9yJRpfF4fsa97qsRnEX4gHgFjRcvYGiMkamuOM/toULdXBZSt+PTBIqTU9fDezSA0/ic17sTnWAuC1tm2GfSt5OpqRU+XyvJtKDFxbcZcXWzlzQ1x7y0E2urEM41KdZrjeCQtyIIAgCAIAgCAIAgCAIAgCAgZe92n+W/7Soa/0mWbP68PyXZG93g+Wz7Qs0PkRi6+tL8k1SlcIAgCAIAgCAIAgCAIAgCAIAgCAIDFPTMfbGxrrG4xNDrHtF9C1cU/sbRnKPyvBlWTULILXsBBDgCDpBFwR2ELDWe5lNrsXLJgogKoAgCAIAgCAIAgCAIAgCAIAgCAgZe92n+W/7Soa/wBJlmz+vD8l2Rfd4Pls+0LND5EYuvrS/JNUpXCAIAgCAIAgCAIAgCAIAgCAIAgCAIAgCAIAgCAIAgCAIAgCAIAgCAIAgCAIAgCAgZe92n+W/wC0qG4+lIs2f14fkm5DgBpoPlM1/pC+cXH/ACG8pVZQi1hH0SHoFnUjxtPLJ3J2+ioOpb7yjbpy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lDpux2scnb6KdS33bKMr/jdjtZr+EMAFLUfKfr/Sp7f/AJBeVqsYSaw3gjn6BZ0l8SKehHyLlunFPADPECI2AgyC4IaMxXLu7StKvJqL1fg61G4goLVEzn6m2iHxRvVbkrjY/Yl5in3y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OZp7kOfqbaIfFG9OSuNj9hzNPchz9TbRD4o3pyVxsfsY5mn5RAy9lqndTVAbPESY3gASC5OHMArdlZ1o14uUXjJFc14Om0mj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" name="Rechteck 1"/>
          <p:cNvSpPr/>
          <p:nvPr/>
        </p:nvSpPr>
        <p:spPr>
          <a:xfrm>
            <a:off x="3048000" y="6022201"/>
            <a:ext cx="6231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Seismisches Rauschen durch Meereswellen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Quellen seismischer Energie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„Rausch Modell“</a:t>
            </a:r>
          </a:p>
        </p:txBody>
      </p:sp>
      <p:sp>
        <p:nvSpPr>
          <p:cNvPr id="28675" name="AutoShape 2" descr="https://profile.usgs.gov/myscience/upload_folder/oc44121SeismicNoiseSpectrum_PSDPD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67586" name="Picture 2" descr="http://www.intechopen.com/source/html/43259/media/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400800" cy="55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219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39" y="1892943"/>
            <a:ext cx="97155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8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Jetzt zur Sonne</a:t>
            </a:r>
            <a:br>
              <a:rPr lang="de-DE" altLang="de-DE" smtClean="0"/>
            </a:br>
            <a:r>
              <a:rPr lang="de-DE" altLang="de-DE" sz="2000" smtClean="0"/>
              <a:t>(Helioseismologie)</a:t>
            </a:r>
          </a:p>
        </p:txBody>
      </p:sp>
      <p:pic>
        <p:nvPicPr>
          <p:cNvPr id="29699" name="Picture 2" descr="http://ah8892.bplaced.net/Astronomie%20Website/Bilder/Sonne/son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Michelson </a:t>
            </a:r>
            <a:r>
              <a:rPr lang="de-DE" altLang="de-DE" i="1" smtClean="0"/>
              <a:t>Doppler</a:t>
            </a:r>
            <a:r>
              <a:rPr lang="de-DE" altLang="de-DE" smtClean="0"/>
              <a:t> Imager 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0825"/>
            <a:ext cx="278288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7963"/>
            <a:ext cx="4354513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Zeitreihen für Sonnen-Oberfläche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7750"/>
            <a:ext cx="66865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Sonnenseismogramme </a:t>
            </a:r>
            <a:br>
              <a:rPr lang="de-DE" altLang="de-DE" smtClean="0"/>
            </a:br>
            <a:r>
              <a:rPr lang="de-DE" altLang="de-DE" sz="2400" smtClean="0"/>
              <a:t>aus Rauschen („noise“)</a:t>
            </a:r>
            <a:endParaRPr lang="de-DE" altLang="de-DE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3932238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68" y="2016708"/>
            <a:ext cx="519112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24400" y="4876800"/>
            <a:ext cx="358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Impulsantwort</a:t>
            </a:r>
            <a:r>
              <a:rPr lang="de-DE" dirty="0" smtClean="0"/>
              <a:t> durch Kreuzkorrelation </a:t>
            </a:r>
          </a:p>
          <a:p>
            <a:pPr algn="ctr"/>
            <a:r>
              <a:rPr lang="de-DE" dirty="0" smtClean="0"/>
              <a:t>von Rauschsignalen!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Diskrete Kreuzkorrelation</a:t>
            </a:r>
            <a:endParaRPr lang="de-D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319602"/>
              </p:ext>
            </p:extLst>
          </p:nvPr>
        </p:nvGraphicFramePr>
        <p:xfrm>
          <a:off x="3100387" y="5257800"/>
          <a:ext cx="2638425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0" name="Equation" r:id="rId4" imgW="1117600" imgH="660400" progId="Equation.3">
                  <p:embed/>
                </p:oleObj>
              </mc:Choice>
              <mc:Fallback>
                <p:oleObj name="Equation" r:id="rId4" imgW="1117600" imgH="660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7" y="5257800"/>
                        <a:ext cx="2638425" cy="15557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14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600" smtClean="0"/>
              <a:t>Theoretische Grundlagen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95412"/>
            <a:ext cx="5637213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05000" y="478946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Korrelation von b) und c)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600" smtClean="0"/>
              <a:t>Theoretische Grundlagen</a:t>
            </a:r>
          </a:p>
        </p:txBody>
      </p:sp>
      <p:sp>
        <p:nvSpPr>
          <p:cNvPr id="3481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CD7BD388-FEC8-4A85-A533-1BF548F37597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de-DE" altLang="de-DE" sz="1000" smtClean="0"/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19187"/>
            <a:ext cx="5318125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133600" y="520506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Korrelation von a) und b)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457200" y="6229350"/>
            <a:ext cx="2133600" cy="4762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2F6F22FF-2D0F-4C8D-9FCF-43A696EBE29A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de-DE" altLang="de-DE" sz="1000" smtClean="0"/>
          </a:p>
        </p:txBody>
      </p:sp>
      <p:pic>
        <p:nvPicPr>
          <p:cNvPr id="41987" name="Picture 2" descr="shapiro+science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295400"/>
            <a:ext cx="6934200" cy="823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Tomographie ohne Erdbeben!</a:t>
            </a:r>
          </a:p>
        </p:txBody>
      </p:sp>
      <p:pic>
        <p:nvPicPr>
          <p:cNvPr id="5" name="Picture 2" descr="shapiro+science_2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34265"/>
            <a:ext cx="8001000" cy="768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-533400" y="4876800"/>
            <a:ext cx="51816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572000" y="6400800"/>
            <a:ext cx="51816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774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Was ging so völlig daneben?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6576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85800" y="1066800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/>
              <a:t>Christchurch, Februar 2011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3375"/>
            <a:ext cx="38862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87667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486400" y="10668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/>
              <a:t>Tohoku-Oki, März 2011</a:t>
            </a:r>
          </a:p>
        </p:txBody>
      </p:sp>
    </p:spTree>
    <p:extLst>
      <p:ext uri="{BB962C8B-B14F-4D97-AF65-F5344CB8AC3E}">
        <p14:creationId xmlns:p14="http://schemas.microsoft.com/office/powerpoint/2010/main" val="42649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Globale Wellenausbreitung</a:t>
            </a:r>
          </a:p>
        </p:txBody>
      </p:sp>
      <p:sp>
        <p:nvSpPr>
          <p:cNvPr id="4301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61CDE575-5529-4AD8-823B-7FD61DE43560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de-DE" altLang="de-DE" sz="1000" smtClean="0"/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8008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4632325" y="6156325"/>
            <a:ext cx="2703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Nishida et al., Nature, 2009.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Zeitabhängigkeit des Erdinnern?</a:t>
            </a:r>
          </a:p>
        </p:txBody>
      </p:sp>
      <p:sp>
        <p:nvSpPr>
          <p:cNvPr id="4403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6D39B0E5-C155-41A0-9E4B-9C1A2327E25F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de-DE" altLang="de-DE" sz="1000" smtClean="0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2296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Saisonale Änderungen des Erdinneren</a:t>
            </a:r>
          </a:p>
        </p:txBody>
      </p:sp>
      <p:sp>
        <p:nvSpPr>
          <p:cNvPr id="4505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C742184C-58C3-4992-B408-D7FEFC6BD5CC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de-DE" altLang="de-DE" sz="1000" smtClean="0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0"/>
            <a:ext cx="461962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422650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Schaden des Erdinnern nach Erdbeben!</a:t>
            </a:r>
          </a:p>
        </p:txBody>
      </p:sp>
      <p:sp>
        <p:nvSpPr>
          <p:cNvPr id="4608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30506F6D-739C-4373-A382-FB9C975EEAB8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de-DE" altLang="de-DE" sz="1000" smtClean="0"/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628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823913"/>
          </a:xfrm>
        </p:spPr>
        <p:txBody>
          <a:bodyPr/>
          <a:lstStyle/>
          <a:p>
            <a:r>
              <a:rPr lang="de-DE" altLang="de-DE" smtClean="0"/>
              <a:t>Wann höre ich welche Frequenz?</a:t>
            </a:r>
          </a:p>
        </p:txBody>
      </p:sp>
      <p:pic>
        <p:nvPicPr>
          <p:cNvPr id="24579" name="Picture 2" descr="http://www.musikalienhandel.de/pdb/system/images/ansicht_gross/s_notenbildsy_2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08038"/>
            <a:ext cx="8532812" cy="1248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823913"/>
          </a:xfrm>
          <a:effectLst>
            <a:outerShdw dist="40186" dir="1096358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dirty="0" err="1" smtClean="0"/>
              <a:t>Zeit-Frequenz</a:t>
            </a:r>
            <a:r>
              <a:rPr lang="en-GB" altLang="de-DE" dirty="0" smtClean="0"/>
              <a:t> Analyse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063625"/>
            <a:ext cx="8164512" cy="51847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29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Rauschen auf unserem Planeten</a:t>
            </a:r>
          </a:p>
        </p:txBody>
      </p:sp>
      <p:sp>
        <p:nvSpPr>
          <p:cNvPr id="3891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4E47DC2D-EB45-4C38-9C3C-303AECBBA8E6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de-DE" altLang="de-DE" sz="1000" smtClean="0"/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2448"/>
            <a:ext cx="7239000" cy="536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5638800" y="5943600"/>
            <a:ext cx="216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Stutzmann et al. 2009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Wo sind die Stürme? (Winter-grün, Sommer-rot)</a:t>
            </a:r>
          </a:p>
        </p:txBody>
      </p:sp>
      <p:sp>
        <p:nvSpPr>
          <p:cNvPr id="3993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E9A31B9B-E827-4D6C-A12E-AAB96080C153}" type="slidenum">
              <a:rPr lang="de-DE" altLang="de-DE" sz="1000" smtClean="0"/>
              <a:pPr algn="l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de-DE" altLang="de-DE" sz="100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0668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de-DE" altLang="de-DE" sz="1800" dirty="0" smtClean="0"/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0" y="1203325"/>
            <a:ext cx="878997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519915" y="57912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/>
              <a:t>Anregungsmechanismen und zeitliche Änderungen des ozeanisch erzeugten Rauschens ist heute eines der heißesten Themen in der Seismologie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Translationen und Rotationen</a:t>
            </a:r>
            <a:endParaRPr lang="de-D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81246"/>
            <a:ext cx="7161212" cy="697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8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ap_germ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2943225"/>
            <a:ext cx="2757487" cy="345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 txBox="1">
            <a:spLocks noChangeArrowheads="1"/>
          </p:cNvSpPr>
          <p:nvPr/>
        </p:nvSpPr>
        <p:spPr bwMode="auto">
          <a:xfrm>
            <a:off x="525463" y="611188"/>
            <a:ext cx="4737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4400" dirty="0">
              <a:solidFill>
                <a:schemeClr val="tx2"/>
              </a:solidFill>
            </a:endParaRPr>
          </a:p>
        </p:txBody>
      </p:sp>
      <p:pic>
        <p:nvPicPr>
          <p:cNvPr id="47108" name="Picture 5" descr="ringlaser_wettz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109788"/>
            <a:ext cx="5256212" cy="332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6" descr="panorama_bli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3611"/>
            <a:ext cx="3213100" cy="2001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4867275" y="5437188"/>
            <a:ext cx="280670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+mj-lt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289300" y="5583238"/>
            <a:ext cx="1133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chemeClr val="tx2"/>
                </a:solidFill>
                <a:latin typeface="+mj-lt"/>
              </a:rPr>
              <a:t>ring laser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3884613" y="3871913"/>
            <a:ext cx="101600" cy="1585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+mj-lt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47713" y="6153150"/>
            <a:ext cx="36687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tx2"/>
                </a:solidFill>
                <a:latin typeface="+mj-lt"/>
              </a:rPr>
              <a:t>Daten:  www.rotational-seismology.org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Der Ringlaser in </a:t>
            </a:r>
            <a:r>
              <a:rPr lang="de-DE" altLang="de-DE" dirty="0" err="1" smtClean="0"/>
              <a:t>Wettzell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Christchurch: </a:t>
            </a:r>
            <a:r>
              <a:rPr lang="de-DE" altLang="de-DE" b="1" i="1" smtClean="0"/>
              <a:t>Intra</a:t>
            </a:r>
            <a:r>
              <a:rPr lang="de-DE" altLang="de-DE" smtClean="0"/>
              <a:t>plattenproblematik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7430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Verwerfung vorher nicht bekannt!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Keine seismische Aktivität beobachtet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Seismische Gefährdung völlig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2400" dirty="0" smtClean="0"/>
              <a:t>	unterschätzt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Fokus der Gefährdungsanalyse auf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2400" dirty="0" smtClean="0"/>
              <a:t>	großen Störungen (</a:t>
            </a:r>
            <a:r>
              <a:rPr lang="de-DE" altLang="de-DE" sz="2400" i="1" dirty="0" smtClean="0"/>
              <a:t>alpine fault</a:t>
            </a:r>
            <a:r>
              <a:rPr lang="de-DE" altLang="de-DE" sz="2400" dirty="0" smtClean="0"/>
              <a:t>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Geringe Deformationen der Kruste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Enorme volkswirtschaftliche Schäden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Business </a:t>
            </a:r>
            <a:r>
              <a:rPr lang="de-DE" altLang="de-DE" sz="2400" dirty="0" err="1" smtClean="0"/>
              <a:t>District</a:t>
            </a:r>
            <a:r>
              <a:rPr lang="de-DE" altLang="de-DE" sz="2400" dirty="0" smtClean="0"/>
              <a:t> muss verlegt werden</a:t>
            </a:r>
          </a:p>
          <a:p>
            <a:pPr eaLnBrk="1" hangingPunct="1">
              <a:buFont typeface="Wingdings" pitchFamily="2" charset="2"/>
              <a:buNone/>
            </a:pPr>
            <a:endParaRPr lang="de-DE" altLang="de-DE" sz="2400" dirty="0" smtClean="0"/>
          </a:p>
        </p:txBody>
      </p:sp>
      <p:pic>
        <p:nvPicPr>
          <p:cNvPr id="7172" name="Picture 4" descr="Kopie von P1020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38200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1020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89426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18226"/>
            <a:ext cx="373380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2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Ring Laser in </a:t>
            </a:r>
            <a:r>
              <a:rPr lang="de-DE" dirty="0" err="1" smtClean="0"/>
              <a:t>Wettzell</a:t>
            </a:r>
            <a:endParaRPr lang="de-DE" dirty="0"/>
          </a:p>
        </p:txBody>
      </p:sp>
      <p:sp>
        <p:nvSpPr>
          <p:cNvPr id="3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>
              <a:solidFill>
                <a:schemeClr val="tx1"/>
              </a:solidFill>
              <a:latin typeface="LMU CompatilFact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707313" y="6353175"/>
            <a:ext cx="790575" cy="31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 smtClean="0">
                <a:solidFill>
                  <a:srgbClr val="777777"/>
                </a:solidFill>
                <a:latin typeface="LMU CompatilFact" pitchFamily="2" charset="0"/>
              </a:rPr>
              <a:t># </a:t>
            </a:r>
            <a:fld id="{512E1B92-67DF-4418-AE5B-A9CAAB188B73}" type="slidenum">
              <a:rPr lang="de-DE" altLang="de-DE" sz="1400" smtClean="0">
                <a:solidFill>
                  <a:srgbClr val="777777"/>
                </a:solidFill>
                <a:latin typeface="LMU CompatilFact" pitchFamily="2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de-DE" altLang="de-DE" sz="1400" smtClean="0">
              <a:solidFill>
                <a:srgbClr val="777777"/>
              </a:solidFill>
              <a:latin typeface="LMU CompatilFact" pitchFamily="2" charset="0"/>
            </a:endParaRPr>
          </a:p>
        </p:txBody>
      </p:sp>
      <p:pic>
        <p:nvPicPr>
          <p:cNvPr id="5" name="Picture 4" descr="principle_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963988" cy="371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6" name="Picture 5" descr="rl_lase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427413"/>
            <a:ext cx="3106737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l_laser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602038"/>
            <a:ext cx="3535363" cy="242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ringlaser_wettz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393825"/>
            <a:ext cx="2584450" cy="163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0" y="5581650"/>
            <a:ext cx="3892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 dirty="0" smtClean="0">
                <a:solidFill>
                  <a:schemeClr val="tx2"/>
                </a:solidFill>
                <a:cs typeface="Arial" pitchFamily="34" charset="0"/>
              </a:rPr>
              <a:t>Pionierarbeit der Ringlaser Gruppen an der TU München und in Christchurch, Neuseeland</a:t>
            </a:r>
            <a:endParaRPr lang="en-GB" altLang="de-DE" sz="14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Sagnag</a:t>
            </a:r>
            <a:r>
              <a:rPr lang="de-DE" dirty="0" smtClean="0"/>
              <a:t> Prinzip (1913)</a:t>
            </a:r>
            <a:endParaRPr lang="de-DE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122738" y="1371600"/>
          <a:ext cx="39465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9" name="Equation" r:id="rId3" imgW="1041120" imgH="393480" progId="Equation.3">
                  <p:embed/>
                </p:oleObj>
              </mc:Choice>
              <mc:Fallback>
                <p:oleObj name="Equation" r:id="rId3" imgW="1041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2738" y="1371600"/>
                        <a:ext cx="3946525" cy="1492250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principle_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2133600" cy="2001838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52600" y="3810000"/>
            <a:ext cx="6324600" cy="2246769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A	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Vektor mit Betrag der Fläche des Ring Lasers</a:t>
            </a:r>
            <a:endParaRPr lang="de-DE" altLang="de-DE" sz="20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Symbol" pitchFamily="18" charset="2"/>
              <a:buChar char="W"/>
            </a:pP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Rotationsvektor (Erdrotation und seismische Signale </a:t>
            </a:r>
            <a:r>
              <a:rPr lang="de-DE" altLang="de-DE" sz="2000" dirty="0" err="1" smtClean="0">
                <a:solidFill>
                  <a:schemeClr val="tx2"/>
                </a:solidFill>
                <a:latin typeface="Comic Sans MS" pitchFamily="66" charset="0"/>
              </a:rPr>
              <a:t>etc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de-DE" altLang="de-DE" sz="20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Symbol" pitchFamily="18" charset="2"/>
              <a:buChar char="l"/>
            </a:pP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Laser</a:t>
            </a:r>
            <a:r>
              <a:rPr lang="de-DE" altLang="de-DE" sz="2000" dirty="0" smtClean="0">
                <a:solidFill>
                  <a:schemeClr val="tx2"/>
                </a:solidFill>
                <a:latin typeface="Symbol" pitchFamily="18" charset="2"/>
              </a:rPr>
              <a:t> 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Wellenlänge (633 </a:t>
            </a:r>
            <a:r>
              <a:rPr lang="de-DE" altLang="de-DE" sz="2000" dirty="0" err="1">
                <a:solidFill>
                  <a:schemeClr val="tx2"/>
                </a:solidFill>
                <a:latin typeface="Comic Sans MS" pitchFamily="66" charset="0"/>
              </a:rPr>
              <a:t>nm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)</a:t>
            </a:r>
          </a:p>
          <a:p>
            <a:pPr>
              <a:buFont typeface="Symbol" pitchFamily="18" charset="2"/>
              <a:buNone/>
            </a:pP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P</a:t>
            </a:r>
            <a:r>
              <a:rPr lang="de-DE" altLang="de-DE" sz="2000" dirty="0">
                <a:solidFill>
                  <a:schemeClr val="tx2"/>
                </a:solidFill>
                <a:latin typeface="Symbol" pitchFamily="18" charset="2"/>
              </a:rPr>
              <a:t>	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Umfang des Ring Lasers (e.g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. 4-16m)</a:t>
            </a:r>
          </a:p>
          <a:p>
            <a:pPr>
              <a:buFont typeface="Symbol" pitchFamily="18" charset="2"/>
              <a:buNone/>
            </a:pPr>
            <a:r>
              <a:rPr lang="de-DE" altLang="de-DE" sz="2000" dirty="0" err="1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de-DE" altLang="de-DE" sz="2000" dirty="0" err="1">
                <a:solidFill>
                  <a:schemeClr val="tx2"/>
                </a:solidFill>
                <a:latin typeface="Comic Sans MS" pitchFamily="66" charset="0"/>
              </a:rPr>
              <a:t>f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de-DE" altLang="de-DE" sz="2000" dirty="0" err="1">
                <a:solidFill>
                  <a:schemeClr val="tx2"/>
                </a:solidFill>
                <a:latin typeface="Comic Sans MS" pitchFamily="66" charset="0"/>
              </a:rPr>
              <a:t>Sagnac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Frequenz der Erdrotation 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(e.g. </a:t>
            </a:r>
            <a:r>
              <a:rPr lang="de-DE" altLang="de-DE" sz="2000" dirty="0" smtClean="0">
                <a:solidFill>
                  <a:schemeClr val="tx2"/>
                </a:solidFill>
                <a:latin typeface="Comic Sans MS" pitchFamily="66" charset="0"/>
              </a:rPr>
              <a:t>360Hz aufgezeichnet mit 1000Hz</a:t>
            </a:r>
            <a:r>
              <a:rPr lang="de-DE" altLang="de-DE" sz="2000" dirty="0">
                <a:solidFill>
                  <a:schemeClr val="tx2"/>
                </a:solidFill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17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>
              <a:solidFill>
                <a:schemeClr val="tx1"/>
              </a:solidFill>
              <a:latin typeface="LMU CompatilFact" pitchFamily="2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 smtClean="0"/>
              <a:t>„FM </a:t>
            </a:r>
            <a:r>
              <a:rPr lang="de-DE" altLang="de-DE" dirty="0"/>
              <a:t>R</a:t>
            </a:r>
            <a:r>
              <a:rPr lang="de-DE" altLang="de-DE" sz="3200" dirty="0" smtClean="0"/>
              <a:t>adio“</a:t>
            </a:r>
          </a:p>
        </p:txBody>
      </p:sp>
      <p:pic>
        <p:nvPicPr>
          <p:cNvPr id="18437" name="Picture 4" descr="sag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525"/>
            <a:ext cx="91440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179888"/>
            <a:ext cx="8135937" cy="21272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Line 6"/>
          <p:cNvSpPr>
            <a:spLocks noChangeShapeType="1"/>
          </p:cNvSpPr>
          <p:nvPr/>
        </p:nvSpPr>
        <p:spPr bwMode="auto">
          <a:xfrm flipH="1">
            <a:off x="3552825" y="2682875"/>
            <a:ext cx="1603375" cy="2324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2517775" y="2757488"/>
            <a:ext cx="465138" cy="2398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5840413" y="3594100"/>
            <a:ext cx="2816225" cy="1631216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 smtClean="0">
                <a:solidFill>
                  <a:schemeClr val="tx2"/>
                </a:solidFill>
              </a:rPr>
              <a:t>Änderung der </a:t>
            </a:r>
            <a:r>
              <a:rPr lang="de-DE" altLang="de-DE" sz="2000" dirty="0" err="1" smtClean="0">
                <a:solidFill>
                  <a:schemeClr val="tx2"/>
                </a:solidFill>
              </a:rPr>
              <a:t>Sagnac</a:t>
            </a:r>
            <a:r>
              <a:rPr lang="de-DE" altLang="de-DE" sz="2000" dirty="0" smtClean="0">
                <a:solidFill>
                  <a:schemeClr val="tx2"/>
                </a:solidFill>
              </a:rPr>
              <a:t> Frequenz werden umgerechnet in Rotationsraten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 err="1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de-DE" altLang="de-DE" sz="2000" dirty="0" err="1">
                <a:solidFill>
                  <a:schemeClr val="tx2"/>
                </a:solidFill>
              </a:rPr>
              <a:t>f</a:t>
            </a:r>
            <a:r>
              <a:rPr lang="de-DE" altLang="de-DE" sz="2000" dirty="0">
                <a:solidFill>
                  <a:schemeClr val="tx2"/>
                </a:solidFill>
              </a:rPr>
              <a:t> -&gt; </a:t>
            </a:r>
            <a:r>
              <a:rPr lang="de-DE" altLang="de-DE" sz="2000" dirty="0">
                <a:solidFill>
                  <a:schemeClr val="tx2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3673475" y="2844800"/>
            <a:ext cx="524374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 err="1">
                <a:solidFill>
                  <a:schemeClr val="tx2"/>
                </a:solidFill>
              </a:rPr>
              <a:t>Sagnac</a:t>
            </a:r>
            <a:r>
              <a:rPr lang="de-DE" altLang="de-DE" sz="2000" dirty="0">
                <a:solidFill>
                  <a:schemeClr val="tx2"/>
                </a:solidFill>
              </a:rPr>
              <a:t> </a:t>
            </a:r>
            <a:r>
              <a:rPr lang="de-DE" altLang="de-DE" sz="2000" dirty="0" smtClean="0">
                <a:solidFill>
                  <a:schemeClr val="tx2"/>
                </a:solidFill>
              </a:rPr>
              <a:t>Frequenz mit 1000Hz aufgezeichnet</a:t>
            </a:r>
            <a:endParaRPr lang="de-DE" altLang="de-DE" sz="2000" dirty="0">
              <a:solidFill>
                <a:schemeClr val="tx2"/>
              </a:solidFill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1238250" y="5832475"/>
            <a:ext cx="574548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 smtClean="0">
                <a:solidFill>
                  <a:schemeClr val="tx2"/>
                </a:solidFill>
              </a:rPr>
              <a:t>Rotationsgeschwindigkeit mit 20Hz </a:t>
            </a:r>
            <a:r>
              <a:rPr lang="de-DE" altLang="de-DE" sz="2000" dirty="0" err="1" smtClean="0">
                <a:solidFill>
                  <a:schemeClr val="tx2"/>
                </a:solidFill>
              </a:rPr>
              <a:t>Samplingrate</a:t>
            </a:r>
            <a:endParaRPr lang="de-DE" altLang="de-D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 smtClean="0"/>
              <a:t>Antropogene</a:t>
            </a:r>
            <a:r>
              <a:rPr lang="de-DE" dirty="0" smtClean="0"/>
              <a:t> Signale</a:t>
            </a:r>
            <a:endParaRPr lang="de-DE" dirty="0"/>
          </a:p>
        </p:txBody>
      </p:sp>
      <p:pic>
        <p:nvPicPr>
          <p:cNvPr id="73730" name="Picture 2" descr="http://observatory.geophysik.uni-muenchen.de/seismology/wettzell/WWWGifs/BRLAS/BRLAS_280314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5" y="1447800"/>
            <a:ext cx="885825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68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Ringlaser und Seismometer</a:t>
            </a:r>
            <a:endParaRPr lang="de-DE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38912" cy="513378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482007" y="1066800"/>
            <a:ext cx="3860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 dirty="0" err="1">
                <a:solidFill>
                  <a:srgbClr val="FF0000"/>
                </a:solidFill>
                <a:cs typeface="Arial" pitchFamily="34" charset="0"/>
              </a:rPr>
              <a:t>rotation</a:t>
            </a:r>
            <a:r>
              <a:rPr lang="de-DE" altLang="de-DE" sz="1400" dirty="0">
                <a:solidFill>
                  <a:srgbClr val="FF0000"/>
                </a:solidFill>
                <a:cs typeface="Arial" pitchFamily="34" charset="0"/>
              </a:rPr>
              <a:t> rate</a:t>
            </a:r>
            <a:r>
              <a:rPr lang="de-DE" altLang="de-DE" sz="1400" dirty="0">
                <a:cs typeface="Arial" pitchFamily="34" charset="0"/>
              </a:rPr>
              <a:t> –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transverse</a:t>
            </a:r>
            <a:r>
              <a:rPr lang="de-DE" altLang="de-DE" sz="1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de-DE" altLang="de-DE" sz="1400" b="1" dirty="0" err="1">
                <a:solidFill>
                  <a:schemeClr val="tx1"/>
                </a:solidFill>
                <a:cs typeface="Arial" pitchFamily="34" charset="0"/>
              </a:rPr>
              <a:t>acceleration</a:t>
            </a:r>
            <a:endParaRPr lang="de-DE" altLang="de-DE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862138" y="1828800"/>
            <a:ext cx="13077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 dirty="0">
                <a:cs typeface="Arial" pitchFamily="34" charset="0"/>
              </a:rPr>
              <a:t>Love </a:t>
            </a:r>
            <a:r>
              <a:rPr lang="de-DE" altLang="de-DE" sz="1400" dirty="0" err="1">
                <a:cs typeface="Arial" pitchFamily="34" charset="0"/>
              </a:rPr>
              <a:t>waves</a:t>
            </a:r>
            <a:endParaRPr lang="de-DE" altLang="de-DE" sz="1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hteck 15"/>
          <p:cNvSpPr>
            <a:spLocks noChangeArrowheads="1"/>
          </p:cNvSpPr>
          <p:nvPr/>
        </p:nvSpPr>
        <p:spPr bwMode="auto">
          <a:xfrm>
            <a:off x="0" y="1196975"/>
            <a:ext cx="9144000" cy="52562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>
              <a:solidFill>
                <a:schemeClr val="tx1"/>
              </a:solidFill>
              <a:latin typeface="LMU CompatilFact" pitchFamily="2" charset="0"/>
            </a:endParaRPr>
          </a:p>
        </p:txBody>
      </p:sp>
      <p:sp>
        <p:nvSpPr>
          <p:cNvPr id="348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Rotations</a:t>
            </a:r>
            <a:r>
              <a:rPr lang="de-DE" altLang="de-DE" dirty="0" smtClean="0"/>
              <a:t> - Rauschen</a:t>
            </a: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 smtClean="0">
                <a:solidFill>
                  <a:srgbClr val="777777"/>
                </a:solidFill>
                <a:latin typeface="LMU CompatilFact" pitchFamily="2" charset="0"/>
              </a:rPr>
              <a:t># </a:t>
            </a:r>
            <a:fld id="{BBD69F3F-0417-4F93-81CC-CD33ECE5FC3A}" type="slidenum">
              <a:rPr lang="de-DE" altLang="de-DE" sz="1400" smtClean="0">
                <a:solidFill>
                  <a:srgbClr val="777777"/>
                </a:solidFill>
                <a:latin typeface="LMU CompatilFact" pitchFamily="2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de-DE" altLang="de-DE" sz="1400" smtClean="0">
              <a:solidFill>
                <a:srgbClr val="777777"/>
              </a:solidFill>
              <a:latin typeface="LMU CompatilFact" pitchFamily="2" charset="0"/>
            </a:endParaRPr>
          </a:p>
        </p:txBody>
      </p:sp>
      <p:pic>
        <p:nvPicPr>
          <p:cNvPr id="3482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52563"/>
            <a:ext cx="7345363" cy="4327525"/>
          </a:xfrm>
          <a:noFill/>
        </p:spPr>
      </p:pic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6300788" y="404813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rgbClr val="000000"/>
                </a:solidFill>
                <a:cs typeface="Arial" pitchFamily="34" charset="0"/>
              </a:rPr>
              <a:t>Observations</a:t>
            </a:r>
          </a:p>
        </p:txBody>
      </p:sp>
      <p:sp>
        <p:nvSpPr>
          <p:cNvPr id="34823" name="Textfeld 1"/>
          <p:cNvSpPr txBox="1">
            <a:spLocks noChangeArrowheads="1"/>
          </p:cNvSpPr>
          <p:nvPr/>
        </p:nvSpPr>
        <p:spPr bwMode="auto">
          <a:xfrm>
            <a:off x="2195513" y="5805488"/>
            <a:ext cx="4536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 smtClean="0">
                <a:solidFill>
                  <a:schemeClr val="tx1"/>
                </a:solidFill>
                <a:cs typeface="Arial" pitchFamily="34" charset="0"/>
              </a:rPr>
              <a:t>Ähnliche Signale im Rauschen?</a:t>
            </a:r>
            <a:endParaRPr lang="de-DE" altLang="de-DE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4824" name="Textfeld 7"/>
          <p:cNvSpPr txBox="1">
            <a:spLocks noChangeArrowheads="1"/>
          </p:cNvSpPr>
          <p:nvPr/>
        </p:nvSpPr>
        <p:spPr bwMode="auto">
          <a:xfrm>
            <a:off x="6934200" y="2205038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chemeClr val="tx1"/>
                </a:solidFill>
                <a:cs typeface="Arial" pitchFamily="34" charset="0"/>
              </a:rPr>
              <a:t>Ring laser</a:t>
            </a:r>
          </a:p>
        </p:txBody>
      </p:sp>
      <p:sp>
        <p:nvSpPr>
          <p:cNvPr id="34825" name="Textfeld 8"/>
          <p:cNvSpPr txBox="1">
            <a:spLocks noChangeArrowheads="1"/>
          </p:cNvSpPr>
          <p:nvPr/>
        </p:nvSpPr>
        <p:spPr bwMode="auto">
          <a:xfrm>
            <a:off x="6934200" y="3394075"/>
            <a:ext cx="1992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 dirty="0" smtClean="0">
                <a:solidFill>
                  <a:schemeClr val="tx1"/>
                </a:solidFill>
                <a:cs typeface="Arial" pitchFamily="34" charset="0"/>
              </a:rPr>
              <a:t>Seismometer  </a:t>
            </a:r>
            <a:r>
              <a:rPr lang="de-DE" altLang="de-DE" sz="1800" dirty="0">
                <a:solidFill>
                  <a:schemeClr val="tx1"/>
                </a:solidFill>
                <a:cs typeface="Arial" pitchFamily="34" charset="0"/>
              </a:rPr>
              <a:t>NS</a:t>
            </a:r>
          </a:p>
        </p:txBody>
      </p:sp>
      <p:sp>
        <p:nvSpPr>
          <p:cNvPr id="34826" name="Textfeld 9"/>
          <p:cNvSpPr txBox="1">
            <a:spLocks noChangeArrowheads="1"/>
          </p:cNvSpPr>
          <p:nvPr/>
        </p:nvSpPr>
        <p:spPr bwMode="auto">
          <a:xfrm>
            <a:off x="6934200" y="4581525"/>
            <a:ext cx="204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itchFamily="2" charset="2"/>
              <a:defRPr sz="2400">
                <a:solidFill>
                  <a:srgbClr val="006C30"/>
                </a:solidFill>
                <a:latin typeface="Arial" pitchFamily="34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itchFamily="18" charset="0"/>
              <a:buChar char="•"/>
              <a:defRPr sz="1600">
                <a:solidFill>
                  <a:srgbClr val="006C30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Arial" pitchFamily="34" charset="0"/>
              <a:buChar char="–"/>
              <a:defRPr sz="1600">
                <a:solidFill>
                  <a:srgbClr val="006C30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 dirty="0" smtClean="0">
                <a:solidFill>
                  <a:schemeClr val="tx1"/>
                </a:solidFill>
                <a:cs typeface="Arial" pitchFamily="34" charset="0"/>
              </a:rPr>
              <a:t>Seismometer  </a:t>
            </a:r>
            <a:r>
              <a:rPr lang="de-DE" altLang="de-DE" sz="1800" dirty="0">
                <a:solidFill>
                  <a:schemeClr val="tx1"/>
                </a:solidFill>
                <a:cs typeface="Arial" pitchFamily="34" charset="0"/>
              </a:rPr>
              <a:t>EW</a:t>
            </a:r>
          </a:p>
        </p:txBody>
      </p:sp>
    </p:spTree>
    <p:extLst>
      <p:ext uri="{BB962C8B-B14F-4D97-AF65-F5344CB8AC3E}">
        <p14:creationId xmlns:p14="http://schemas.microsoft.com/office/powerpoint/2010/main" val="19816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http://www.iris.edu/hq/gallery/d/8681-2/seas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295400"/>
            <a:ext cx="733425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Wo sind die Stürme?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990600"/>
            <a:ext cx="83439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Unser Plan für Observatorium Fürstenfeldbruck</a:t>
            </a:r>
            <a:br>
              <a:rPr lang="de-DE" sz="2800" dirty="0" smtClean="0"/>
            </a:br>
            <a:r>
              <a:rPr lang="de-DE" sz="2800" dirty="0" smtClean="0"/>
              <a:t>4C Ringlaser</a:t>
            </a:r>
            <a:endParaRPr lang="de-DE" sz="28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1371599"/>
            <a:ext cx="5881856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D:\Heiner\Text\Projects\ROMY\Logo\romy_log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903058"/>
            <a:ext cx="2514600" cy="9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Zukunft: Ring Laser und Kosmologie</a:t>
            </a:r>
            <a:endParaRPr lang="de-DE" dirty="0"/>
          </a:p>
        </p:txBody>
      </p:sp>
      <p:pic>
        <p:nvPicPr>
          <p:cNvPr id="69634" name="Picture 2" descr="http://i1-news.softpedia-static.com/images/news2/Searching-for-the-Universe-s-Frame-Dragging-Effec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09750"/>
            <a:ext cx="56578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667000" y="1066800"/>
            <a:ext cx="351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Lense-Thirring</a:t>
            </a:r>
            <a:r>
              <a:rPr lang="de-DE" sz="2800" dirty="0" smtClean="0"/>
              <a:t> Effekt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3539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Statements zum Mitnehmen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71600" y="1905000"/>
            <a:ext cx="6477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Die Zeit unsere seismischen Beobachtungen (</a:t>
            </a:r>
            <a:r>
              <a:rPr lang="de-DE" dirty="0" err="1" smtClean="0"/>
              <a:t>ca</a:t>
            </a:r>
            <a:r>
              <a:rPr lang="de-DE" dirty="0" smtClean="0"/>
              <a:t> 100Jahre)  ist viel zu kurz um statistisch zuverlässige Aussagen über </a:t>
            </a:r>
            <a:r>
              <a:rPr lang="de-DE" dirty="0" smtClean="0">
                <a:solidFill>
                  <a:srgbClr val="FF0000"/>
                </a:solidFill>
              </a:rPr>
              <a:t>große Erdbeben </a:t>
            </a:r>
            <a:r>
              <a:rPr lang="de-DE" dirty="0" smtClean="0"/>
              <a:t>zu erstellen!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Die Analyse </a:t>
            </a:r>
            <a:r>
              <a:rPr lang="de-DE" dirty="0" smtClean="0">
                <a:solidFill>
                  <a:srgbClr val="FF0000"/>
                </a:solidFill>
              </a:rPr>
              <a:t>ozeanerzeugten seismischen Rauschens </a:t>
            </a:r>
            <a:r>
              <a:rPr lang="de-DE" dirty="0" smtClean="0"/>
              <a:t>ist das coolste was die Seismologie seit langem erlebt hat! Wir können Tomographie ohne Erdbeben! … und die erkennen dass sich das Erdinnere mit der Zeit ändert!</a:t>
            </a:r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FF0000"/>
                </a:solidFill>
              </a:rPr>
              <a:t>Rotationsbewegungen</a:t>
            </a:r>
            <a:r>
              <a:rPr lang="de-DE" dirty="0" smtClean="0"/>
              <a:t> des Bodens wurden bisher ignoriert! Jetzt kann man sie messen und mit großem Potential für viele Bereiche von der Seismologie, Geodäsie bis zur Kosmologie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07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Tohoku-oki: </a:t>
            </a:r>
            <a:r>
              <a:rPr lang="de-DE" altLang="de-DE" b="1" i="1" smtClean="0"/>
              <a:t>Megathrust </a:t>
            </a:r>
            <a:r>
              <a:rPr lang="de-DE" altLang="de-DE" smtClean="0"/>
              <a:t>Erdbeben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805781"/>
            <a:ext cx="54102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Trotz häufiger Erdbeben zu kurze instrumentelle Beobachtungszeit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Trotz bekannter Verwerfungen (</a:t>
            </a:r>
            <a:r>
              <a:rPr lang="de-DE" altLang="de-DE" sz="2400" dirty="0" err="1" smtClean="0"/>
              <a:t>Subduktionszonen</a:t>
            </a:r>
            <a:r>
              <a:rPr lang="de-DE" altLang="de-DE" sz="2400" dirty="0" smtClean="0"/>
              <a:t>) Magnitude unterschätzt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altLang="de-DE" sz="2400" dirty="0" smtClean="0"/>
              <a:t>Mechanik von </a:t>
            </a:r>
            <a:r>
              <a:rPr lang="de-DE" altLang="de-DE" sz="2400" dirty="0" err="1" smtClean="0"/>
              <a:t>Subduktionszonen</a:t>
            </a:r>
            <a:endParaRPr lang="de-DE" altLang="de-DE" sz="2400" dirty="0" smtClean="0"/>
          </a:p>
          <a:p>
            <a:pPr eaLnBrk="1" hangingPunct="1">
              <a:buFont typeface="Wingdings" pitchFamily="2" charset="2"/>
              <a:buNone/>
            </a:pPr>
            <a:r>
              <a:rPr lang="de-DE" altLang="de-DE" sz="2400" dirty="0" smtClean="0"/>
              <a:t>	falsch verstanden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4081463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81000" y="4724400"/>
            <a:ext cx="82296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de-DE" altLang="de-DE" sz="2400" dirty="0"/>
              <a:t>Zu spät Signale von Paläotsunamiablagerungen erkannt (Beben von 863)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de-DE" altLang="de-DE" sz="2400" dirty="0"/>
              <a:t>Seismische Gefährdungsanalysen haben versagt!</a:t>
            </a:r>
          </a:p>
        </p:txBody>
      </p:sp>
    </p:spTree>
    <p:extLst>
      <p:ext uri="{BB962C8B-B14F-4D97-AF65-F5344CB8AC3E}">
        <p14:creationId xmlns:p14="http://schemas.microsoft.com/office/powerpoint/2010/main" val="7680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0" y="0"/>
            <a:ext cx="92964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48786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3962400" y="1371600"/>
            <a:ext cx="447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>
                <a:solidFill>
                  <a:schemeClr val="bg1"/>
                </a:solidFill>
              </a:rPr>
              <a:t>Danke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7851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smtClean="0"/>
              <a:t>Seismische Beobachtungen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143000"/>
            <a:ext cx="5038725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0386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4859338" y="5475288"/>
            <a:ext cx="3530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Ca 1500 Seismometer in Europa</a:t>
            </a: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13239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Line 8"/>
          <p:cNvSpPr>
            <a:spLocks noChangeShapeType="1"/>
          </p:cNvSpPr>
          <p:nvPr/>
        </p:nvSpPr>
        <p:spPr bwMode="auto">
          <a:xfrm>
            <a:off x="3200400" y="20574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smtClean="0"/>
              <a:t>US Array</a:t>
            </a:r>
          </a:p>
        </p:txBody>
      </p:sp>
      <p:pic>
        <p:nvPicPr>
          <p:cNvPr id="5123" name="Picture 8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20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990600" y="6273800"/>
            <a:ext cx="6511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Weltweit größtes seismisches Experiment … www.usarray.org</a:t>
            </a:r>
          </a:p>
        </p:txBody>
      </p:sp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13225"/>
            <a:ext cx="213360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808</Words>
  <Application>Microsoft Office PowerPoint</Application>
  <PresentationFormat>Bildschirmpräsentation (4:3)</PresentationFormat>
  <Paragraphs>205</Paragraphs>
  <Slides>70</Slides>
  <Notes>5</Notes>
  <HiddenSlides>0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70</vt:i4>
      </vt:variant>
    </vt:vector>
  </HeadingPairs>
  <TitlesOfParts>
    <vt:vector size="73" baseType="lpstr">
      <vt:lpstr>Standarddesign</vt:lpstr>
      <vt:lpstr>Formel</vt:lpstr>
      <vt:lpstr>Equation</vt:lpstr>
      <vt:lpstr> Ein Planet am Zittern  was uns seismisches Rauschen über das Erdinnere erzählt </vt:lpstr>
      <vt:lpstr>Übersicht</vt:lpstr>
      <vt:lpstr>Aktuell! -&gt; www.erdbebendienst.de Bodenbewegung in Wettzell heute morgen</vt:lpstr>
      <vt:lpstr>Quellen seismischer Energie</vt:lpstr>
      <vt:lpstr>Was ging so völlig daneben?</vt:lpstr>
      <vt:lpstr>Christchurch: Intraplattenproblematik</vt:lpstr>
      <vt:lpstr>Tohoku-oki: Megathrust Erdbeben</vt:lpstr>
      <vt:lpstr>Seismische Beobachtungen</vt:lpstr>
      <vt:lpstr>US Array</vt:lpstr>
      <vt:lpstr>… an einem ruhigen Tag … </vt:lpstr>
      <vt:lpstr>… der katastrophal weitergeht …</vt:lpstr>
      <vt:lpstr>Wellenzahl, Phasengeschwindigkeit, Frequenz</vt:lpstr>
      <vt:lpstr>Zeitskalen - Frequenzen</vt:lpstr>
      <vt:lpstr>Der Erdbebenherd</vt:lpstr>
      <vt:lpstr>Der Erdbebenbruchprozess</vt:lpstr>
      <vt:lpstr>Erdbebebensimulationen</vt:lpstr>
      <vt:lpstr>Landers, Kalifornien, M7.4 1994</vt:lpstr>
      <vt:lpstr>Nahe des Epizentrums</vt:lpstr>
      <vt:lpstr>Pressemeldung nächste Woche</vt:lpstr>
      <vt:lpstr>50 Jahre Good-Friday Erdbeben</vt:lpstr>
      <vt:lpstr>Tohoku 2011: Das am besten beobachtete M9-Beben</vt:lpstr>
      <vt:lpstr>GPS Messungen Tohoku-oki</vt:lpstr>
      <vt:lpstr>Vertikale Verschiebungen</vt:lpstr>
      <vt:lpstr>50m Versatz postuliert!</vt:lpstr>
      <vt:lpstr>Globale Wellenausbreitung nach Erdbeben</vt:lpstr>
      <vt:lpstr>PowerPoint-Präsentation</vt:lpstr>
      <vt:lpstr>Kuriose Ferneffekte</vt:lpstr>
      <vt:lpstr>Oberflächenwellen  umkreisen die Erde</vt:lpstr>
      <vt:lpstr>Love Oberflächenwellen, die 4 Mal die Erde umrunden (erstmalige Beobachtung mit Ring laser in Wettzell!)</vt:lpstr>
      <vt:lpstr>Eigenschwingungen - Obertöne</vt:lpstr>
      <vt:lpstr>Eigenschwingungen der Saite</vt:lpstr>
      <vt:lpstr>OS2    T=54 mins – tiefster Ton der Erde</vt:lpstr>
      <vt:lpstr>Eigenschwingungen der Erde</vt:lpstr>
      <vt:lpstr>Spektralanalyse (anschaulich)</vt:lpstr>
      <vt:lpstr>Das Spektrum</vt:lpstr>
      <vt:lpstr>Eigenschwingungen der Erde</vt:lpstr>
      <vt:lpstr>Wieviele Hilfslinien?</vt:lpstr>
      <vt:lpstr>Das „Rauschen“</vt:lpstr>
      <vt:lpstr>PowerPoint-Präsentation</vt:lpstr>
      <vt:lpstr>„Rausch Modell“</vt:lpstr>
      <vt:lpstr>PowerPoint-Präsentation</vt:lpstr>
      <vt:lpstr>Jetzt zur Sonne (Helioseismologie)</vt:lpstr>
      <vt:lpstr>Michelson Doppler Imager </vt:lpstr>
      <vt:lpstr>Zeitreihen für Sonnen-Oberfläche</vt:lpstr>
      <vt:lpstr>Sonnenseismogramme  aus Rauschen („noise“)</vt:lpstr>
      <vt:lpstr>Diskrete Kreuzkorrelation</vt:lpstr>
      <vt:lpstr>Theoretische Grundlagen</vt:lpstr>
      <vt:lpstr>Theoretische Grundlagen</vt:lpstr>
      <vt:lpstr>Tomographie ohne Erdbeben!</vt:lpstr>
      <vt:lpstr>Globale Wellenausbreitung</vt:lpstr>
      <vt:lpstr>Zeitabhängigkeit des Erdinnern?</vt:lpstr>
      <vt:lpstr>Saisonale Änderungen des Erdinneren</vt:lpstr>
      <vt:lpstr>Schaden des Erdinnern nach Erdbeben!</vt:lpstr>
      <vt:lpstr>Wann höre ich welche Frequenz?</vt:lpstr>
      <vt:lpstr>Zeit-Frequenz Analyse</vt:lpstr>
      <vt:lpstr>Rauschen auf unserem Planeten</vt:lpstr>
      <vt:lpstr>Wo sind die Stürme? (Winter-grün, Sommer-rot)</vt:lpstr>
      <vt:lpstr>Translationen und Rotationen</vt:lpstr>
      <vt:lpstr>Der Ringlaser in Wettzell</vt:lpstr>
      <vt:lpstr>Der Ring Laser in Wettzell</vt:lpstr>
      <vt:lpstr>Das Sagnag Prinzip (1913)</vt:lpstr>
      <vt:lpstr>„FM Radio“</vt:lpstr>
      <vt:lpstr>Antropogene Signale</vt:lpstr>
      <vt:lpstr>Ringlaser und Seismometer</vt:lpstr>
      <vt:lpstr>Rotations - Rauschen</vt:lpstr>
      <vt:lpstr>Wo sind die Stürme?</vt:lpstr>
      <vt:lpstr>Unser Plan für Observatorium Fürstenfeldbruck 4C Ringlaser</vt:lpstr>
      <vt:lpstr>Zukunft: Ring Laser und Kosmologie</vt:lpstr>
      <vt:lpstr>Statements zum Mitnehmen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112</cp:revision>
  <cp:lastPrinted>1601-01-01T00:00:00Z</cp:lastPrinted>
  <dcterms:created xsi:type="dcterms:W3CDTF">1601-01-01T00:00:00Z</dcterms:created>
  <dcterms:modified xsi:type="dcterms:W3CDTF">2014-03-29T08:18:25Z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