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52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8" r:id="rId3"/>
    <p:sldId id="318" r:id="rId4"/>
    <p:sldId id="290" r:id="rId5"/>
    <p:sldId id="291" r:id="rId6"/>
    <p:sldId id="292" r:id="rId7"/>
    <p:sldId id="295" r:id="rId8"/>
    <p:sldId id="296" r:id="rId9"/>
    <p:sldId id="294" r:id="rId10"/>
    <p:sldId id="297" r:id="rId11"/>
    <p:sldId id="323" r:id="rId12"/>
    <p:sldId id="270" r:id="rId13"/>
    <p:sldId id="271" r:id="rId14"/>
    <p:sldId id="298" r:id="rId15"/>
    <p:sldId id="259" r:id="rId16"/>
    <p:sldId id="272" r:id="rId17"/>
    <p:sldId id="293" r:id="rId18"/>
    <p:sldId id="299" r:id="rId19"/>
    <p:sldId id="260" r:id="rId20"/>
    <p:sldId id="319" r:id="rId21"/>
    <p:sldId id="269" r:id="rId22"/>
    <p:sldId id="285" r:id="rId23"/>
    <p:sldId id="286" r:id="rId24"/>
    <p:sldId id="266" r:id="rId25"/>
    <p:sldId id="305" r:id="rId26"/>
    <p:sldId id="257" r:id="rId27"/>
    <p:sldId id="307" r:id="rId28"/>
    <p:sldId id="320" r:id="rId29"/>
    <p:sldId id="288" r:id="rId30"/>
    <p:sldId id="310" r:id="rId31"/>
    <p:sldId id="277" r:id="rId32"/>
    <p:sldId id="278" r:id="rId33"/>
    <p:sldId id="311" r:id="rId34"/>
    <p:sldId id="301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265" r:id="rId44"/>
    <p:sldId id="333" r:id="rId45"/>
  </p:sldIdLst>
  <p:sldSz cx="9144000" cy="6858000" type="screen4x3"/>
  <p:notesSz cx="6864350" cy="9994900"/>
  <p:embeddedFontLst>
    <p:embeddedFont>
      <p:font typeface="Times" panose="02020603050405020304" pitchFamily="18" charset="0"/>
      <p:regular r:id="rId48"/>
      <p:bold r:id="rId49"/>
      <p:italic r:id="rId50"/>
      <p:boldItalic r:id="rId51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LMU CompatilFact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777777"/>
    <a:srgbClr val="B2B2B2"/>
    <a:srgbClr val="F8F8F8"/>
    <a:srgbClr val="EAEAEA"/>
    <a:srgbClr val="DDDDDD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8" autoAdjust="0"/>
    <p:restoredTop sz="94602" autoAdjust="0"/>
  </p:normalViewPr>
  <p:slideViewPr>
    <p:cSldViewPr>
      <p:cViewPr varScale="1">
        <p:scale>
          <a:sx n="66" d="100"/>
          <a:sy n="66" d="100"/>
        </p:scale>
        <p:origin x="-1378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10"/>
    </p:cViewPr>
  </p:sorterViewPr>
  <p:notesViewPr>
    <p:cSldViewPr>
      <p:cViewPr varScale="1">
        <p:scale>
          <a:sx n="111" d="100"/>
          <a:sy n="111" d="100"/>
        </p:scale>
        <p:origin x="-3160" y="-120"/>
      </p:cViewPr>
      <p:guideLst>
        <p:guide orient="horz" pos="3147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5043" cy="50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308" y="0"/>
            <a:ext cx="2975043" cy="50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4753"/>
            <a:ext cx="2975043" cy="50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308" y="9494753"/>
            <a:ext cx="2975043" cy="50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fld id="{D7CDC8E9-D9D5-49D4-943E-D1B19A76ED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15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5043" cy="27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308" y="0"/>
            <a:ext cx="2975043" cy="27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49300"/>
            <a:ext cx="4999038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01" y="4747376"/>
            <a:ext cx="5032548" cy="124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6683"/>
            <a:ext cx="2975043" cy="27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b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308" y="9716683"/>
            <a:ext cx="2975043" cy="27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60" tIns="46630" rIns="93260" bIns="46630" numCol="1" anchor="b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50000"/>
              </a:spcBef>
              <a:defRPr sz="1200">
                <a:latin typeface="LMU SabonNext Demi" pitchFamily="18" charset="0"/>
              </a:defRPr>
            </a:lvl1pPr>
          </a:lstStyle>
          <a:p>
            <a:pPr>
              <a:defRPr/>
            </a:pPr>
            <a:fld id="{50A46215-2DBC-42C6-9A20-A5F1390695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095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4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>
          <a:xfrm>
            <a:off x="915901" y="4747376"/>
            <a:ext cx="5032548" cy="27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" pitchFamily="18" charset="0"/>
            </a:endParaRPr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57735" indent="-291436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65746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32044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98342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64641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3030939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97237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963535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fld id="{85EF007E-6E4A-452A-A52C-D428EDB58A44}" type="slidenum">
              <a:rPr lang="de-DE" altLang="de-DE" sz="1200">
                <a:latin typeface="LMU SabonNext Demi"/>
              </a:rPr>
              <a:pPr/>
              <a:t>1</a:t>
            </a:fld>
            <a:endParaRPr lang="de-DE" altLang="de-DE" sz="1200">
              <a:latin typeface="LMU SabonNext Dem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xfrm>
            <a:off x="915901" y="4747376"/>
            <a:ext cx="5032548" cy="27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" pitchFamily="18" charset="0"/>
            </a:endParaRPr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57735" indent="-291436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65746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32044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98342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64641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3030939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97237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963535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fld id="{0F3B0273-70A4-495B-8F9B-FBD39EC53436}" type="slidenum">
              <a:rPr lang="de-DE" altLang="de-DE" sz="1200">
                <a:latin typeface="LMU SabonNext Demi"/>
              </a:rPr>
              <a:pPr/>
              <a:t>3</a:t>
            </a:fld>
            <a:endParaRPr lang="de-DE" altLang="de-DE" sz="1200">
              <a:latin typeface="LMU SabonNext Dem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xfrm>
            <a:off x="915901" y="4747376"/>
            <a:ext cx="5032548" cy="27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" pitchFamily="18" charset="0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57735" indent="-291436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65746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32044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98342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64641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3030939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97237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963535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fld id="{B2342194-50D5-4984-A3BC-85ECC1D2F3AB}" type="slidenum">
              <a:rPr lang="de-DE" altLang="de-DE" sz="1200">
                <a:latin typeface="LMU SabonNext Demi"/>
              </a:rPr>
              <a:pPr/>
              <a:t>25</a:t>
            </a:fld>
            <a:endParaRPr lang="de-DE" altLang="de-DE" sz="1200">
              <a:latin typeface="LMU SabonNext Dem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izenplatzhalter 2"/>
          <p:cNvSpPr>
            <a:spLocks noGrp="1"/>
          </p:cNvSpPr>
          <p:nvPr>
            <p:ph type="body" idx="1"/>
          </p:nvPr>
        </p:nvSpPr>
        <p:spPr>
          <a:xfrm>
            <a:off x="915901" y="4747376"/>
            <a:ext cx="5032548" cy="27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" pitchFamily="18" charset="0"/>
            </a:endParaRPr>
          </a:p>
        </p:txBody>
      </p:sp>
      <p:sp>
        <p:nvSpPr>
          <p:cNvPr id="665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57735" indent="-291436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65746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32044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98342" indent="-233149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64641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3030939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97237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963535" indent="-23314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fld id="{199547CE-67B4-4EF9-B4E2-7BBCB993D987}" type="slidenum">
              <a:rPr lang="de-DE" altLang="de-DE" sz="1200">
                <a:latin typeface="LMU SabonNext Demi"/>
              </a:rPr>
              <a:pPr/>
              <a:t>27</a:t>
            </a:fld>
            <a:endParaRPr lang="de-DE" altLang="de-DE" sz="1200">
              <a:latin typeface="LMU SabonNext Dem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15901" y="4747377"/>
            <a:ext cx="5032548" cy="28060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C2B01-5688-4EDD-9601-6529EFA7C2B1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18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0" descr="star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495800"/>
            <a:ext cx="6445250" cy="990600"/>
          </a:xfrm>
          <a:ln w="12700"/>
        </p:spPr>
        <p:txBody>
          <a:bodyPr/>
          <a:lstStyle>
            <a:lvl1pPr marL="0" indent="0">
              <a:defRPr sz="1800"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3200400"/>
            <a:ext cx="6445250" cy="1066800"/>
          </a:xfrm>
          <a:ln w="12700"/>
        </p:spPr>
        <p:txBody>
          <a:bodyPr/>
          <a:lstStyle>
            <a:lvl1pPr>
              <a:lnSpc>
                <a:spcPct val="80000"/>
              </a:lnSpc>
              <a:defRPr sz="36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ftr" sz="quarter" idx="10"/>
          </p:nvPr>
        </p:nvSpPr>
        <p:spPr>
          <a:xfrm>
            <a:off x="4427538" y="6524625"/>
            <a:ext cx="4716462" cy="333375"/>
          </a:xfr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71461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6FD6870A-7E3E-4633-828F-23F6A4058A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64561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3250" y="333375"/>
            <a:ext cx="1962150" cy="59150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6800" y="333375"/>
            <a:ext cx="5734050" cy="59150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009E7E23-D8B8-4D55-991E-3C17CA136D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3691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3941763" cy="4572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CB727835-681C-40C4-8EB1-65FCF5C849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196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5122574F-4D8B-4E3F-B1AC-7B6C1148DB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00704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6800" y="1524000"/>
            <a:ext cx="3848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7300" y="1524000"/>
            <a:ext cx="3848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C2A93BE1-7880-4D05-8BD1-2C16FA5709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64889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790C2DD3-FA29-4115-A6A4-5BC0BC2F78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91388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DCC22850-CF4C-4C81-9572-632C76143D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2241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8268EA3E-2EB5-4906-A364-239D15588D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81948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2D8E500F-39C1-471B-BD47-B5C1A004EC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1462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# </a:t>
            </a:r>
            <a:fld id="{18118E9A-9096-44E4-8CF4-3560CED8D5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81147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3"/>
          <p:cNvSpPr>
            <a:spLocks noChangeArrowheads="1"/>
          </p:cNvSpPr>
          <p:nvPr userDrawn="1"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5475" y="6477000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777777"/>
                </a:solidFill>
              </a:defRPr>
            </a:lvl1pPr>
          </a:lstStyle>
          <a:p>
            <a:pPr>
              <a:defRPr/>
            </a:pPr>
            <a:r>
              <a:rPr lang="de-DE"/>
              <a:t># </a:t>
            </a:r>
            <a:fld id="{31DD8291-79CA-41DD-86CE-C0E2CD15A5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28" name="Picture 32" descr="standar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524000"/>
            <a:ext cx="7848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8603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491288"/>
            <a:ext cx="5414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777777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333375"/>
            <a:ext cx="394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alt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rgbClr val="000000"/>
          </a:solidFill>
          <a:latin typeface="LMU CompatilFact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Font typeface="Wingdings" pitchFamily="2" charset="2"/>
        <a:defRPr sz="2400">
          <a:solidFill>
            <a:srgbClr val="006C30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006600"/>
        </a:buClr>
        <a:buFont typeface="Times" pitchFamily="18" charset="0"/>
        <a:buChar char="•"/>
        <a:defRPr sz="1600">
          <a:solidFill>
            <a:srgbClr val="006C30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Arial" pitchFamily="34" charset="0"/>
        <a:buChar char="–"/>
        <a:defRPr sz="1600">
          <a:solidFill>
            <a:srgbClr val="006C30"/>
          </a:solidFill>
          <a:latin typeface="Arial" pitchFamily="34" charset="0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Char char="-"/>
        <a:defRPr sz="1600">
          <a:solidFill>
            <a:srgbClr val="006C30"/>
          </a:solidFill>
          <a:latin typeface="Arial" pitchFamily="34" charset="0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Arial" pitchFamily="34" charset="0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 sz="1600">
          <a:solidFill>
            <a:srgbClr val="006C3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11" Type="http://schemas.openxmlformats.org/officeDocument/2006/relationships/image" Target="../media/image44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9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4293096"/>
            <a:ext cx="5327650" cy="1439863"/>
          </a:xfrm>
          <a:ln w="9525"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de-DE" altLang="de-DE" sz="1400" dirty="0" smtClean="0">
                <a:cs typeface="Arial" pitchFamily="34" charset="0"/>
              </a:rPr>
              <a:t>Heiner Igel</a:t>
            </a:r>
            <a:r>
              <a:rPr lang="de-DE" altLang="de-DE" sz="1400" baseline="30000" dirty="0" smtClean="0">
                <a:cs typeface="Arial" pitchFamily="34" charset="0"/>
              </a:rPr>
              <a:t>1</a:t>
            </a:r>
            <a:r>
              <a:rPr lang="de-DE" altLang="de-DE" sz="1400" dirty="0" smtClean="0">
                <a:cs typeface="Arial" pitchFamily="34" charset="0"/>
              </a:rPr>
              <a:t>, Moritz Bernauer</a:t>
            </a:r>
            <a:r>
              <a:rPr lang="de-DE" altLang="de-DE" sz="1400" baseline="30000" dirty="0" smtClean="0">
                <a:cs typeface="Arial" pitchFamily="34" charset="0"/>
              </a:rPr>
              <a:t>1</a:t>
            </a:r>
            <a:r>
              <a:rPr lang="de-DE" altLang="de-DE" sz="1400" dirty="0" smtClean="0">
                <a:cs typeface="Arial" pitchFamily="34" charset="0"/>
              </a:rPr>
              <a:t>, Felix Bernauer</a:t>
            </a:r>
            <a:r>
              <a:rPr lang="de-DE" altLang="de-DE" sz="1400" baseline="30000" dirty="0" smtClean="0">
                <a:cs typeface="Arial" pitchFamily="34" charset="0"/>
              </a:rPr>
              <a:t>1</a:t>
            </a:r>
            <a:r>
              <a:rPr lang="de-DE" altLang="de-DE" sz="1400" dirty="0" smtClean="0">
                <a:cs typeface="Arial" pitchFamily="34" charset="0"/>
              </a:rPr>
              <a:t>, Alain Cochard</a:t>
            </a:r>
            <a:r>
              <a:rPr lang="de-DE" altLang="de-DE" sz="1400" baseline="30000" dirty="0" smtClean="0">
                <a:cs typeface="Arial" pitchFamily="34" charset="0"/>
              </a:rPr>
              <a:t>1,7</a:t>
            </a:r>
            <a:r>
              <a:rPr lang="de-DE" altLang="de-DE" sz="1400" dirty="0" smtClean="0">
                <a:cs typeface="Arial" pitchFamily="34" charset="0"/>
              </a:rPr>
              <a:t>, Martin van </a:t>
            </a:r>
            <a:r>
              <a:rPr lang="de-DE" altLang="de-DE" sz="1400" dirty="0" err="1" smtClean="0">
                <a:cs typeface="Arial" pitchFamily="34" charset="0"/>
              </a:rPr>
              <a:t>Driel</a:t>
            </a:r>
            <a:r>
              <a:rPr lang="de-DE" altLang="de-DE" sz="1400" dirty="0" smtClean="0">
                <a:cs typeface="Arial" pitchFamily="34" charset="0"/>
              </a:rPr>
              <a:t>, Ana Ferreira</a:t>
            </a:r>
            <a:r>
              <a:rPr lang="de-DE" altLang="de-DE" sz="1400" baseline="30000" dirty="0" smtClean="0">
                <a:cs typeface="Arial" pitchFamily="34" charset="0"/>
              </a:rPr>
              <a:t>2</a:t>
            </a:r>
            <a:r>
              <a:rPr lang="de-DE" altLang="de-DE" sz="1400" dirty="0" smtClean="0">
                <a:cs typeface="Arial" pitchFamily="34" charset="0"/>
              </a:rPr>
              <a:t>, Andreas Fichtner</a:t>
            </a:r>
            <a:r>
              <a:rPr lang="de-DE" altLang="de-DE" sz="1400" baseline="30000" dirty="0" smtClean="0">
                <a:cs typeface="Arial" pitchFamily="34" charset="0"/>
              </a:rPr>
              <a:t>1,5</a:t>
            </a:r>
            <a:r>
              <a:rPr lang="de-DE" altLang="de-DE" sz="1400" dirty="0" smtClean="0">
                <a:cs typeface="Arial" pitchFamily="34" charset="0"/>
              </a:rPr>
              <a:t>, Peter Gaebler</a:t>
            </a:r>
            <a:r>
              <a:rPr lang="de-DE" altLang="de-DE" sz="1400" baseline="30000" dirty="0" smtClean="0">
                <a:cs typeface="Arial" pitchFamily="34" charset="0"/>
              </a:rPr>
              <a:t>1</a:t>
            </a:r>
            <a:r>
              <a:rPr lang="de-DE" altLang="de-DE" sz="1400" dirty="0" smtClean="0">
                <a:cs typeface="Arial" pitchFamily="34" charset="0"/>
              </a:rPr>
              <a:t>, Roberto Guidotti</a:t>
            </a:r>
            <a:r>
              <a:rPr lang="de-DE" altLang="de-DE" sz="1400" baseline="30000" dirty="0" smtClean="0">
                <a:cs typeface="Arial" pitchFamily="34" charset="0"/>
              </a:rPr>
              <a:t>1</a:t>
            </a:r>
            <a:r>
              <a:rPr lang="de-DE" altLang="de-DE" sz="1400" dirty="0" smtClean="0">
                <a:cs typeface="Arial" pitchFamily="34" charset="0"/>
              </a:rPr>
              <a:t>, Celine Hadziioannou</a:t>
            </a:r>
            <a:r>
              <a:rPr lang="de-DE" altLang="de-DE" sz="1400" baseline="30000" dirty="0">
                <a:cs typeface="Arial" pitchFamily="34" charset="0"/>
              </a:rPr>
              <a:t>1</a:t>
            </a:r>
            <a:r>
              <a:rPr lang="de-DE" altLang="de-DE" sz="1400" dirty="0" smtClean="0">
                <a:cs typeface="Arial" pitchFamily="34" charset="0"/>
              </a:rPr>
              <a:t>, Dieter Kurrle</a:t>
            </a:r>
            <a:r>
              <a:rPr lang="de-DE" altLang="de-DE" sz="1400" baseline="30000" dirty="0" smtClean="0">
                <a:cs typeface="Arial" pitchFamily="34" charset="0"/>
              </a:rPr>
              <a:t>1,4</a:t>
            </a:r>
            <a:r>
              <a:rPr lang="de-DE" altLang="de-DE" sz="1400" dirty="0" smtClean="0">
                <a:cs typeface="Arial" pitchFamily="34" charset="0"/>
              </a:rPr>
              <a:t>, Maria Fernanda Nader-Nieto</a:t>
            </a:r>
            <a:r>
              <a:rPr lang="de-DE" altLang="de-DE" sz="1400" baseline="30000" dirty="0" smtClean="0">
                <a:cs typeface="Arial" pitchFamily="34" charset="0"/>
              </a:rPr>
              <a:t>1</a:t>
            </a:r>
            <a:r>
              <a:rPr lang="de-DE" altLang="de-DE" sz="1400" dirty="0" smtClean="0">
                <a:solidFill>
                  <a:srgbClr val="006600"/>
                </a:solidFill>
                <a:cs typeface="Arial" pitchFamily="34" charset="0"/>
              </a:rPr>
              <a:t>, Ulrich Schreiber</a:t>
            </a:r>
            <a:r>
              <a:rPr lang="de-DE" altLang="de-DE" sz="1400" baseline="30000" dirty="0" smtClean="0">
                <a:solidFill>
                  <a:srgbClr val="006600"/>
                </a:solidFill>
                <a:cs typeface="Arial" pitchFamily="34" charset="0"/>
              </a:rPr>
              <a:t>3</a:t>
            </a:r>
            <a:r>
              <a:rPr lang="de-DE" altLang="de-DE" sz="1400" dirty="0" smtClean="0">
                <a:cs typeface="Arial" pitchFamily="34" charset="0"/>
              </a:rPr>
              <a:t>, </a:t>
            </a:r>
            <a:r>
              <a:rPr lang="de-DE" altLang="de-DE" sz="1400" dirty="0" err="1" smtClean="0">
                <a:cs typeface="Arial" pitchFamily="34" charset="0"/>
              </a:rPr>
              <a:t>Toshiro</a:t>
            </a:r>
            <a:r>
              <a:rPr lang="de-DE" altLang="de-DE" sz="1400" dirty="0" smtClean="0">
                <a:cs typeface="Arial" pitchFamily="34" charset="0"/>
              </a:rPr>
              <a:t> Tanimoto</a:t>
            </a:r>
            <a:r>
              <a:rPr lang="de-DE" altLang="de-DE" sz="1400" baseline="30000" dirty="0" smtClean="0">
                <a:cs typeface="Arial" pitchFamily="34" charset="0"/>
              </a:rPr>
              <a:t>8</a:t>
            </a:r>
            <a:r>
              <a:rPr lang="de-DE" altLang="de-DE" sz="1400" dirty="0" smtClean="0">
                <a:cs typeface="Arial" pitchFamily="34" charset="0"/>
              </a:rPr>
              <a:t>, Frank Vernon</a:t>
            </a:r>
            <a:r>
              <a:rPr lang="de-DE" altLang="de-DE" sz="1400" baseline="30000" dirty="0" smtClean="0">
                <a:cs typeface="Arial" pitchFamily="34" charset="0"/>
              </a:rPr>
              <a:t>6</a:t>
            </a:r>
            <a:r>
              <a:rPr lang="de-DE" altLang="de-DE" sz="1400" dirty="0" smtClean="0">
                <a:cs typeface="Arial" pitchFamily="34" charset="0"/>
              </a:rPr>
              <a:t>, Joachim Wassermann</a:t>
            </a:r>
            <a:r>
              <a:rPr lang="de-DE" altLang="de-DE" sz="1400" baseline="30000" dirty="0" smtClean="0">
                <a:cs typeface="Arial" pitchFamily="34" charset="0"/>
              </a:rPr>
              <a:t>1</a:t>
            </a:r>
            <a:r>
              <a:rPr lang="de-DE" altLang="de-DE" sz="1400" baseline="-25000" dirty="0" smtClean="0">
                <a:cs typeface="Arial" pitchFamily="34" charset="0"/>
              </a:rPr>
              <a:t> </a:t>
            </a:r>
            <a:r>
              <a:rPr lang="de-DE" altLang="de-DE" sz="1400" dirty="0" err="1" smtClean="0">
                <a:cs typeface="Arial" pitchFamily="34" charset="0"/>
              </a:rPr>
              <a:t>and</a:t>
            </a:r>
            <a:r>
              <a:rPr lang="de-DE" altLang="de-DE" sz="1400" dirty="0" smtClean="0">
                <a:cs typeface="Arial" pitchFamily="34" charset="0"/>
              </a:rPr>
              <a:t> </a:t>
            </a:r>
            <a:r>
              <a:rPr lang="de-DE" altLang="de-DE" sz="1400" dirty="0" err="1" smtClean="0">
                <a:cs typeface="Arial" pitchFamily="34" charset="0"/>
              </a:rPr>
              <a:t>others</a:t>
            </a:r>
            <a:endParaRPr lang="de-DE" altLang="de-DE" sz="1400" dirty="0" smtClean="0">
              <a:cs typeface="Arial" pitchFamily="34" charset="0"/>
            </a:endParaRP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0" y="1939925"/>
            <a:ext cx="4248150" cy="1066800"/>
          </a:xfrm>
          <a:noFill/>
          <a:ln w="9525"/>
        </p:spPr>
        <p:txBody>
          <a:bodyPr/>
          <a:lstStyle/>
          <a:p>
            <a:pPr algn="ctr" eaLnBrk="1" hangingPunct="1"/>
            <a:r>
              <a:rPr lang="en-US" altLang="de-DE" sz="3200" b="0" dirty="0" smtClean="0"/>
              <a:t>What can we learn from rotational ground motions?</a:t>
            </a:r>
            <a:endParaRPr lang="de-DE" altLang="de-DE" sz="3200" b="0" dirty="0" smtClean="0">
              <a:cs typeface="Arial" pitchFamily="34" charset="0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724128" y="4293096"/>
            <a:ext cx="35639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r>
              <a:rPr lang="de-DE" altLang="de-DE" sz="1200" baseline="300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LMU </a:t>
            </a:r>
            <a:r>
              <a:rPr lang="de-DE" altLang="de-DE" sz="1200" dirty="0" err="1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Munich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, Germany</a:t>
            </a: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r>
              <a:rPr lang="de-DE" altLang="de-DE" sz="1200" baseline="300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UEA Norwich, UK</a:t>
            </a: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r>
              <a:rPr lang="de-DE" altLang="de-DE" sz="1200" baseline="300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TU </a:t>
            </a:r>
            <a:r>
              <a:rPr lang="de-DE" altLang="de-DE" sz="1200" dirty="0" err="1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Munich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, Germany</a:t>
            </a: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r>
              <a:rPr lang="de-DE" altLang="de-DE" sz="1200" baseline="300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de-DE" altLang="de-DE" sz="1200" dirty="0" err="1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now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 at State </a:t>
            </a:r>
            <a:r>
              <a:rPr lang="de-DE" altLang="de-DE" sz="1200" dirty="0" err="1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earthquake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200" dirty="0" err="1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service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, Freiburg, Germany</a:t>
            </a: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r>
              <a:rPr lang="de-DE" altLang="de-DE" sz="1200" baseline="300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de-DE" altLang="de-DE" sz="1200" dirty="0" err="1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now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de-DE" altLang="de-DE" sz="1200" dirty="0" smtClean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ETH </a:t>
            </a:r>
            <a:r>
              <a:rPr lang="de-DE" altLang="de-DE" sz="1200" dirty="0" err="1" smtClean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Zurich</a:t>
            </a:r>
            <a:endParaRPr lang="de-DE" altLang="de-DE" sz="12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</a:pPr>
            <a:r>
              <a:rPr lang="de-DE" altLang="de-DE" sz="1200" baseline="300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IGPP, UCSD, La </a:t>
            </a:r>
            <a:r>
              <a:rPr lang="de-DE" altLang="de-DE" sz="1200" dirty="0" err="1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Jolla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, USA</a:t>
            </a:r>
          </a:p>
          <a:p>
            <a:pPr eaLnBrk="1" hangingPunct="1">
              <a:spcBef>
                <a:spcPct val="20000"/>
              </a:spcBef>
              <a:buClr>
                <a:srgbClr val="009900"/>
              </a:buClr>
            </a:pPr>
            <a:r>
              <a:rPr lang="de-DE" altLang="de-DE" sz="1200" baseline="300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de-DE" altLang="de-DE" sz="1200" dirty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 EOST </a:t>
            </a:r>
            <a:r>
              <a:rPr lang="de-DE" altLang="de-DE" sz="1200" dirty="0" smtClean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Strasbourg</a:t>
            </a:r>
          </a:p>
          <a:p>
            <a:pPr eaLnBrk="1" hangingPunct="1">
              <a:spcBef>
                <a:spcPct val="20000"/>
              </a:spcBef>
              <a:buClr>
                <a:srgbClr val="009900"/>
              </a:buClr>
            </a:pPr>
            <a:r>
              <a:rPr lang="de-DE" altLang="de-DE" sz="1200" baseline="30000" dirty="0" smtClean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de-DE" altLang="de-DE" sz="1200" dirty="0" smtClean="0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 UC Santa Barbara, USA</a:t>
            </a:r>
            <a:endParaRPr lang="de-DE" altLang="de-DE" sz="1200" baseline="300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</a:pPr>
            <a:endParaRPr lang="de-DE" altLang="de-DE" sz="12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endParaRPr lang="de-DE" altLang="de-DE" sz="12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endParaRPr lang="de-DE" altLang="de-DE" sz="1200" baseline="300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endParaRPr lang="de-DE" altLang="de-DE" sz="1200" baseline="300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endParaRPr lang="de-DE" altLang="de-DE" sz="12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endParaRPr lang="de-DE" altLang="de-DE" sz="12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endParaRPr lang="de-DE" altLang="de-DE" sz="12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9900"/>
              </a:buClr>
              <a:buFont typeface="Wingdings" pitchFamily="2" charset="2"/>
              <a:buNone/>
            </a:pPr>
            <a:endParaRPr lang="de-DE" altLang="de-DE" sz="1200" baseline="30000" dirty="0">
              <a:solidFill>
                <a:srgbClr val="006C3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8" y="1568291"/>
            <a:ext cx="3760526" cy="2508781"/>
          </a:xfrm>
          <a:prstGeom prst="rect">
            <a:avLst/>
          </a:prstGeom>
          <a:noFill/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7313" y="2924175"/>
            <a:ext cx="3792537" cy="2120900"/>
          </a:xfrm>
        </p:spPr>
        <p:txBody>
          <a:bodyPr/>
          <a:lstStyle/>
          <a:p>
            <a:r>
              <a:rPr lang="de-DE" altLang="de-DE" sz="6600" smtClean="0"/>
              <a:t>THEORY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5"/>
          <p:cNvSpPr>
            <a:spLocks noChangeArrowheads="1"/>
          </p:cNvSpPr>
          <p:nvPr/>
        </p:nvSpPr>
        <p:spPr bwMode="auto">
          <a:xfrm>
            <a:off x="0" y="1219344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Double-</a:t>
            </a:r>
            <a:r>
              <a:rPr lang="de-DE" dirty="0" err="1" smtClean="0"/>
              <a:t>couple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# </a:t>
            </a:r>
            <a:fld id="{CB727835-681C-40C4-8EB1-65FCF5C849F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Picture 4" descr="D:\Users\Heiner\Text\Talks\Strasbourg\Figures\equat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6" y="1914199"/>
            <a:ext cx="7245350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Users\Heiner\Text\Lectures\EPh\Figures\doubecoupl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-15920"/>
            <a:ext cx="2371725" cy="223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866106" y="4091430"/>
            <a:ext cx="5411788" cy="1569660"/>
          </a:xfrm>
          <a:prstGeom prst="rect">
            <a:avLst/>
          </a:prstGeom>
          <a:solidFill>
            <a:srgbClr val="F8F8F8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Rotations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de-DE" altLang="de-DE" sz="16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endParaRPr lang="de-DE" altLang="de-D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altLang="de-D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Far-field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P-rotation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de-DE" altLang="de-DE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Cochard</a:t>
            </a:r>
            <a:r>
              <a:rPr lang="de-DE" alt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(2006)</a:t>
            </a:r>
          </a:p>
        </p:txBody>
      </p:sp>
    </p:spTree>
    <p:extLst>
      <p:ext uri="{BB962C8B-B14F-4D97-AF65-F5344CB8AC3E}">
        <p14:creationId xmlns:p14="http://schemas.microsoft.com/office/powerpoint/2010/main" val="2900630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pPr algn="ctr"/>
            <a:r>
              <a:rPr lang="de-DE" altLang="de-DE" smtClean="0"/>
              <a:t>Rotations from point dislocation</a:t>
            </a:r>
          </a:p>
        </p:txBody>
      </p:sp>
      <p:sp>
        <p:nvSpPr>
          <p:cNvPr id="1946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946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886C32AE-8385-4967-8D55-F28484B0D53A}" type="slidenum">
              <a:rPr lang="de-DE" altLang="de-DE" smtClean="0">
                <a:solidFill>
                  <a:srgbClr val="777777"/>
                </a:solidFill>
              </a:rPr>
              <a:pPr/>
              <a:t>12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pic>
        <p:nvPicPr>
          <p:cNvPr id="19462" name="Picture 3" descr="waveswiw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41045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hteck 5"/>
          <p:cNvSpPr>
            <a:spLocks noChangeArrowheads="1"/>
          </p:cNvSpPr>
          <p:nvPr/>
        </p:nvSpPr>
        <p:spPr bwMode="auto">
          <a:xfrm>
            <a:off x="6588125" y="260350"/>
            <a:ext cx="1268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algn="ctr"/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Theory</a:t>
            </a:r>
          </a:p>
          <a:p>
            <a:pPr algn="ctr"/>
            <a:r>
              <a:rPr lang="de-DE" altLang="de-DE" sz="2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full space</a:t>
            </a:r>
            <a:endParaRPr lang="de-DE" altLang="de-DE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hteck 15"/>
          <p:cNvSpPr>
            <a:spLocks noChangeArrowheads="1"/>
          </p:cNvSpPr>
          <p:nvPr/>
        </p:nvSpPr>
        <p:spPr bwMode="auto">
          <a:xfrm>
            <a:off x="0" y="1219344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0483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pPr algn="ctr"/>
            <a:r>
              <a:rPr lang="de-DE" altLang="de-DE" smtClean="0"/>
              <a:t>Plane shear waves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F06BD93B-9885-4D7B-8DCF-F8D90F452588}" type="slidenum">
              <a:rPr lang="de-DE" altLang="de-DE" smtClean="0">
                <a:solidFill>
                  <a:srgbClr val="777777"/>
                </a:solidFill>
              </a:rPr>
              <a:pPr/>
              <a:t>13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900113" y="1484313"/>
            <a:ext cx="7650162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Plane transversely polarized wave propagating in x-direction with phase velocity c </a:t>
            </a:r>
          </a:p>
        </p:txBody>
      </p:sp>
      <p:graphicFrame>
        <p:nvGraphicFramePr>
          <p:cNvPr id="20486" name="Object 2"/>
          <p:cNvGraphicFramePr>
            <a:graphicFrameLocks noChangeAspect="1"/>
          </p:cNvGraphicFramePr>
          <p:nvPr/>
        </p:nvGraphicFramePr>
        <p:xfrm>
          <a:off x="2719388" y="2295525"/>
          <a:ext cx="41433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5" name="Formel" r:id="rId3" imgW="2209800" imgH="241300" progId="Equation.3">
                  <p:embed/>
                </p:oleObj>
              </mc:Choice>
              <mc:Fallback>
                <p:oleObj name="Formel" r:id="rId3" imgW="22098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388" y="2295525"/>
                        <a:ext cx="4143375" cy="4524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7" name="Group 5"/>
          <p:cNvGrpSpPr>
            <a:grpSpLocks/>
          </p:cNvGrpSpPr>
          <p:nvPr/>
        </p:nvGrpSpPr>
        <p:grpSpPr bwMode="auto">
          <a:xfrm>
            <a:off x="846138" y="3095625"/>
            <a:ext cx="5765800" cy="476250"/>
            <a:chOff x="805" y="2134"/>
            <a:chExt cx="3632" cy="300"/>
          </a:xfrm>
        </p:grpSpPr>
        <p:graphicFrame>
          <p:nvGraphicFramePr>
            <p:cNvPr id="20499" name="Object 3"/>
            <p:cNvGraphicFramePr>
              <a:graphicFrameLocks noChangeAspect="1"/>
            </p:cNvGraphicFramePr>
            <p:nvPr/>
          </p:nvGraphicFramePr>
          <p:xfrm>
            <a:off x="1992" y="2134"/>
            <a:ext cx="2445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6" name="Formel" r:id="rId5" imgW="2070100" imgH="254000" progId="Equation.3">
                    <p:embed/>
                  </p:oleObj>
                </mc:Choice>
                <mc:Fallback>
                  <p:oleObj name="Formel" r:id="rId5" imgW="2070100" imgH="2540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2" y="2134"/>
                          <a:ext cx="2445" cy="3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>
                          <a:outerShdw dist="107763" dir="2700000" algn="ctr" rotWithShape="0">
                            <a:srgbClr val="808080"/>
                          </a:outerShdw>
                        </a:effectLst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00" name="Rectangle 7"/>
            <p:cNvSpPr>
              <a:spLocks noChangeArrowheads="1"/>
            </p:cNvSpPr>
            <p:nvPr/>
          </p:nvSpPr>
          <p:spPr bwMode="auto">
            <a:xfrm>
              <a:off x="805" y="2183"/>
              <a:ext cx="86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de-DE" altLang="de-DE" sz="16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Acceleration</a:t>
              </a:r>
              <a:r>
                <a:rPr lang="de-DE" altLang="de-DE" sz="1600">
                  <a:solidFill>
                    <a:schemeClr val="tx2"/>
                  </a:solidFill>
                  <a:latin typeface="LMU SabonNext Demi"/>
                </a:rPr>
                <a:t> </a:t>
              </a:r>
              <a:endParaRPr lang="en-GB" altLang="de-DE" sz="1600">
                <a:solidFill>
                  <a:schemeClr val="tx2"/>
                </a:solidFill>
                <a:latin typeface="LMU SabonNext Demi"/>
              </a:endParaRPr>
            </a:p>
          </p:txBody>
        </p:sp>
      </p:grpSp>
      <p:sp>
        <p:nvSpPr>
          <p:cNvPr id="20488" name="AutoShape 9"/>
          <p:cNvSpPr>
            <a:spLocks noChangeArrowheads="1"/>
          </p:cNvSpPr>
          <p:nvPr/>
        </p:nvSpPr>
        <p:spPr bwMode="auto">
          <a:xfrm>
            <a:off x="2514600" y="5113338"/>
            <a:ext cx="1006475" cy="406400"/>
          </a:xfrm>
          <a:prstGeom prst="rightArrow">
            <a:avLst>
              <a:gd name="adj1" fmla="val 50000"/>
              <a:gd name="adj2" fmla="val 619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graphicFrame>
        <p:nvGraphicFramePr>
          <p:cNvPr id="20489" name="Object 4"/>
          <p:cNvGraphicFramePr>
            <a:graphicFrameLocks noChangeAspect="1"/>
          </p:cNvGraphicFramePr>
          <p:nvPr/>
        </p:nvGraphicFramePr>
        <p:xfrm>
          <a:off x="4006850" y="5141913"/>
          <a:ext cx="24288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7" name="Formel" r:id="rId7" imgW="1295400" imgH="228600" progId="Equation.3">
                  <p:embed/>
                </p:oleObj>
              </mc:Choice>
              <mc:Fallback>
                <p:oleObj name="Formel" r:id="rId7" imgW="12954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850" y="5141913"/>
                        <a:ext cx="2428875" cy="428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Rectangle 11"/>
          <p:cNvSpPr>
            <a:spLocks noChangeArrowheads="1"/>
          </p:cNvSpPr>
          <p:nvPr/>
        </p:nvSpPr>
        <p:spPr bwMode="auto">
          <a:xfrm>
            <a:off x="2008188" y="5761038"/>
            <a:ext cx="58928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Rotation rate and acceleration should be </a:t>
            </a:r>
            <a:r>
              <a:rPr lang="de-DE" altLang="de-D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phase</a:t>
            </a:r>
            <a:r>
              <a:rPr lang="de-DE" altLang="de-DE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the </a:t>
            </a:r>
            <a:r>
              <a:rPr lang="de-DE" altLang="de-D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amplitudes scaled by two times the horizontal phase velocity</a:t>
            </a:r>
          </a:p>
        </p:txBody>
      </p:sp>
      <p:sp>
        <p:nvSpPr>
          <p:cNvPr id="20491" name="Rectangle 13"/>
          <p:cNvSpPr>
            <a:spLocks noChangeArrowheads="1"/>
          </p:cNvSpPr>
          <p:nvPr/>
        </p:nvSpPr>
        <p:spPr bwMode="auto">
          <a:xfrm>
            <a:off x="836613" y="4127500"/>
            <a:ext cx="1417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Rotation rate </a:t>
            </a:r>
            <a:endParaRPr lang="en-GB" altLang="de-DE" sz="160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492" name="Object 5"/>
          <p:cNvGraphicFramePr>
            <a:graphicFrameLocks noChangeAspect="1"/>
          </p:cNvGraphicFramePr>
          <p:nvPr/>
        </p:nvGraphicFramePr>
        <p:xfrm>
          <a:off x="2690813" y="3960813"/>
          <a:ext cx="5262562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8" name="Formel" r:id="rId9" imgW="2959100" imgH="431800" progId="Equation.3">
                  <p:embed/>
                </p:oleObj>
              </mc:Choice>
              <mc:Fallback>
                <p:oleObj name="Formel" r:id="rId9" imgW="29591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3960813"/>
                        <a:ext cx="5262562" cy="768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3" name="Rechteck 14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0494" name="Rechteck 16"/>
          <p:cNvSpPr>
            <a:spLocks noChangeArrowheads="1"/>
          </p:cNvSpPr>
          <p:nvPr/>
        </p:nvSpPr>
        <p:spPr bwMode="auto">
          <a:xfrm>
            <a:off x="6588125" y="476250"/>
            <a:ext cx="982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Theory</a:t>
            </a:r>
            <a:endParaRPr lang="de-DE" altLang="de-DE">
              <a:solidFill>
                <a:srgbClr val="000000"/>
              </a:solidFill>
            </a:endParaRP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323850" y="2060575"/>
            <a:ext cx="8820150" cy="3043238"/>
            <a:chOff x="204" y="1253"/>
            <a:chExt cx="5556" cy="1915"/>
          </a:xfrm>
        </p:grpSpPr>
        <p:sp>
          <p:nvSpPr>
            <p:cNvPr id="3091" name="Rectangle 19"/>
            <p:cNvSpPr>
              <a:spLocks noChangeArrowheads="1"/>
            </p:cNvSpPr>
            <p:nvPr/>
          </p:nvSpPr>
          <p:spPr bwMode="auto">
            <a:xfrm>
              <a:off x="204" y="1253"/>
              <a:ext cx="5556" cy="1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3094" name="Picture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85" y="1298"/>
              <a:ext cx="4672" cy="1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95" name="Text Box 23"/>
            <p:cNvSpPr txBox="1">
              <a:spLocks noChangeArrowheads="1"/>
            </p:cNvSpPr>
            <p:nvPr/>
          </p:nvSpPr>
          <p:spPr bwMode="auto">
            <a:xfrm>
              <a:off x="1565" y="1253"/>
              <a:ext cx="26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b="1">
                  <a:solidFill>
                    <a:srgbClr val="FF0000"/>
                  </a:solidFill>
                </a:rPr>
                <a:t>rotation rate</a:t>
              </a:r>
              <a:r>
                <a:rPr lang="de-DE" sz="1800"/>
                <a:t> – </a:t>
              </a:r>
              <a:r>
                <a:rPr lang="de-DE" sz="1800" b="1"/>
                <a:t>transverse acceleration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24075" y="2708275"/>
            <a:ext cx="7848600" cy="4724400"/>
          </a:xfrm>
        </p:spPr>
        <p:txBody>
          <a:bodyPr/>
          <a:lstStyle/>
          <a:p>
            <a:r>
              <a:rPr lang="de-DE" altLang="de-DE" sz="6600" smtClean="0"/>
              <a:t>Instruments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DA13B7DF-4265-4616-8816-8CDD8A44AC75}" type="slidenum">
              <a:rPr lang="de-DE" altLang="de-DE" smtClean="0">
                <a:solidFill>
                  <a:srgbClr val="777777"/>
                </a:solidFill>
              </a:rPr>
              <a:pPr/>
              <a:t>15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333375"/>
            <a:ext cx="3941763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Ring Laser Rotation Sensor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6238" y="5949950"/>
            <a:ext cx="2830512" cy="37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000" smtClean="0"/>
              <a:t>Ring Laser</a:t>
            </a:r>
          </a:p>
        </p:txBody>
      </p:sp>
      <p:pic>
        <p:nvPicPr>
          <p:cNvPr id="22533" name="Picture 4" descr="map_germ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16113"/>
            <a:ext cx="2757488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5" descr="ringlaser_wettz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5256213" cy="332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427538" y="4365625"/>
            <a:ext cx="3457575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 flipV="1">
            <a:off x="3698875" y="4292600"/>
            <a:ext cx="9525" cy="150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247650" y="6516688"/>
            <a:ext cx="5329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eaLnBrk="1" hangingPunct="1"/>
            <a:r>
              <a:rPr lang="de-DE" altLang="de-DE" sz="1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Real-time data display at www.rotational-seismology.org</a:t>
            </a:r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827088" y="1484313"/>
            <a:ext cx="722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eaLnBrk="1" hangingPunct="1"/>
            <a:r>
              <a:rPr lang="de-DE" altLang="de-DE" sz="1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Instrument principle described in Schreiber et al., BSSA, 2009, special issue. </a:t>
            </a:r>
          </a:p>
        </p:txBody>
      </p:sp>
      <p:sp>
        <p:nvSpPr>
          <p:cNvPr id="22539" name="Rechteck 10"/>
          <p:cNvSpPr>
            <a:spLocks noChangeArrowheads="1"/>
          </p:cNvSpPr>
          <p:nvPr/>
        </p:nvSpPr>
        <p:spPr bwMode="auto">
          <a:xfrm>
            <a:off x="6156325" y="404813"/>
            <a:ext cx="194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Instrumentation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3555" name="Titel 1"/>
          <p:cNvSpPr>
            <a:spLocks noGrp="1"/>
          </p:cNvSpPr>
          <p:nvPr>
            <p:ph type="title"/>
          </p:nvPr>
        </p:nvSpPr>
        <p:spPr>
          <a:xfrm>
            <a:off x="2051050" y="333375"/>
            <a:ext cx="3941763" cy="457200"/>
          </a:xfrm>
        </p:spPr>
        <p:txBody>
          <a:bodyPr/>
          <a:lstStyle/>
          <a:p>
            <a:pPr algn="ctr"/>
            <a:r>
              <a:rPr lang="de-DE" altLang="de-DE" sz="2800" smtClean="0"/>
              <a:t>Measurement principle</a:t>
            </a:r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707313" y="6353175"/>
            <a:ext cx="790575" cy="31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189F562C-117B-4B35-8F0E-369F32F258A6}" type="slidenum">
              <a:rPr lang="de-DE" altLang="de-DE" smtClean="0">
                <a:solidFill>
                  <a:srgbClr val="777777"/>
                </a:solidFill>
              </a:rPr>
              <a:pPr/>
              <a:t>16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pic>
        <p:nvPicPr>
          <p:cNvPr id="23557" name="Picture 4" descr="principle_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3963988" cy="371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3558" name="Picture 5" descr="rl_lase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427413"/>
            <a:ext cx="3106737" cy="277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l_laser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602038"/>
            <a:ext cx="3535363" cy="242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7" descr="ringlaser_wettz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393825"/>
            <a:ext cx="2584450" cy="163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Rectangle 8"/>
          <p:cNvSpPr>
            <a:spLocks noChangeArrowheads="1"/>
          </p:cNvSpPr>
          <p:nvPr/>
        </p:nvSpPr>
        <p:spPr bwMode="auto">
          <a:xfrm>
            <a:off x="4430713" y="5581650"/>
            <a:ext cx="38925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Ring laser technology developed by the groups at the Technical University Munich and the University of Christchurch, NZ</a:t>
            </a:r>
            <a:endParaRPr lang="en-GB" alt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2" name="Rechteck 8"/>
          <p:cNvSpPr>
            <a:spLocks noChangeArrowheads="1"/>
          </p:cNvSpPr>
          <p:nvPr/>
        </p:nvSpPr>
        <p:spPr bwMode="auto">
          <a:xfrm>
            <a:off x="6156325" y="404813"/>
            <a:ext cx="194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Instrumentation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404813"/>
            <a:ext cx="3941762" cy="457200"/>
          </a:xfrm>
        </p:spPr>
        <p:txBody>
          <a:bodyPr/>
          <a:lstStyle/>
          <a:p>
            <a:r>
              <a:rPr lang="de-DE" altLang="de-DE" sz="3200" smtClean="0"/>
              <a:t>Fiber-optic gyro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524000"/>
            <a:ext cx="5089525" cy="4724400"/>
          </a:xfrm>
        </p:spPr>
        <p:txBody>
          <a:bodyPr/>
          <a:lstStyle/>
          <a:p>
            <a:r>
              <a:rPr lang="de-DE" altLang="de-DE" dirty="0" smtClean="0"/>
              <a:t>… </a:t>
            </a:r>
            <a:r>
              <a:rPr lang="de-DE" altLang="de-DE" dirty="0" err="1" smtClean="0"/>
              <a:t>first</a:t>
            </a:r>
            <a:r>
              <a:rPr lang="de-DE" altLang="de-DE" dirty="0" smtClean="0"/>
              <a:t> </a:t>
            </a:r>
            <a:r>
              <a:rPr lang="de-DE" altLang="de-DE" i="1" dirty="0" smtClean="0"/>
              <a:t>portable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sensor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i="1" dirty="0" err="1" smtClean="0"/>
              <a:t>broadband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seismology</a:t>
            </a:r>
            <a:endParaRPr lang="de-DE" altLang="de-DE" dirty="0" smtClean="0"/>
          </a:p>
          <a:p>
            <a:r>
              <a:rPr lang="de-DE" altLang="de-DE" dirty="0" smtClean="0"/>
              <a:t>… </a:t>
            </a:r>
            <a:r>
              <a:rPr lang="de-DE" altLang="de-DE" dirty="0" err="1" smtClean="0"/>
              <a:t>developed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LITEF (Freiburg), </a:t>
            </a:r>
            <a:r>
              <a:rPr lang="de-DE" altLang="de-DE" dirty="0" err="1" smtClean="0">
                <a:solidFill>
                  <a:srgbClr val="FF0000"/>
                </a:solidFill>
              </a:rPr>
              <a:t>iXBlue</a:t>
            </a:r>
            <a:r>
              <a:rPr lang="de-DE" altLang="de-DE" dirty="0" smtClean="0">
                <a:solidFill>
                  <a:srgbClr val="FF0000"/>
                </a:solidFill>
              </a:rPr>
              <a:t> (Paris)</a:t>
            </a:r>
          </a:p>
          <a:p>
            <a:r>
              <a:rPr lang="de-DE" altLang="de-DE" dirty="0" smtClean="0"/>
              <a:t>… </a:t>
            </a:r>
            <a:r>
              <a:rPr lang="de-DE" altLang="de-DE" dirty="0" err="1" smtClean="0"/>
              <a:t>sensitivity</a:t>
            </a:r>
            <a:r>
              <a:rPr lang="de-DE" altLang="de-DE" dirty="0" smtClean="0"/>
              <a:t> 10</a:t>
            </a:r>
            <a:r>
              <a:rPr lang="de-DE" altLang="de-DE" baseline="30000" dirty="0" smtClean="0"/>
              <a:t>-7</a:t>
            </a:r>
            <a:r>
              <a:rPr lang="de-DE" altLang="de-DE" baseline="30000" dirty="0" smtClean="0">
                <a:solidFill>
                  <a:srgbClr val="FF0000"/>
                </a:solidFill>
              </a:rPr>
              <a:t>(-9</a:t>
            </a:r>
            <a:r>
              <a:rPr lang="de-DE" altLang="de-DE" baseline="30000" dirty="0" smtClean="0">
                <a:solidFill>
                  <a:srgbClr val="C00000"/>
                </a:solidFill>
              </a:rPr>
              <a:t>)</a:t>
            </a:r>
            <a:r>
              <a:rPr lang="de-DE" altLang="de-DE" dirty="0" smtClean="0">
                <a:solidFill>
                  <a:srgbClr val="C00000"/>
                </a:solidFill>
              </a:rPr>
              <a:t> </a:t>
            </a:r>
            <a:r>
              <a:rPr lang="de-DE" altLang="de-DE" dirty="0" err="1" smtClean="0"/>
              <a:t>rad</a:t>
            </a:r>
            <a:r>
              <a:rPr lang="de-DE" altLang="de-DE" dirty="0" smtClean="0"/>
              <a:t>/s</a:t>
            </a:r>
          </a:p>
          <a:p>
            <a:r>
              <a:rPr lang="de-DE" altLang="de-DE" dirty="0" smtClean="0"/>
              <a:t>… </a:t>
            </a:r>
            <a:r>
              <a:rPr lang="de-DE" altLang="de-DE" dirty="0" err="1" smtClean="0"/>
              <a:t>standard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seismological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data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output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mseed</a:t>
            </a:r>
            <a:r>
              <a:rPr lang="de-DE" altLang="de-DE" dirty="0" smtClean="0"/>
              <a:t>)</a:t>
            </a:r>
          </a:p>
          <a:p>
            <a:r>
              <a:rPr lang="de-DE" altLang="de-DE" dirty="0" smtClean="0"/>
              <a:t>… prototype </a:t>
            </a:r>
            <a:r>
              <a:rPr lang="de-DE" altLang="de-DE" dirty="0" err="1" smtClean="0"/>
              <a:t>is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currently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tested</a:t>
            </a:r>
            <a:endParaRPr lang="de-DE" altLang="de-DE" b="1" dirty="0" smtClean="0">
              <a:solidFill>
                <a:srgbClr val="FF0000"/>
              </a:solidFill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422400"/>
            <a:ext cx="2295525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2997200"/>
            <a:ext cx="24066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31" name="Picture 6" descr="LCR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2428875" cy="2192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260350"/>
            <a:ext cx="1150937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33" name="Picture 8" descr="fog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84763"/>
            <a:ext cx="35861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3213100"/>
            <a:ext cx="7848600" cy="4724400"/>
          </a:xfrm>
        </p:spPr>
        <p:txBody>
          <a:bodyPr/>
          <a:lstStyle/>
          <a:p>
            <a:r>
              <a:rPr lang="de-DE" altLang="de-DE" sz="6000" smtClean="0"/>
              <a:t>OBSERVATIONS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D189E632-5C6E-4C2D-AE58-3CAD1867CBB1}" type="slidenum">
              <a:rPr lang="de-DE" altLang="de-DE" smtClean="0">
                <a:solidFill>
                  <a:srgbClr val="777777"/>
                </a:solidFill>
              </a:rPr>
              <a:pPr/>
              <a:t>19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333375"/>
            <a:ext cx="3600450" cy="457200"/>
          </a:xfrm>
        </p:spPr>
        <p:txBody>
          <a:bodyPr/>
          <a:lstStyle/>
          <a:p>
            <a:pPr algn="ctr" eaLnBrk="1" hangingPunct="1"/>
            <a:r>
              <a:rPr lang="de-DE" altLang="de-DE" smtClean="0"/>
              <a:t>Earthquake-induced rotations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3313113" cy="4724400"/>
          </a:xfrm>
        </p:spPr>
        <p:txBody>
          <a:bodyPr/>
          <a:lstStyle/>
          <a:p>
            <a:pPr eaLnBrk="1" hangingPunct="1"/>
            <a:r>
              <a:rPr lang="de-DE" altLang="de-DE" smtClean="0"/>
              <a:t>Plane wave analysis</a:t>
            </a:r>
          </a:p>
          <a:p>
            <a:pPr eaLnBrk="1" hangingPunct="1"/>
            <a:r>
              <a:rPr lang="de-DE" altLang="de-DE" smtClean="0"/>
              <a:t>tells us:</a:t>
            </a:r>
          </a:p>
          <a:p>
            <a:pPr eaLnBrk="1" hangingPunct="1"/>
            <a:endParaRPr lang="de-DE" altLang="de-DE" sz="1200" smtClean="0"/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1400" smtClean="0"/>
              <a:t>Waveforms (transverse acceleration and rotation rate) should be in phase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1400" smtClean="0"/>
              <a:t>The ratio between acceleration and rotation rate is proportional to phase velocity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1400" smtClean="0"/>
              <a:t>This can be used for </a:t>
            </a:r>
            <a:r>
              <a:rPr lang="de-DE" altLang="de-DE" sz="1400" b="1" smtClean="0"/>
              <a:t>seismic tomography without travel times</a:t>
            </a:r>
          </a:p>
          <a:p>
            <a:pPr eaLnBrk="1" hangingPunct="1"/>
            <a:endParaRPr lang="de-DE" altLang="de-DE" sz="1200" b="1" smtClean="0"/>
          </a:p>
          <a:p>
            <a:pPr eaLnBrk="1" hangingPunct="1"/>
            <a:r>
              <a:rPr lang="de-DE" altLang="de-DE" sz="1200" b="1" smtClean="0"/>
              <a:t>References (e.g.):</a:t>
            </a:r>
          </a:p>
          <a:p>
            <a:pPr eaLnBrk="1" hangingPunct="1"/>
            <a:r>
              <a:rPr lang="de-DE" altLang="de-DE" sz="1200" smtClean="0"/>
              <a:t>Pancha et al., GRL, 2000</a:t>
            </a:r>
          </a:p>
          <a:p>
            <a:pPr eaLnBrk="1" hangingPunct="1"/>
            <a:r>
              <a:rPr lang="de-DE" altLang="de-DE" sz="1200" smtClean="0"/>
              <a:t>Igel et al., GJI 2007</a:t>
            </a:r>
          </a:p>
          <a:p>
            <a:pPr eaLnBrk="1" hangingPunct="1"/>
            <a:r>
              <a:rPr lang="de-DE" altLang="de-DE" sz="1200" smtClean="0"/>
              <a:t>Ferreira and Igel, BSSA, 2009</a:t>
            </a:r>
          </a:p>
          <a:p>
            <a:pPr eaLnBrk="1" hangingPunct="1"/>
            <a:r>
              <a:rPr lang="de-DE" altLang="de-DE" sz="1200" smtClean="0"/>
              <a:t>Kurrle et al., GRL, 2010 </a:t>
            </a:r>
          </a:p>
          <a:p>
            <a:pPr eaLnBrk="1" hangingPunct="1"/>
            <a:r>
              <a:rPr lang="de-DE" altLang="de-DE" sz="1200" smtClean="0"/>
              <a:t>Fichtner et al., BSSA, 2009</a:t>
            </a:r>
          </a:p>
          <a:p>
            <a:pPr eaLnBrk="1" hangingPunct="1"/>
            <a:r>
              <a:rPr lang="de-DE" altLang="de-DE" sz="1200" smtClean="0"/>
              <a:t>Bernauer et al., Geophysics, 2009</a:t>
            </a:r>
          </a:p>
          <a:p>
            <a:pPr eaLnBrk="1" hangingPunct="1"/>
            <a:endParaRPr lang="de-DE" altLang="de-DE" sz="1200" smtClean="0"/>
          </a:p>
          <a:p>
            <a:pPr eaLnBrk="1" hangingPunct="1"/>
            <a:endParaRPr lang="de-DE" altLang="de-DE" sz="1400" b="1" smtClean="0"/>
          </a:p>
          <a:p>
            <a:pPr eaLnBrk="1" hangingPunct="1">
              <a:buFont typeface="Wingdings" pitchFamily="2" charset="2"/>
              <a:buChar char="Ø"/>
            </a:pPr>
            <a:endParaRPr lang="de-DE" altLang="de-DE" smtClean="0"/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6300788" y="333375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35150"/>
            <a:ext cx="5651500" cy="44370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4859338" y="1557338"/>
            <a:ext cx="333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rotation rate</a:t>
            </a:r>
            <a:r>
              <a:rPr lang="de-DE" altLang="de-DE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altLang="de-DE" b="1">
                <a:latin typeface="Arial" pitchFamily="34" charset="0"/>
                <a:cs typeface="Arial" pitchFamily="34" charset="0"/>
              </a:rPr>
              <a:t>transverse acceleration</a:t>
            </a:r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4211638" y="2205038"/>
            <a:ext cx="1130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>
                <a:solidFill>
                  <a:srgbClr val="006C30"/>
                </a:solidFill>
                <a:latin typeface="Arial" pitchFamily="34" charset="0"/>
                <a:cs typeface="Arial" pitchFamily="34" charset="0"/>
              </a:rPr>
              <a:t>Love waves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5"/>
          <p:cNvSpPr>
            <a:spLocks noChangeArrowheads="1"/>
          </p:cNvSpPr>
          <p:nvPr/>
        </p:nvSpPr>
        <p:spPr bwMode="auto">
          <a:xfrm>
            <a:off x="0" y="1160463"/>
            <a:ext cx="9144000" cy="52562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2124075" y="404813"/>
            <a:ext cx="3941763" cy="457200"/>
          </a:xfrm>
        </p:spPr>
        <p:txBody>
          <a:bodyPr/>
          <a:lstStyle/>
          <a:p>
            <a:pPr algn="ctr"/>
            <a:r>
              <a:rPr lang="de-DE" altLang="de-DE" smtClean="0"/>
              <a:t>Ground Rotations</a:t>
            </a:r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539552" y="1673575"/>
            <a:ext cx="4895850" cy="4724400"/>
          </a:xfrm>
        </p:spPr>
        <p:txBody>
          <a:bodyPr/>
          <a:lstStyle/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2000" dirty="0" err="1" smtClean="0"/>
              <a:t>Rotations</a:t>
            </a:r>
            <a:r>
              <a:rPr lang="de-DE" altLang="de-DE" sz="2000" dirty="0" smtClean="0"/>
              <a:t>: </a:t>
            </a:r>
            <a:r>
              <a:rPr lang="de-DE" altLang="de-DE" sz="2000" dirty="0" err="1" smtClean="0"/>
              <a:t>Why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bother</a:t>
            </a:r>
            <a:r>
              <a:rPr lang="de-DE" altLang="de-DE" sz="2000" dirty="0" smtClean="0"/>
              <a:t>?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2000" dirty="0" err="1" smtClean="0"/>
              <a:t>Theory</a:t>
            </a:r>
            <a:r>
              <a:rPr lang="de-DE" altLang="de-DE" sz="2000" dirty="0" smtClean="0"/>
              <a:t>: </a:t>
            </a:r>
            <a:r>
              <a:rPr lang="de-DE" altLang="de-DE" sz="2000" dirty="0" err="1" smtClean="0"/>
              <a:t>What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to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expect</a:t>
            </a:r>
            <a:r>
              <a:rPr lang="de-DE" altLang="de-DE" sz="2000" dirty="0" smtClean="0"/>
              <a:t>?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2000" dirty="0" smtClean="0"/>
              <a:t>Instruments: Rotation </a:t>
            </a:r>
            <a:r>
              <a:rPr lang="de-DE" altLang="de-DE" sz="2000" dirty="0" err="1" smtClean="0"/>
              <a:t>sensors</a:t>
            </a:r>
            <a:r>
              <a:rPr lang="de-DE" altLang="de-DE" sz="2000" dirty="0" smtClean="0"/>
              <a:t> 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2000" dirty="0" err="1" smtClean="0"/>
              <a:t>Observations</a:t>
            </a:r>
            <a:endParaRPr lang="de-DE" altLang="de-DE" sz="2000" dirty="0" smtClean="0"/>
          </a:p>
          <a:p>
            <a:pPr lvl="1"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1400" dirty="0" err="1" smtClean="0"/>
              <a:t>Direct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vs</a:t>
            </a:r>
            <a:r>
              <a:rPr lang="de-DE" altLang="de-DE" sz="1400" dirty="0" smtClean="0"/>
              <a:t> array-</a:t>
            </a:r>
            <a:r>
              <a:rPr lang="de-DE" altLang="de-DE" sz="1400" dirty="0" err="1" smtClean="0"/>
              <a:t>derived</a:t>
            </a:r>
            <a:endParaRPr lang="de-DE" altLang="de-DE" sz="1400" dirty="0" smtClean="0"/>
          </a:p>
          <a:p>
            <a:pPr lvl="1"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1400" dirty="0" err="1" smtClean="0"/>
              <a:t>Earth‘s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free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oscillations</a:t>
            </a:r>
            <a:endParaRPr lang="de-DE" altLang="de-DE" sz="1400" dirty="0" smtClean="0"/>
          </a:p>
          <a:p>
            <a:pPr lvl="1"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1400" dirty="0" err="1" smtClean="0"/>
              <a:t>Ocean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generated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noise</a:t>
            </a:r>
            <a:r>
              <a:rPr lang="de-DE" altLang="de-DE" sz="1400" dirty="0" smtClean="0"/>
              <a:t>, </a:t>
            </a:r>
            <a:r>
              <a:rPr lang="de-DE" altLang="de-DE" sz="1400" dirty="0" err="1" smtClean="0"/>
              <a:t>microseisms</a:t>
            </a:r>
            <a:endParaRPr lang="de-DE" altLang="de-DE" sz="1400" dirty="0" smtClean="0"/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2000" dirty="0" err="1" smtClean="0"/>
              <a:t>Seismic</a:t>
            </a:r>
            <a:r>
              <a:rPr lang="de-DE" altLang="de-DE" sz="2000" dirty="0" smtClean="0"/>
              <a:t> Inverse </a:t>
            </a:r>
            <a:r>
              <a:rPr lang="de-DE" altLang="de-DE" sz="2000" dirty="0" err="1" smtClean="0"/>
              <a:t>problems</a:t>
            </a:r>
            <a:r>
              <a:rPr lang="de-DE" altLang="de-DE" sz="2000" dirty="0" smtClean="0"/>
              <a:t> incl. </a:t>
            </a:r>
            <a:r>
              <a:rPr lang="de-DE" altLang="de-DE" sz="2000" dirty="0" err="1"/>
              <a:t>r</a:t>
            </a:r>
            <a:r>
              <a:rPr lang="de-DE" altLang="de-DE" sz="2000" dirty="0" err="1" smtClean="0"/>
              <a:t>otations</a:t>
            </a:r>
            <a:r>
              <a:rPr lang="de-DE" altLang="de-DE" sz="2000" dirty="0" smtClean="0"/>
              <a:t> (</a:t>
            </a:r>
            <a:r>
              <a:rPr lang="de-DE" altLang="de-DE" sz="2000" dirty="0" err="1" smtClean="0"/>
              <a:t>and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strain</a:t>
            </a:r>
            <a:r>
              <a:rPr lang="de-DE" altLang="de-DE" sz="2000" dirty="0" smtClean="0"/>
              <a:t>)</a:t>
            </a:r>
          </a:p>
          <a:p>
            <a:pPr>
              <a:lnSpc>
                <a:spcPts val="3000"/>
              </a:lnSpc>
              <a:buFont typeface="Wingdings" pitchFamily="2" charset="2"/>
              <a:buChar char="Ø"/>
            </a:pPr>
            <a:r>
              <a:rPr lang="de-DE" altLang="de-DE" sz="2000" dirty="0" err="1" smtClean="0"/>
              <a:t>Conclusions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and</a:t>
            </a:r>
            <a:r>
              <a:rPr lang="de-DE" altLang="de-DE" sz="2000" dirty="0" smtClean="0"/>
              <a:t> Outlook</a:t>
            </a:r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D4581990-0B5C-47B8-B1AD-D3A1DC45A4B1}" type="slidenum">
              <a:rPr lang="de-DE" altLang="de-DE" smtClean="0">
                <a:solidFill>
                  <a:srgbClr val="777777"/>
                </a:solidFill>
              </a:rPr>
              <a:pPr/>
              <a:t>2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5125" name="Rechteck 5"/>
          <p:cNvSpPr>
            <a:spLocks noChangeArrowheads="1"/>
          </p:cNvSpPr>
          <p:nvPr/>
        </p:nvSpPr>
        <p:spPr bwMode="auto">
          <a:xfrm>
            <a:off x="6588125" y="476250"/>
            <a:ext cx="104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Outline</a:t>
            </a:r>
            <a:r>
              <a:rPr lang="de-DE" altLang="de-DE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39" y="3717032"/>
            <a:ext cx="362863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00" y="2276872"/>
            <a:ext cx="3964908" cy="123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4413" y="404664"/>
            <a:ext cx="3941763" cy="457200"/>
          </a:xfrm>
        </p:spPr>
        <p:txBody>
          <a:bodyPr/>
          <a:lstStyle/>
          <a:p>
            <a:r>
              <a:rPr lang="de-DE" dirty="0" smtClean="0"/>
              <a:t>Love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dispersion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# </a:t>
            </a:r>
            <a:fld id="{CB727835-681C-40C4-8EB1-65FCF5C849F0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8754"/>
            <a:ext cx="7056388" cy="526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837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pPr algn="ctr"/>
            <a:r>
              <a:rPr lang="de-DE" altLang="de-DE" smtClean="0"/>
              <a:t>Rotations from arrays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B23ACDFB-2D0B-4EBE-8CC6-784945E2F5C9}" type="slidenum">
              <a:rPr lang="de-DE" altLang="de-DE" smtClean="0">
                <a:solidFill>
                  <a:srgbClr val="777777"/>
                </a:solidFill>
              </a:rPr>
              <a:pPr/>
              <a:t>21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1187450" y="1325563"/>
            <a:ext cx="6977063" cy="4840287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11270" name="Freeform 5"/>
          <p:cNvSpPr>
            <a:spLocks/>
          </p:cNvSpPr>
          <p:nvPr/>
        </p:nvSpPr>
        <p:spPr bwMode="auto">
          <a:xfrm>
            <a:off x="1363663" y="2997200"/>
            <a:ext cx="6610350" cy="1439863"/>
          </a:xfrm>
          <a:custGeom>
            <a:avLst/>
            <a:gdLst>
              <a:gd name="T0" fmla="*/ 0 w 3936"/>
              <a:gd name="T1" fmla="*/ 2147483647 h 912"/>
              <a:gd name="T2" fmla="*/ 2147483647 w 3936"/>
              <a:gd name="T3" fmla="*/ 2147483647 h 912"/>
              <a:gd name="T4" fmla="*/ 2147483647 w 3936"/>
              <a:gd name="T5" fmla="*/ 0 h 912"/>
              <a:gd name="T6" fmla="*/ 2147483647 w 3936"/>
              <a:gd name="T7" fmla="*/ 0 h 912"/>
              <a:gd name="T8" fmla="*/ 0 w 3936"/>
              <a:gd name="T9" fmla="*/ 2147483647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36"/>
              <a:gd name="T16" fmla="*/ 0 h 912"/>
              <a:gd name="T17" fmla="*/ 3936 w 3936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36" h="912">
                <a:moveTo>
                  <a:pt x="0" y="912"/>
                </a:moveTo>
                <a:lnTo>
                  <a:pt x="2640" y="912"/>
                </a:lnTo>
                <a:lnTo>
                  <a:pt x="3936" y="0"/>
                </a:lnTo>
                <a:lnTo>
                  <a:pt x="1008" y="0"/>
                </a:lnTo>
                <a:lnTo>
                  <a:pt x="0" y="912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11271" name="Object 2"/>
          <p:cNvGraphicFramePr>
            <a:graphicFrameLocks noChangeAspect="1"/>
          </p:cNvGraphicFramePr>
          <p:nvPr/>
        </p:nvGraphicFramePr>
        <p:xfrm>
          <a:off x="1908175" y="1549400"/>
          <a:ext cx="24352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6" name="Equation" r:id="rId3" imgW="1016000" imgH="241300" progId="Equation.3">
                  <p:embed/>
                </p:oleObj>
              </mc:Choice>
              <mc:Fallback>
                <p:oleObj name="Equation" r:id="rId3" imgW="10160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549400"/>
                        <a:ext cx="2435225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Line 7"/>
          <p:cNvSpPr>
            <a:spLocks noChangeShapeType="1"/>
          </p:cNvSpPr>
          <p:nvPr/>
        </p:nvSpPr>
        <p:spPr bwMode="auto">
          <a:xfrm flipV="1">
            <a:off x="4773613" y="292100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1273" name="Group 8"/>
          <p:cNvGrpSpPr>
            <a:grpSpLocks/>
          </p:cNvGrpSpPr>
          <p:nvPr/>
        </p:nvGrpSpPr>
        <p:grpSpPr bwMode="auto">
          <a:xfrm>
            <a:off x="4632325" y="2692400"/>
            <a:ext cx="293688" cy="144463"/>
            <a:chOff x="1248" y="2400"/>
            <a:chExt cx="192" cy="96"/>
          </a:xfrm>
        </p:grpSpPr>
        <p:sp>
          <p:nvSpPr>
            <p:cNvPr id="11309" name="Oval 9"/>
            <p:cNvSpPr>
              <a:spLocks noChangeArrowheads="1"/>
            </p:cNvSpPr>
            <p:nvPr/>
          </p:nvSpPr>
          <p:spPr bwMode="auto">
            <a:xfrm>
              <a:off x="1248" y="2400"/>
              <a:ext cx="192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310" name="Line 10"/>
            <p:cNvSpPr>
              <a:spLocks noChangeShapeType="1"/>
            </p:cNvSpPr>
            <p:nvPr/>
          </p:nvSpPr>
          <p:spPr bwMode="auto">
            <a:xfrm flipH="1">
              <a:off x="1248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274" name="Group 11"/>
          <p:cNvGrpSpPr>
            <a:grpSpLocks/>
          </p:cNvGrpSpPr>
          <p:nvPr/>
        </p:nvGrpSpPr>
        <p:grpSpPr bwMode="auto">
          <a:xfrm>
            <a:off x="2743200" y="3302000"/>
            <a:ext cx="728663" cy="647700"/>
            <a:chOff x="3504" y="2784"/>
            <a:chExt cx="476" cy="432"/>
          </a:xfrm>
        </p:grpSpPr>
        <p:sp>
          <p:nvSpPr>
            <p:cNvPr id="11304" name="Rectangle 12"/>
            <p:cNvSpPr>
              <a:spLocks noChangeArrowheads="1"/>
            </p:cNvSpPr>
            <p:nvPr/>
          </p:nvSpPr>
          <p:spPr bwMode="auto">
            <a:xfrm>
              <a:off x="3504" y="2784"/>
              <a:ext cx="432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305" name="Line 13"/>
            <p:cNvSpPr>
              <a:spLocks noChangeShapeType="1"/>
            </p:cNvSpPr>
            <p:nvPr/>
          </p:nvSpPr>
          <p:spPr bwMode="auto">
            <a:xfrm flipV="1">
              <a:off x="3552" y="297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06" name="Line 14"/>
            <p:cNvSpPr>
              <a:spLocks noChangeShapeType="1"/>
            </p:cNvSpPr>
            <p:nvPr/>
          </p:nvSpPr>
          <p:spPr bwMode="auto">
            <a:xfrm flipV="1">
              <a:off x="3552" y="30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07" name="Text Box 15"/>
            <p:cNvSpPr txBox="1">
              <a:spLocks noChangeArrowheads="1"/>
            </p:cNvSpPr>
            <p:nvPr/>
          </p:nvSpPr>
          <p:spPr bwMode="auto">
            <a:xfrm>
              <a:off x="3648" y="2784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y</a:t>
              </a:r>
              <a:endParaRPr lang="de-DE" altLang="de-DE" sz="1800"/>
            </a:p>
          </p:txBody>
        </p:sp>
        <p:sp>
          <p:nvSpPr>
            <p:cNvPr id="11308" name="Text Box 16"/>
            <p:cNvSpPr txBox="1">
              <a:spLocks noChangeArrowheads="1"/>
            </p:cNvSpPr>
            <p:nvPr/>
          </p:nvSpPr>
          <p:spPr bwMode="auto">
            <a:xfrm>
              <a:off x="3744" y="2976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x</a:t>
              </a:r>
              <a:endParaRPr lang="de-DE" altLang="de-DE" sz="1800"/>
            </a:p>
          </p:txBody>
        </p:sp>
      </p:grpSp>
      <p:sp>
        <p:nvSpPr>
          <p:cNvPr id="11275" name="Text Box 17"/>
          <p:cNvSpPr txBox="1">
            <a:spLocks noChangeArrowheads="1"/>
          </p:cNvSpPr>
          <p:nvPr/>
        </p:nvSpPr>
        <p:spPr bwMode="auto">
          <a:xfrm>
            <a:off x="4562475" y="2159000"/>
            <a:ext cx="58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en-US" altLang="de-DE" sz="2400">
                <a:sym typeface="Symbol" pitchFamily="18" charset="2"/>
              </a:rPr>
              <a:t></a:t>
            </a:r>
            <a:r>
              <a:rPr lang="en-US" altLang="de-DE" sz="2400" baseline="-25000"/>
              <a:t>z</a:t>
            </a:r>
            <a:endParaRPr lang="de-DE" altLang="de-DE" sz="2400"/>
          </a:p>
        </p:txBody>
      </p:sp>
      <p:grpSp>
        <p:nvGrpSpPr>
          <p:cNvPr id="11276" name="Group 18"/>
          <p:cNvGrpSpPr>
            <a:grpSpLocks/>
          </p:cNvGrpSpPr>
          <p:nvPr/>
        </p:nvGrpSpPr>
        <p:grpSpPr bwMode="auto">
          <a:xfrm>
            <a:off x="3886200" y="3759200"/>
            <a:ext cx="728663" cy="647700"/>
            <a:chOff x="3504" y="2784"/>
            <a:chExt cx="476" cy="432"/>
          </a:xfrm>
        </p:grpSpPr>
        <p:sp>
          <p:nvSpPr>
            <p:cNvPr id="11299" name="Rectangle 19"/>
            <p:cNvSpPr>
              <a:spLocks noChangeArrowheads="1"/>
            </p:cNvSpPr>
            <p:nvPr/>
          </p:nvSpPr>
          <p:spPr bwMode="auto">
            <a:xfrm>
              <a:off x="3504" y="2784"/>
              <a:ext cx="432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300" name="Line 20"/>
            <p:cNvSpPr>
              <a:spLocks noChangeShapeType="1"/>
            </p:cNvSpPr>
            <p:nvPr/>
          </p:nvSpPr>
          <p:spPr bwMode="auto">
            <a:xfrm flipV="1">
              <a:off x="3552" y="297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01" name="Line 21"/>
            <p:cNvSpPr>
              <a:spLocks noChangeShapeType="1"/>
            </p:cNvSpPr>
            <p:nvPr/>
          </p:nvSpPr>
          <p:spPr bwMode="auto">
            <a:xfrm flipV="1">
              <a:off x="3552" y="30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02" name="Text Box 22"/>
            <p:cNvSpPr txBox="1">
              <a:spLocks noChangeArrowheads="1"/>
            </p:cNvSpPr>
            <p:nvPr/>
          </p:nvSpPr>
          <p:spPr bwMode="auto">
            <a:xfrm>
              <a:off x="3648" y="2784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y</a:t>
              </a:r>
              <a:endParaRPr lang="de-DE" altLang="de-DE" sz="1800"/>
            </a:p>
          </p:txBody>
        </p:sp>
        <p:sp>
          <p:nvSpPr>
            <p:cNvPr id="11303" name="Text Box 23"/>
            <p:cNvSpPr txBox="1">
              <a:spLocks noChangeArrowheads="1"/>
            </p:cNvSpPr>
            <p:nvPr/>
          </p:nvSpPr>
          <p:spPr bwMode="auto">
            <a:xfrm>
              <a:off x="3744" y="2976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x</a:t>
              </a:r>
              <a:endParaRPr lang="de-DE" altLang="de-DE" sz="1800"/>
            </a:p>
          </p:txBody>
        </p:sp>
      </p:grpSp>
      <p:grpSp>
        <p:nvGrpSpPr>
          <p:cNvPr id="11277" name="Group 24"/>
          <p:cNvGrpSpPr>
            <a:grpSpLocks/>
          </p:cNvGrpSpPr>
          <p:nvPr/>
        </p:nvGrpSpPr>
        <p:grpSpPr bwMode="auto">
          <a:xfrm>
            <a:off x="5943600" y="3225800"/>
            <a:ext cx="728663" cy="647700"/>
            <a:chOff x="3504" y="2784"/>
            <a:chExt cx="476" cy="432"/>
          </a:xfrm>
        </p:grpSpPr>
        <p:sp>
          <p:nvSpPr>
            <p:cNvPr id="11294" name="Rectangle 25"/>
            <p:cNvSpPr>
              <a:spLocks noChangeArrowheads="1"/>
            </p:cNvSpPr>
            <p:nvPr/>
          </p:nvSpPr>
          <p:spPr bwMode="auto">
            <a:xfrm>
              <a:off x="3504" y="2784"/>
              <a:ext cx="432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295" name="Line 26"/>
            <p:cNvSpPr>
              <a:spLocks noChangeShapeType="1"/>
            </p:cNvSpPr>
            <p:nvPr/>
          </p:nvSpPr>
          <p:spPr bwMode="auto">
            <a:xfrm flipV="1">
              <a:off x="3552" y="297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96" name="Line 27"/>
            <p:cNvSpPr>
              <a:spLocks noChangeShapeType="1"/>
            </p:cNvSpPr>
            <p:nvPr/>
          </p:nvSpPr>
          <p:spPr bwMode="auto">
            <a:xfrm flipV="1">
              <a:off x="3552" y="30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97" name="Text Box 28"/>
            <p:cNvSpPr txBox="1">
              <a:spLocks noChangeArrowheads="1"/>
            </p:cNvSpPr>
            <p:nvPr/>
          </p:nvSpPr>
          <p:spPr bwMode="auto">
            <a:xfrm>
              <a:off x="3648" y="2784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y</a:t>
              </a:r>
              <a:endParaRPr lang="de-DE" altLang="de-DE" sz="1800"/>
            </a:p>
          </p:txBody>
        </p:sp>
        <p:sp>
          <p:nvSpPr>
            <p:cNvPr id="11298" name="Text Box 29"/>
            <p:cNvSpPr txBox="1">
              <a:spLocks noChangeArrowheads="1"/>
            </p:cNvSpPr>
            <p:nvPr/>
          </p:nvSpPr>
          <p:spPr bwMode="auto">
            <a:xfrm>
              <a:off x="3744" y="2976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x</a:t>
              </a:r>
              <a:endParaRPr lang="de-DE" altLang="de-DE" sz="1800"/>
            </a:p>
          </p:txBody>
        </p:sp>
      </p:grpSp>
      <p:grpSp>
        <p:nvGrpSpPr>
          <p:cNvPr id="11278" name="Group 30"/>
          <p:cNvGrpSpPr>
            <a:grpSpLocks/>
          </p:cNvGrpSpPr>
          <p:nvPr/>
        </p:nvGrpSpPr>
        <p:grpSpPr bwMode="auto">
          <a:xfrm>
            <a:off x="5105400" y="2540000"/>
            <a:ext cx="728663" cy="647700"/>
            <a:chOff x="3504" y="2784"/>
            <a:chExt cx="476" cy="432"/>
          </a:xfrm>
        </p:grpSpPr>
        <p:sp>
          <p:nvSpPr>
            <p:cNvPr id="11289" name="Rectangle 31"/>
            <p:cNvSpPr>
              <a:spLocks noChangeArrowheads="1"/>
            </p:cNvSpPr>
            <p:nvPr/>
          </p:nvSpPr>
          <p:spPr bwMode="auto">
            <a:xfrm>
              <a:off x="3504" y="2784"/>
              <a:ext cx="432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290" name="Line 32"/>
            <p:cNvSpPr>
              <a:spLocks noChangeShapeType="1"/>
            </p:cNvSpPr>
            <p:nvPr/>
          </p:nvSpPr>
          <p:spPr bwMode="auto">
            <a:xfrm flipV="1">
              <a:off x="3552" y="297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91" name="Line 33"/>
            <p:cNvSpPr>
              <a:spLocks noChangeShapeType="1"/>
            </p:cNvSpPr>
            <p:nvPr/>
          </p:nvSpPr>
          <p:spPr bwMode="auto">
            <a:xfrm flipV="1">
              <a:off x="3552" y="30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92" name="Text Box 34"/>
            <p:cNvSpPr txBox="1">
              <a:spLocks noChangeArrowheads="1"/>
            </p:cNvSpPr>
            <p:nvPr/>
          </p:nvSpPr>
          <p:spPr bwMode="auto">
            <a:xfrm>
              <a:off x="3648" y="2784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y</a:t>
              </a:r>
              <a:endParaRPr lang="de-DE" altLang="de-DE" sz="1800"/>
            </a:p>
          </p:txBody>
        </p:sp>
        <p:sp>
          <p:nvSpPr>
            <p:cNvPr id="11293" name="Text Box 35"/>
            <p:cNvSpPr txBox="1">
              <a:spLocks noChangeArrowheads="1"/>
            </p:cNvSpPr>
            <p:nvPr/>
          </p:nvSpPr>
          <p:spPr bwMode="auto">
            <a:xfrm>
              <a:off x="3744" y="2976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r>
                <a:rPr lang="en-US" altLang="de-DE" sz="1800"/>
                <a:t>v</a:t>
              </a:r>
              <a:r>
                <a:rPr lang="en-US" altLang="de-DE" sz="1800" baseline="-25000"/>
                <a:t>x</a:t>
              </a:r>
              <a:endParaRPr lang="de-DE" altLang="de-DE" sz="1800"/>
            </a:p>
          </p:txBody>
        </p:sp>
      </p:grpSp>
      <p:sp>
        <p:nvSpPr>
          <p:cNvPr id="11279" name="Freeform 36"/>
          <p:cNvSpPr>
            <a:spLocks/>
          </p:cNvSpPr>
          <p:nvPr/>
        </p:nvSpPr>
        <p:spPr bwMode="auto">
          <a:xfrm>
            <a:off x="2297113" y="4597400"/>
            <a:ext cx="1028700" cy="1008063"/>
          </a:xfrm>
          <a:custGeom>
            <a:avLst/>
            <a:gdLst>
              <a:gd name="T0" fmla="*/ 0 w 1344"/>
              <a:gd name="T1" fmla="*/ 2147483647 h 1344"/>
              <a:gd name="T2" fmla="*/ 2147483647 w 1344"/>
              <a:gd name="T3" fmla="*/ 2147483647 h 1344"/>
              <a:gd name="T4" fmla="*/ 2147483647 w 1344"/>
              <a:gd name="T5" fmla="*/ 2147483647 h 1344"/>
              <a:gd name="T6" fmla="*/ 2147483647 w 1344"/>
              <a:gd name="T7" fmla="*/ 2147483647 h 1344"/>
              <a:gd name="T8" fmla="*/ 2147483647 w 1344"/>
              <a:gd name="T9" fmla="*/ 2147483647 h 1344"/>
              <a:gd name="T10" fmla="*/ 2147483647 w 1344"/>
              <a:gd name="T11" fmla="*/ 2147483647 h 1344"/>
              <a:gd name="T12" fmla="*/ 2147483647 w 1344"/>
              <a:gd name="T13" fmla="*/ 2147483647 h 1344"/>
              <a:gd name="T14" fmla="*/ 2147483647 w 1344"/>
              <a:gd name="T15" fmla="*/ 2147483647 h 1344"/>
              <a:gd name="T16" fmla="*/ 2147483647 w 1344"/>
              <a:gd name="T17" fmla="*/ 2147483647 h 1344"/>
              <a:gd name="T18" fmla="*/ 2147483647 w 1344"/>
              <a:gd name="T19" fmla="*/ 2147483647 h 1344"/>
              <a:gd name="T20" fmla="*/ 2147483647 w 1344"/>
              <a:gd name="T21" fmla="*/ 0 h 13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4"/>
              <a:gd name="T34" fmla="*/ 0 h 1344"/>
              <a:gd name="T35" fmla="*/ 1344 w 1344"/>
              <a:gd name="T36" fmla="*/ 1344 h 13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4" h="1344">
                <a:moveTo>
                  <a:pt x="0" y="1344"/>
                </a:moveTo>
                <a:cubicBezTo>
                  <a:pt x="100" y="1248"/>
                  <a:pt x="200" y="1152"/>
                  <a:pt x="240" y="1056"/>
                </a:cubicBezTo>
                <a:cubicBezTo>
                  <a:pt x="280" y="960"/>
                  <a:pt x="176" y="784"/>
                  <a:pt x="240" y="768"/>
                </a:cubicBezTo>
                <a:cubicBezTo>
                  <a:pt x="304" y="752"/>
                  <a:pt x="592" y="992"/>
                  <a:pt x="624" y="960"/>
                </a:cubicBezTo>
                <a:cubicBezTo>
                  <a:pt x="656" y="928"/>
                  <a:pt x="400" y="608"/>
                  <a:pt x="432" y="576"/>
                </a:cubicBezTo>
                <a:cubicBezTo>
                  <a:pt x="464" y="544"/>
                  <a:pt x="784" y="800"/>
                  <a:pt x="816" y="768"/>
                </a:cubicBezTo>
                <a:cubicBezTo>
                  <a:pt x="848" y="736"/>
                  <a:pt x="592" y="416"/>
                  <a:pt x="624" y="384"/>
                </a:cubicBezTo>
                <a:cubicBezTo>
                  <a:pt x="656" y="352"/>
                  <a:pt x="976" y="608"/>
                  <a:pt x="1008" y="576"/>
                </a:cubicBezTo>
                <a:cubicBezTo>
                  <a:pt x="1040" y="544"/>
                  <a:pt x="808" y="240"/>
                  <a:pt x="816" y="192"/>
                </a:cubicBezTo>
                <a:cubicBezTo>
                  <a:pt x="824" y="144"/>
                  <a:pt x="968" y="320"/>
                  <a:pt x="1056" y="288"/>
                </a:cubicBezTo>
                <a:cubicBezTo>
                  <a:pt x="1144" y="256"/>
                  <a:pt x="1244" y="128"/>
                  <a:pt x="13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1280" name="Group 37"/>
          <p:cNvGrpSpPr>
            <a:grpSpLocks/>
          </p:cNvGrpSpPr>
          <p:nvPr/>
        </p:nvGrpSpPr>
        <p:grpSpPr bwMode="auto">
          <a:xfrm>
            <a:off x="1673225" y="5511800"/>
            <a:ext cx="661988" cy="647700"/>
            <a:chOff x="336" y="3408"/>
            <a:chExt cx="576" cy="576"/>
          </a:xfrm>
        </p:grpSpPr>
        <p:sp>
          <p:nvSpPr>
            <p:cNvPr id="11286" name="Line 38"/>
            <p:cNvSpPr>
              <a:spLocks noChangeShapeType="1"/>
            </p:cNvSpPr>
            <p:nvPr/>
          </p:nvSpPr>
          <p:spPr bwMode="auto">
            <a:xfrm flipH="1" flipV="1">
              <a:off x="480" y="3600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87" name="Line 39"/>
            <p:cNvSpPr>
              <a:spLocks noChangeShapeType="1"/>
            </p:cNvSpPr>
            <p:nvPr/>
          </p:nvSpPr>
          <p:spPr bwMode="auto">
            <a:xfrm flipH="1" flipV="1">
              <a:off x="576" y="3552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88" name="Oval 40"/>
            <p:cNvSpPr>
              <a:spLocks noChangeArrowheads="1"/>
            </p:cNvSpPr>
            <p:nvPr/>
          </p:nvSpPr>
          <p:spPr bwMode="auto">
            <a:xfrm>
              <a:off x="336" y="3408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11281" name="Text Box 41"/>
          <p:cNvSpPr txBox="1">
            <a:spLocks noChangeArrowheads="1"/>
          </p:cNvSpPr>
          <p:nvPr/>
        </p:nvSpPr>
        <p:spPr bwMode="auto">
          <a:xfrm>
            <a:off x="4092575" y="4864100"/>
            <a:ext cx="3525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en-US" altLang="de-DE" sz="2400">
                <a:latin typeface="Arial" pitchFamily="34" charset="0"/>
              </a:rPr>
              <a:t>Rotational motion estimated from seismometer recordings</a:t>
            </a:r>
            <a:endParaRPr lang="de-DE" altLang="de-DE" sz="2400">
              <a:latin typeface="Arial" pitchFamily="34" charset="0"/>
            </a:endParaRPr>
          </a:p>
        </p:txBody>
      </p:sp>
      <p:sp>
        <p:nvSpPr>
          <p:cNvPr id="11282" name="Line 42"/>
          <p:cNvSpPr>
            <a:spLocks noChangeShapeType="1"/>
          </p:cNvSpPr>
          <p:nvPr/>
        </p:nvSpPr>
        <p:spPr bwMode="auto">
          <a:xfrm flipH="1">
            <a:off x="5624513" y="2006600"/>
            <a:ext cx="3683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83" name="Line 43"/>
          <p:cNvSpPr>
            <a:spLocks noChangeShapeType="1"/>
          </p:cNvSpPr>
          <p:nvPr/>
        </p:nvSpPr>
        <p:spPr bwMode="auto">
          <a:xfrm>
            <a:off x="6003925" y="2006600"/>
            <a:ext cx="293688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84" name="Rectangle 44"/>
          <p:cNvSpPr>
            <a:spLocks noChangeArrowheads="1"/>
          </p:cNvSpPr>
          <p:nvPr/>
        </p:nvSpPr>
        <p:spPr bwMode="auto">
          <a:xfrm>
            <a:off x="5516563" y="1549400"/>
            <a:ext cx="1719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en-US" altLang="de-DE" sz="1800">
                <a:latin typeface="Arial" pitchFamily="34" charset="0"/>
              </a:rPr>
              <a:t>seismometers</a:t>
            </a:r>
            <a:endParaRPr lang="de-DE" altLang="de-DE" sz="1800">
              <a:latin typeface="Arial" pitchFamily="34" charset="0"/>
            </a:endParaRPr>
          </a:p>
        </p:txBody>
      </p:sp>
      <p:sp>
        <p:nvSpPr>
          <p:cNvPr id="11285" name="Rechteck 45"/>
          <p:cNvSpPr>
            <a:spLocks noChangeArrowheads="1"/>
          </p:cNvSpPr>
          <p:nvPr/>
        </p:nvSpPr>
        <p:spPr bwMode="auto">
          <a:xfrm>
            <a:off x="6588125" y="476250"/>
            <a:ext cx="982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Theory</a:t>
            </a:r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31747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pPr algn="ctr"/>
            <a:r>
              <a:rPr lang="de-DE" altLang="de-DE" smtClean="0"/>
              <a:t>Array-derived rotation?</a:t>
            </a:r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385F31B2-D0F8-4B0E-B03B-CC619C6F0159}" type="slidenum">
              <a:rPr lang="de-DE" altLang="de-DE" smtClean="0">
                <a:solidFill>
                  <a:srgbClr val="777777"/>
                </a:solidFill>
              </a:rPr>
              <a:pPr/>
              <a:t>22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  <p:pic>
        <p:nvPicPr>
          <p:cNvPr id="31750" name="Picture 3" descr="fdar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9055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1" name="Object 4"/>
          <p:cNvGraphicFramePr>
            <a:graphicFrameLocks noChangeAspect="1"/>
          </p:cNvGraphicFramePr>
          <p:nvPr/>
        </p:nvGraphicFramePr>
        <p:xfrm>
          <a:off x="2720975" y="5386388"/>
          <a:ext cx="252571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7" name="Equation" r:id="rId4" imgW="1016000" imgH="241300" progId="Equation.3">
                  <p:embed/>
                </p:oleObj>
              </mc:Choice>
              <mc:Fallback>
                <p:oleObj name="Equation" r:id="rId4" imgW="10160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386388"/>
                        <a:ext cx="2525713" cy="600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32771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pPr algn="ctr"/>
            <a:r>
              <a:rPr lang="de-DE" altLang="de-DE" smtClean="0"/>
              <a:t>Array-derived rotation</a:t>
            </a: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FB93C218-D9B9-47F1-A8BC-7FDF11651FB7}" type="slidenum">
              <a:rPr lang="de-DE" altLang="de-DE" smtClean="0">
                <a:solidFill>
                  <a:srgbClr val="777777"/>
                </a:solidFill>
              </a:rPr>
              <a:pPr/>
              <a:t>23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  <p:sp>
        <p:nvSpPr>
          <p:cNvPr id="32774" name="Rectangle 3"/>
          <p:cNvSpPr>
            <a:spLocks noChangeArrowheads="1"/>
          </p:cNvSpPr>
          <p:nvPr/>
        </p:nvSpPr>
        <p:spPr bwMode="auto">
          <a:xfrm>
            <a:off x="2916238" y="6550025"/>
            <a:ext cx="341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From Suryanto et al (2006, BSSA) </a:t>
            </a:r>
            <a:endParaRPr lang="en-GB" altLang="de-DE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5" name="Picture 4" descr="wiwit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6975"/>
            <a:ext cx="63373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36867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5AC88337-8BBC-434B-A259-A2EF2DCDECE9}" type="slidenum">
              <a:rPr lang="de-DE" altLang="de-DE" smtClean="0">
                <a:solidFill>
                  <a:srgbClr val="777777"/>
                </a:solidFill>
              </a:rPr>
              <a:pPr/>
              <a:t>24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2408835" y="404813"/>
            <a:ext cx="3941763" cy="4572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Free </a:t>
            </a:r>
            <a:r>
              <a:rPr lang="de-DE" altLang="de-DE" sz="2800" dirty="0" err="1" smtClean="0"/>
              <a:t>Oscillations</a:t>
            </a:r>
            <a:r>
              <a:rPr lang="de-DE" altLang="de-DE" sz="2800" dirty="0" smtClean="0"/>
              <a:t>?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grpSp>
        <p:nvGrpSpPr>
          <p:cNvPr id="36870" name="Group 4"/>
          <p:cNvGrpSpPr>
            <a:grpSpLocks/>
          </p:cNvGrpSpPr>
          <p:nvPr/>
        </p:nvGrpSpPr>
        <p:grpSpPr bwMode="auto">
          <a:xfrm>
            <a:off x="900113" y="2133600"/>
            <a:ext cx="7416800" cy="3097213"/>
            <a:chOff x="1391" y="2510"/>
            <a:chExt cx="3225" cy="1316"/>
          </a:xfrm>
        </p:grpSpPr>
        <p:sp>
          <p:nvSpPr>
            <p:cNvPr id="36872" name="Rectangle 5"/>
            <p:cNvSpPr>
              <a:spLocks noChangeArrowheads="1"/>
            </p:cNvSpPr>
            <p:nvPr/>
          </p:nvSpPr>
          <p:spPr bwMode="auto">
            <a:xfrm>
              <a:off x="1391" y="2510"/>
              <a:ext cx="3225" cy="13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pic>
          <p:nvPicPr>
            <p:cNvPr id="3687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" y="2652"/>
              <a:ext cx="2800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Rectangle 7"/>
            <p:cNvSpPr>
              <a:spLocks noChangeArrowheads="1"/>
            </p:cNvSpPr>
            <p:nvPr/>
          </p:nvSpPr>
          <p:spPr bwMode="auto">
            <a:xfrm>
              <a:off x="2763" y="3407"/>
              <a:ext cx="998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pPr algn="ctr" eaLnBrk="1" hangingPunct="1"/>
              <a:r>
                <a:rPr lang="de-DE" altLang="de-DE">
                  <a:latin typeface="Arial" pitchFamily="34" charset="0"/>
                </a:rPr>
                <a:t>Widmer et al., BSSA, 2009</a:t>
              </a:r>
            </a:p>
          </p:txBody>
        </p:sp>
      </p:grp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5"/>
          <p:cNvSpPr>
            <a:spLocks noChangeArrowheads="1"/>
          </p:cNvSpPr>
          <p:nvPr/>
        </p:nvSpPr>
        <p:spPr bwMode="auto">
          <a:xfrm>
            <a:off x="-107950" y="1196975"/>
            <a:ext cx="9404350" cy="59039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37891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r>
              <a:rPr lang="de-DE" altLang="de-DE" smtClean="0"/>
              <a:t>Tohoku-Oki M9 Earthquake</a:t>
            </a:r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72256837-2C95-4ECB-A019-C48A48ACE7CA}" type="slidenum">
              <a:rPr lang="de-DE" altLang="de-DE" smtClean="0">
                <a:solidFill>
                  <a:srgbClr val="777777"/>
                </a:solidFill>
              </a:rPr>
              <a:pPr/>
              <a:t>25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268413"/>
            <a:ext cx="56610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7894" name="Rechteck 4"/>
          <p:cNvSpPr>
            <a:spLocks noChangeArrowheads="1"/>
          </p:cNvSpPr>
          <p:nvPr/>
        </p:nvSpPr>
        <p:spPr bwMode="auto">
          <a:xfrm>
            <a:off x="-323850" y="1268413"/>
            <a:ext cx="97917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37895" name="Textfeld 6"/>
          <p:cNvSpPr txBox="1">
            <a:spLocks noChangeArrowheads="1"/>
          </p:cNvSpPr>
          <p:nvPr/>
        </p:nvSpPr>
        <p:spPr bwMode="auto">
          <a:xfrm>
            <a:off x="323850" y="2924175"/>
            <a:ext cx="286543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latin typeface="Arial" pitchFamily="34" charset="0"/>
                <a:cs typeface="Arial" pitchFamily="34" charset="0"/>
              </a:rPr>
              <a:t>Love waves GX traveling around the Earth</a:t>
            </a:r>
          </a:p>
          <a:p>
            <a:endParaRPr lang="de-DE" altLang="de-DE" sz="2000">
              <a:latin typeface="Arial" pitchFamily="34" charset="0"/>
              <a:cs typeface="Arial" pitchFamily="34" charset="0"/>
            </a:endParaRPr>
          </a:p>
          <a:p>
            <a:r>
              <a:rPr lang="de-DE" altLang="de-DE" sz="2000" b="1">
                <a:latin typeface="Arial" pitchFamily="34" charset="0"/>
                <a:cs typeface="Arial" pitchFamily="34" charset="0"/>
              </a:rPr>
              <a:t>Black – seismometer</a:t>
            </a:r>
          </a:p>
          <a:p>
            <a:r>
              <a:rPr lang="de-DE" altLang="de-DE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 – ring laser</a:t>
            </a:r>
          </a:p>
          <a:p>
            <a:endParaRPr lang="de-DE" altLang="de-DE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de-DE" altLang="de-DE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de-DE" altLang="de-DE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de-DE" altLang="de-DE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altLang="de-DE" sz="1600">
                <a:latin typeface="Arial" pitchFamily="34" charset="0"/>
                <a:cs typeface="Arial" pitchFamily="34" charset="0"/>
              </a:rPr>
              <a:t>Igel et al., GRL, 2011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97AC85BA-D2A8-46AE-98D9-72E3A477BE59}" type="slidenum">
              <a:rPr lang="de-DE" altLang="de-DE" smtClean="0">
                <a:solidFill>
                  <a:srgbClr val="777777"/>
                </a:solidFill>
              </a:rPr>
              <a:pPr/>
              <a:t>26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04813"/>
            <a:ext cx="3941762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Earth‘s free oscillations</a:t>
            </a:r>
          </a:p>
        </p:txBody>
      </p:sp>
      <p:pic>
        <p:nvPicPr>
          <p:cNvPr id="40965" name="Picture 5" descr="T5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53276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403350" y="6021388"/>
            <a:ext cx="6176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b="1">
                <a:latin typeface="Arial" pitchFamily="34" charset="0"/>
                <a:cs typeface="Arial" pitchFamily="34" charset="0"/>
              </a:rPr>
              <a:t>Source</a:t>
            </a:r>
            <a:r>
              <a:rPr lang="de-DE" altLang="de-DE">
                <a:latin typeface="Arial" pitchFamily="34" charset="0"/>
                <a:cs typeface="Arial" pitchFamily="34" charset="0"/>
              </a:rPr>
              <a:t>:  http://icb.u-bourgogne.fr/nano/MANAPI/saviot/terre/index.en.html</a:t>
            </a:r>
          </a:p>
        </p:txBody>
      </p:sp>
      <p:sp>
        <p:nvSpPr>
          <p:cNvPr id="40967" name="Rectangle 8"/>
          <p:cNvSpPr>
            <a:spLocks noChangeArrowheads="1"/>
          </p:cNvSpPr>
          <p:nvPr/>
        </p:nvSpPr>
        <p:spPr bwMode="auto">
          <a:xfrm>
            <a:off x="2124075" y="5300663"/>
            <a:ext cx="4818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Torsional mode, n=0, ℓ=5, |m|=4. period ≈ 18 minutes </a:t>
            </a:r>
          </a:p>
        </p:txBody>
      </p:sp>
      <p:sp>
        <p:nvSpPr>
          <p:cNvPr id="40968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5"/>
          <p:cNvSpPr>
            <a:spLocks noChangeArrowheads="1"/>
          </p:cNvSpPr>
          <p:nvPr/>
        </p:nvSpPr>
        <p:spPr bwMode="auto">
          <a:xfrm>
            <a:off x="-107950" y="1196975"/>
            <a:ext cx="9404350" cy="59039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39939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r>
              <a:rPr lang="de-DE" altLang="de-DE" smtClean="0"/>
              <a:t>Tohoku-Oki M9 Earthquake</a:t>
            </a:r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2700669A-CC98-4442-9A54-1E58904C06C7}" type="slidenum">
              <a:rPr lang="de-DE" altLang="de-DE" smtClean="0">
                <a:solidFill>
                  <a:srgbClr val="777777"/>
                </a:solidFill>
              </a:rPr>
              <a:pPr/>
              <a:t>27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39941" name="Rechteck 4"/>
          <p:cNvSpPr>
            <a:spLocks noChangeArrowheads="1"/>
          </p:cNvSpPr>
          <p:nvPr/>
        </p:nvSpPr>
        <p:spPr bwMode="auto">
          <a:xfrm>
            <a:off x="-323850" y="1268413"/>
            <a:ext cx="97917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1196975"/>
            <a:ext cx="671195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3" name="Titel 1"/>
          <p:cNvSpPr txBox="1">
            <a:spLocks/>
          </p:cNvSpPr>
          <p:nvPr/>
        </p:nvSpPr>
        <p:spPr bwMode="auto">
          <a:xfrm>
            <a:off x="6300788" y="317500"/>
            <a:ext cx="2357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Free oscillation spectra</a:t>
            </a:r>
          </a:p>
        </p:txBody>
      </p:sp>
      <p:sp>
        <p:nvSpPr>
          <p:cNvPr id="39944" name="Rechteck 2"/>
          <p:cNvSpPr>
            <a:spLocks noChangeArrowheads="1"/>
          </p:cNvSpPr>
          <p:nvPr/>
        </p:nvSpPr>
        <p:spPr bwMode="auto">
          <a:xfrm>
            <a:off x="5003800" y="1268413"/>
            <a:ext cx="6477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856164" y="6762854"/>
            <a:ext cx="50200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en-US" altLang="de-DE" sz="1600" dirty="0">
                <a:latin typeface="Arial" pitchFamily="34" charset="0"/>
                <a:cs typeface="Arial" pitchFamily="34" charset="0"/>
              </a:rPr>
              <a:t>48h Tohoku event  (Nader-Nieto et al., J. </a:t>
            </a:r>
            <a:r>
              <a:rPr lang="en-US" altLang="de-DE" sz="1600" dirty="0" err="1">
                <a:latin typeface="Arial" pitchFamily="34" charset="0"/>
                <a:cs typeface="Arial" pitchFamily="34" charset="0"/>
              </a:rPr>
              <a:t>Seis</a:t>
            </a:r>
            <a:r>
              <a:rPr lang="en-US" altLang="de-DE" sz="1600" dirty="0">
                <a:latin typeface="Arial" pitchFamily="34" charset="0"/>
                <a:cs typeface="Arial" pitchFamily="34" charset="0"/>
              </a:rPr>
              <a:t>. 2012)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hteck 15"/>
          <p:cNvSpPr>
            <a:spLocks noChangeArrowheads="1"/>
          </p:cNvSpPr>
          <p:nvPr/>
        </p:nvSpPr>
        <p:spPr bwMode="auto">
          <a:xfrm>
            <a:off x="-39688" y="1196975"/>
            <a:ext cx="9144001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4301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AA119B13-052F-43C2-8C94-B1B3E364D343}" type="slidenum">
              <a:rPr lang="de-DE" altLang="de-DE" smtClean="0">
                <a:solidFill>
                  <a:srgbClr val="777777"/>
                </a:solidFill>
              </a:rPr>
              <a:pPr/>
              <a:t>28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04813"/>
            <a:ext cx="3941762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Earth‘s free oscillations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124075" y="5300663"/>
            <a:ext cx="4818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Torsional mode, n=0, ℓ=5, |m|=4. period ≈ 18 minutes </a:t>
            </a:r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6429375" y="333375"/>
            <a:ext cx="23034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Evidence for coupling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872902" y="6483350"/>
            <a:ext cx="5219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en-US" altLang="de-DE" sz="1600" dirty="0" smtClean="0">
                <a:latin typeface="Arial" pitchFamily="34" charset="0"/>
                <a:cs typeface="Arial" pitchFamily="34" charset="0"/>
              </a:rPr>
              <a:t>Tohoku </a:t>
            </a:r>
            <a:r>
              <a:rPr lang="en-US" altLang="de-DE" sz="1600" dirty="0">
                <a:latin typeface="Arial" pitchFamily="34" charset="0"/>
                <a:cs typeface="Arial" pitchFamily="34" charset="0"/>
              </a:rPr>
              <a:t>event  (Nader-Nieto et al., </a:t>
            </a:r>
            <a:r>
              <a:rPr lang="en-US" altLang="de-DE" sz="1600" dirty="0" smtClean="0">
                <a:latin typeface="Arial" pitchFamily="34" charset="0"/>
                <a:cs typeface="Arial" pitchFamily="34" charset="0"/>
              </a:rPr>
              <a:t>GJI, 2014 accepted) </a:t>
            </a:r>
            <a:endParaRPr lang="en-US" altLang="de-D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2"/>
            <a:ext cx="9348354" cy="497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679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3150" y="376238"/>
            <a:ext cx="3941763" cy="457200"/>
          </a:xfrm>
        </p:spPr>
        <p:txBody>
          <a:bodyPr/>
          <a:lstStyle/>
          <a:p>
            <a:r>
              <a:rPr lang="de-DE" altLang="de-DE" sz="2400" smtClean="0"/>
              <a:t>Ocean generated noise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884" y="2186310"/>
            <a:ext cx="262255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40" name="Picture 8" descr="https://profile.usgs.gov/myscience/upload_folder/oc44121SeismicNoiseSpectrum_PSD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93" y="2262839"/>
            <a:ext cx="4502990" cy="337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15"/>
          <p:cNvSpPr>
            <a:spLocks noChangeArrowheads="1"/>
          </p:cNvSpPr>
          <p:nvPr/>
        </p:nvSpPr>
        <p:spPr bwMode="auto">
          <a:xfrm>
            <a:off x="25146" y="1160463"/>
            <a:ext cx="9144000" cy="52562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6147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r>
              <a:rPr lang="de-DE" altLang="de-DE" smtClean="0"/>
              <a:t>Translation, strain, rotation</a:t>
            </a:r>
          </a:p>
        </p:txBody>
      </p:sp>
      <p:sp>
        <p:nvSpPr>
          <p:cNvPr id="61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CD1FF406-7B46-4E82-B5FE-FF872D9A076D}" type="slidenum">
              <a:rPr lang="de-DE" altLang="de-DE" smtClean="0">
                <a:solidFill>
                  <a:srgbClr val="777777"/>
                </a:solidFill>
              </a:rPr>
              <a:pPr/>
              <a:t>3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4338" y="1790700"/>
            <a:ext cx="56578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6150" name="Objekt 5"/>
          <p:cNvGraphicFramePr>
            <a:graphicFrameLocks noChangeAspect="1"/>
          </p:cNvGraphicFramePr>
          <p:nvPr/>
        </p:nvGraphicFramePr>
        <p:xfrm>
          <a:off x="2584450" y="4705350"/>
          <a:ext cx="3040063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Formel" r:id="rId5" imgW="1168400" imgH="469900" progId="Equation.3">
                  <p:embed/>
                </p:oleObj>
              </mc:Choice>
              <mc:Fallback>
                <p:oleObj name="Formel" r:id="rId5" imgW="1168400" imgH="4699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4705350"/>
                        <a:ext cx="3040063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51" name="Gerade Verbindung mit Pfeil 8"/>
          <p:cNvCxnSpPr>
            <a:cxnSpLocks noChangeShapeType="1"/>
          </p:cNvCxnSpPr>
          <p:nvPr/>
        </p:nvCxnSpPr>
        <p:spPr bwMode="auto">
          <a:xfrm>
            <a:off x="6943725" y="3468688"/>
            <a:ext cx="796925" cy="68103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6152" name="Gerade Verbindung mit Pfeil 11"/>
          <p:cNvCxnSpPr>
            <a:cxnSpLocks noChangeShapeType="1"/>
          </p:cNvCxnSpPr>
          <p:nvPr/>
        </p:nvCxnSpPr>
        <p:spPr bwMode="auto">
          <a:xfrm>
            <a:off x="10188575" y="4005263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6153" name="Gerade Verbindung mit Pfeil 13"/>
          <p:cNvCxnSpPr>
            <a:cxnSpLocks noChangeShapeType="1"/>
          </p:cNvCxnSpPr>
          <p:nvPr/>
        </p:nvCxnSpPr>
        <p:spPr bwMode="auto">
          <a:xfrm>
            <a:off x="6443663" y="3573463"/>
            <a:ext cx="500062" cy="4318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6154" name="Gerade Verbindung mit Pfeil 15"/>
          <p:cNvCxnSpPr>
            <a:cxnSpLocks noChangeShapeType="1"/>
          </p:cNvCxnSpPr>
          <p:nvPr/>
        </p:nvCxnSpPr>
        <p:spPr bwMode="auto">
          <a:xfrm>
            <a:off x="107950" y="3130550"/>
            <a:ext cx="1439863" cy="133191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6155" name="Gerade Verbindung mit Pfeil 18"/>
          <p:cNvCxnSpPr>
            <a:cxnSpLocks noChangeShapeType="1"/>
          </p:cNvCxnSpPr>
          <p:nvPr/>
        </p:nvCxnSpPr>
        <p:spPr bwMode="auto">
          <a:xfrm>
            <a:off x="6443663" y="3468688"/>
            <a:ext cx="500062" cy="536575"/>
          </a:xfrm>
          <a:prstGeom prst="straightConnector1">
            <a:avLst/>
          </a:prstGeom>
          <a:noFill/>
          <a:ln w="31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6" name="Gerade Verbindung mit Pfeil 21"/>
          <p:cNvCxnSpPr>
            <a:cxnSpLocks noChangeShapeType="1"/>
          </p:cNvCxnSpPr>
          <p:nvPr/>
        </p:nvCxnSpPr>
        <p:spPr bwMode="auto">
          <a:xfrm flipH="1">
            <a:off x="4397375" y="3352800"/>
            <a:ext cx="822325" cy="1300163"/>
          </a:xfrm>
          <a:prstGeom prst="straightConnector1">
            <a:avLst/>
          </a:prstGeom>
          <a:noFill/>
          <a:ln w="31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7" name="Gerade Verbindung mit Pfeil 23"/>
          <p:cNvCxnSpPr>
            <a:cxnSpLocks noChangeShapeType="1"/>
          </p:cNvCxnSpPr>
          <p:nvPr/>
        </p:nvCxnSpPr>
        <p:spPr bwMode="auto">
          <a:xfrm flipH="1">
            <a:off x="2411413" y="3421063"/>
            <a:ext cx="1692275" cy="584200"/>
          </a:xfrm>
          <a:prstGeom prst="straightConnector1">
            <a:avLst/>
          </a:prstGeom>
          <a:noFill/>
          <a:ln w="31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5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97300"/>
            <a:ext cx="1497012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hteck 22"/>
          <p:cNvSpPr>
            <a:spLocks noChangeArrowheads="1"/>
          </p:cNvSpPr>
          <p:nvPr/>
        </p:nvSpPr>
        <p:spPr bwMode="auto">
          <a:xfrm>
            <a:off x="3729038" y="5929313"/>
            <a:ext cx="811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latin typeface="Arial" pitchFamily="34" charset="0"/>
                <a:cs typeface="Arial" pitchFamily="34" charset="0"/>
              </a:rPr>
              <a:t>strain</a:t>
            </a:r>
          </a:p>
        </p:txBody>
      </p:sp>
      <p:sp>
        <p:nvSpPr>
          <p:cNvPr id="6160" name="Rechteck 28"/>
          <p:cNvSpPr>
            <a:spLocks noChangeArrowheads="1"/>
          </p:cNvSpPr>
          <p:nvPr/>
        </p:nvSpPr>
        <p:spPr bwMode="auto">
          <a:xfrm>
            <a:off x="6835775" y="5013325"/>
            <a:ext cx="103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latin typeface="Arial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6161" name="Rechteck 29"/>
          <p:cNvSpPr>
            <a:spLocks noChangeArrowheads="1"/>
          </p:cNvSpPr>
          <p:nvPr/>
        </p:nvSpPr>
        <p:spPr bwMode="auto">
          <a:xfrm>
            <a:off x="611188" y="5013325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latin typeface="Arial" pitchFamily="34" charset="0"/>
                <a:cs typeface="Arial" pitchFamily="34" charset="0"/>
              </a:rPr>
              <a:t>translation</a:t>
            </a:r>
          </a:p>
        </p:txBody>
      </p:sp>
      <p:graphicFrame>
        <p:nvGraphicFramePr>
          <p:cNvPr id="6162" name="Objekt 30"/>
          <p:cNvGraphicFramePr>
            <a:graphicFrameLocks noChangeAspect="1"/>
          </p:cNvGraphicFramePr>
          <p:nvPr/>
        </p:nvGraphicFramePr>
        <p:xfrm>
          <a:off x="5546725" y="3895725"/>
          <a:ext cx="3106738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Formel" r:id="rId8" imgW="1193800" imgH="469900" progId="Equation.3">
                  <p:embed/>
                </p:oleObj>
              </mc:Choice>
              <mc:Fallback>
                <p:oleObj name="Formel" r:id="rId8" imgW="1193800" imgH="469900" progId="Equation.3">
                  <p:embed/>
                  <p:pic>
                    <p:nvPicPr>
                      <p:cNvPr id="0" name="Objek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6725" y="3895725"/>
                        <a:ext cx="3106738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45059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3941763" cy="457200"/>
          </a:xfrm>
        </p:spPr>
        <p:txBody>
          <a:bodyPr/>
          <a:lstStyle/>
          <a:p>
            <a:r>
              <a:rPr lang="de-DE" altLang="de-DE" smtClean="0"/>
              <a:t>S/N Improvement in 2009</a:t>
            </a:r>
          </a:p>
        </p:txBody>
      </p:sp>
      <p:sp>
        <p:nvSpPr>
          <p:cNvPr id="4506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4506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43670488-6AB7-4FAE-A787-C429010168B5}" type="slidenum">
              <a:rPr lang="de-DE" altLang="de-DE" smtClean="0">
                <a:solidFill>
                  <a:srgbClr val="777777"/>
                </a:solidFill>
              </a:rPr>
              <a:pPr/>
              <a:t>30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376363"/>
            <a:ext cx="6696075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115616" y="1370590"/>
            <a:ext cx="6408712" cy="5004168"/>
            <a:chOff x="1115616" y="1370590"/>
            <a:chExt cx="6408712" cy="5004168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370590"/>
              <a:ext cx="6408712" cy="500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2051719" y="3825081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Primary</a:t>
              </a:r>
              <a:endParaRPr lang="de-DE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35896" y="1844824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Secondary</a:t>
              </a:r>
              <a:endParaRPr lang="de-DE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46083" name="Titel 1"/>
          <p:cNvSpPr>
            <a:spLocks noGrp="1"/>
          </p:cNvSpPr>
          <p:nvPr>
            <p:ph type="title"/>
          </p:nvPr>
        </p:nvSpPr>
        <p:spPr>
          <a:xfrm>
            <a:off x="2700338" y="404813"/>
            <a:ext cx="3941762" cy="457200"/>
          </a:xfrm>
        </p:spPr>
        <p:txBody>
          <a:bodyPr/>
          <a:lstStyle/>
          <a:p>
            <a:r>
              <a:rPr lang="de-DE" altLang="de-DE" smtClean="0"/>
              <a:t>Ambient Noise</a:t>
            </a: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060ECAE9-1BCE-489A-8E99-9BAA5522B74B}" type="slidenum">
              <a:rPr lang="de-DE" altLang="de-DE" smtClean="0">
                <a:solidFill>
                  <a:srgbClr val="777777"/>
                </a:solidFill>
              </a:rPr>
              <a:pPr/>
              <a:t>31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pic>
        <p:nvPicPr>
          <p:cNvPr id="460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52563"/>
            <a:ext cx="7345362" cy="4327525"/>
          </a:xfrm>
          <a:noFill/>
        </p:spPr>
      </p:pic>
      <p:sp>
        <p:nvSpPr>
          <p:cNvPr id="46086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  <p:sp>
        <p:nvSpPr>
          <p:cNvPr id="46087" name="Textfeld 1"/>
          <p:cNvSpPr txBox="1">
            <a:spLocks noChangeArrowheads="1"/>
          </p:cNvSpPr>
          <p:nvPr/>
        </p:nvSpPr>
        <p:spPr bwMode="auto">
          <a:xfrm>
            <a:off x="2195513" y="5805488"/>
            <a:ext cx="4532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>
                <a:latin typeface="Arial" pitchFamily="34" charset="0"/>
                <a:cs typeface="Arial" pitchFamily="34" charset="0"/>
              </a:rPr>
              <a:t>Are they systematically related?</a:t>
            </a:r>
          </a:p>
        </p:txBody>
      </p:sp>
      <p:sp>
        <p:nvSpPr>
          <p:cNvPr id="46088" name="Textfeld 7"/>
          <p:cNvSpPr txBox="1">
            <a:spLocks noChangeArrowheads="1"/>
          </p:cNvSpPr>
          <p:nvPr/>
        </p:nvSpPr>
        <p:spPr bwMode="auto">
          <a:xfrm>
            <a:off x="7197725" y="2205038"/>
            <a:ext cx="1573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>
                <a:latin typeface="Arial" pitchFamily="34" charset="0"/>
                <a:cs typeface="Arial" pitchFamily="34" charset="0"/>
              </a:rPr>
              <a:t>Ring laser</a:t>
            </a:r>
          </a:p>
        </p:txBody>
      </p:sp>
      <p:sp>
        <p:nvSpPr>
          <p:cNvPr id="46089" name="Textfeld 8"/>
          <p:cNvSpPr txBox="1">
            <a:spLocks noChangeArrowheads="1"/>
          </p:cNvSpPr>
          <p:nvPr/>
        </p:nvSpPr>
        <p:spPr bwMode="auto">
          <a:xfrm>
            <a:off x="7197725" y="3394075"/>
            <a:ext cx="180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>
                <a:latin typeface="Arial" pitchFamily="34" charset="0"/>
                <a:cs typeface="Arial" pitchFamily="34" charset="0"/>
              </a:rPr>
              <a:t>Seismo  NS</a:t>
            </a:r>
          </a:p>
        </p:txBody>
      </p:sp>
      <p:sp>
        <p:nvSpPr>
          <p:cNvPr id="46090" name="Textfeld 9"/>
          <p:cNvSpPr txBox="1">
            <a:spLocks noChangeArrowheads="1"/>
          </p:cNvSpPr>
          <p:nvPr/>
        </p:nvSpPr>
        <p:spPr bwMode="auto">
          <a:xfrm>
            <a:off x="7197725" y="4581525"/>
            <a:ext cx="187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400">
                <a:latin typeface="Arial" pitchFamily="34" charset="0"/>
                <a:cs typeface="Arial" pitchFamily="34" charset="0"/>
              </a:rPr>
              <a:t>Seismo  EW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47107" name="Titel 1"/>
          <p:cNvSpPr>
            <a:spLocks noGrp="1"/>
          </p:cNvSpPr>
          <p:nvPr>
            <p:ph type="title"/>
          </p:nvPr>
        </p:nvSpPr>
        <p:spPr>
          <a:xfrm>
            <a:off x="2389188" y="404813"/>
            <a:ext cx="3941762" cy="457200"/>
          </a:xfrm>
        </p:spPr>
        <p:txBody>
          <a:bodyPr/>
          <a:lstStyle/>
          <a:p>
            <a:r>
              <a:rPr lang="de-DE" altLang="de-DE" smtClean="0"/>
              <a:t>Ambient Noise</a:t>
            </a: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2094BF25-83E9-4BAC-86B4-AAF991BDEBA8}" type="slidenum">
              <a:rPr lang="de-DE" altLang="de-DE" smtClean="0">
                <a:solidFill>
                  <a:srgbClr val="777777"/>
                </a:solidFill>
              </a:rPr>
              <a:pPr/>
              <a:t>32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77009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feld 5"/>
          <p:cNvSpPr txBox="1">
            <a:spLocks noChangeArrowheads="1"/>
          </p:cNvSpPr>
          <p:nvPr/>
        </p:nvSpPr>
        <p:spPr bwMode="auto">
          <a:xfrm>
            <a:off x="1447800" y="5927725"/>
            <a:ext cx="4608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>
                <a:latin typeface="Arial" pitchFamily="34" charset="0"/>
                <a:cs typeface="Arial" pitchFamily="34" charset="0"/>
              </a:rPr>
              <a:t>Total length 24 hours, window  length 1 minute</a:t>
            </a:r>
          </a:p>
        </p:txBody>
      </p:sp>
      <p:cxnSp>
        <p:nvCxnSpPr>
          <p:cNvPr id="47111" name="Gerade Verbindung mit Pfeil 7"/>
          <p:cNvCxnSpPr>
            <a:cxnSpLocks noChangeShapeType="1"/>
          </p:cNvCxnSpPr>
          <p:nvPr/>
        </p:nvCxnSpPr>
        <p:spPr bwMode="auto">
          <a:xfrm>
            <a:off x="1042988" y="5589588"/>
            <a:ext cx="5473700" cy="7143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47112" name="Textfeld 10"/>
          <p:cNvSpPr txBox="1">
            <a:spLocks noChangeArrowheads="1"/>
          </p:cNvSpPr>
          <p:nvPr/>
        </p:nvSpPr>
        <p:spPr bwMode="auto">
          <a:xfrm>
            <a:off x="7380288" y="1916113"/>
            <a:ext cx="14398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>
                <a:latin typeface="Arial" pitchFamily="34" charset="0"/>
                <a:cs typeface="Arial" pitchFamily="34" charset="0"/>
              </a:rPr>
              <a:t>Rotation rate</a:t>
            </a:r>
          </a:p>
        </p:txBody>
      </p:sp>
      <p:sp>
        <p:nvSpPr>
          <p:cNvPr id="47113" name="Textfeld 11"/>
          <p:cNvSpPr txBox="1">
            <a:spLocks noChangeArrowheads="1"/>
          </p:cNvSpPr>
          <p:nvPr/>
        </p:nvSpPr>
        <p:spPr bwMode="auto">
          <a:xfrm>
            <a:off x="7451725" y="2852738"/>
            <a:ext cx="1441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>
                <a:latin typeface="Arial" pitchFamily="34" charset="0"/>
                <a:cs typeface="Arial" pitchFamily="34" charset="0"/>
              </a:rPr>
              <a:t>Back azimuth</a:t>
            </a:r>
          </a:p>
        </p:txBody>
      </p:sp>
      <p:sp>
        <p:nvSpPr>
          <p:cNvPr id="47114" name="Textfeld 12"/>
          <p:cNvSpPr txBox="1">
            <a:spLocks noChangeArrowheads="1"/>
          </p:cNvSpPr>
          <p:nvPr/>
        </p:nvSpPr>
        <p:spPr bwMode="auto">
          <a:xfrm>
            <a:off x="7451725" y="3573463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>
                <a:latin typeface="Arial" pitchFamily="34" charset="0"/>
                <a:cs typeface="Arial" pitchFamily="34" charset="0"/>
              </a:rPr>
              <a:t>Correlation coefficient</a:t>
            </a:r>
          </a:p>
        </p:txBody>
      </p:sp>
      <p:sp>
        <p:nvSpPr>
          <p:cNvPr id="47115" name="Textfeld 13"/>
          <p:cNvSpPr txBox="1">
            <a:spLocks noChangeArrowheads="1"/>
          </p:cNvSpPr>
          <p:nvPr/>
        </p:nvSpPr>
        <p:spPr bwMode="auto">
          <a:xfrm>
            <a:off x="7524750" y="4365625"/>
            <a:ext cx="1439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600">
                <a:latin typeface="Arial" pitchFamily="34" charset="0"/>
                <a:cs typeface="Arial" pitchFamily="34" charset="0"/>
              </a:rPr>
              <a:t>Phase velocity</a:t>
            </a:r>
          </a:p>
        </p:txBody>
      </p:sp>
      <p:sp>
        <p:nvSpPr>
          <p:cNvPr id="47116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48131" name="Titel 1"/>
          <p:cNvSpPr>
            <a:spLocks noGrp="1"/>
          </p:cNvSpPr>
          <p:nvPr>
            <p:ph type="title"/>
          </p:nvPr>
        </p:nvSpPr>
        <p:spPr>
          <a:xfrm>
            <a:off x="2389188" y="404813"/>
            <a:ext cx="3941762" cy="457200"/>
          </a:xfrm>
        </p:spPr>
        <p:txBody>
          <a:bodyPr/>
          <a:lstStyle/>
          <a:p>
            <a:r>
              <a:rPr lang="de-DE" altLang="de-DE" smtClean="0"/>
              <a:t>Ambient Noise</a:t>
            </a:r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D5FA7976-4245-4B99-9A06-12C64D37CD2C}" type="slidenum">
              <a:rPr lang="de-DE" altLang="de-DE" smtClean="0">
                <a:solidFill>
                  <a:srgbClr val="777777"/>
                </a:solidFill>
              </a:rPr>
              <a:pPr/>
              <a:t>33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cxnSp>
        <p:nvCxnSpPr>
          <p:cNvPr id="48133" name="Gerade Verbindung mit Pfeil 7"/>
          <p:cNvCxnSpPr>
            <a:cxnSpLocks noChangeShapeType="1"/>
          </p:cNvCxnSpPr>
          <p:nvPr/>
        </p:nvCxnSpPr>
        <p:spPr bwMode="auto">
          <a:xfrm>
            <a:off x="1042988" y="5589588"/>
            <a:ext cx="5473700" cy="7143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88" y="1460500"/>
            <a:ext cx="7489825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217990" y="6483350"/>
            <a:ext cx="4442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en-US" altLang="de-DE" sz="1800" dirty="0">
                <a:latin typeface="Arial" pitchFamily="34" charset="0"/>
                <a:cs typeface="Arial" pitchFamily="34" charset="0"/>
              </a:rPr>
              <a:t>(From </a:t>
            </a:r>
            <a:r>
              <a:rPr lang="en-US" altLang="de-DE" sz="1800" dirty="0" err="1">
                <a:latin typeface="Arial" pitchFamily="34" charset="0"/>
                <a:cs typeface="Arial" pitchFamily="34" charset="0"/>
              </a:rPr>
              <a:t>Hadziioannou</a:t>
            </a:r>
            <a:r>
              <a:rPr lang="en-US" altLang="de-DE" sz="1800" dirty="0">
                <a:latin typeface="Arial" pitchFamily="34" charset="0"/>
                <a:cs typeface="Arial" pitchFamily="34" charset="0"/>
              </a:rPr>
              <a:t> et al., J. </a:t>
            </a:r>
            <a:r>
              <a:rPr lang="en-US" altLang="de-DE" sz="1800" dirty="0" err="1">
                <a:latin typeface="Arial" pitchFamily="34" charset="0"/>
                <a:cs typeface="Arial" pitchFamily="34" charset="0"/>
              </a:rPr>
              <a:t>Seis</a:t>
            </a:r>
            <a:r>
              <a:rPr lang="en-US" altLang="de-DE" sz="1800" dirty="0">
                <a:latin typeface="Arial" pitchFamily="34" charset="0"/>
                <a:cs typeface="Arial" pitchFamily="34" charset="0"/>
              </a:rPr>
              <a:t>. 2012)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624" y="2636912"/>
            <a:ext cx="6876256" cy="3096344"/>
          </a:xfrm>
        </p:spPr>
        <p:txBody>
          <a:bodyPr/>
          <a:lstStyle/>
          <a:p>
            <a:pPr algn="ctr"/>
            <a:r>
              <a:rPr lang="de-DE" altLang="de-DE" sz="4000" dirty="0" smtClean="0"/>
              <a:t>The </a:t>
            </a:r>
            <a:r>
              <a:rPr lang="de-DE" altLang="de-DE" sz="4000" dirty="0" err="1" smtClean="0"/>
              <a:t>seismic</a:t>
            </a:r>
            <a:r>
              <a:rPr lang="de-DE" altLang="de-DE" sz="4000" dirty="0" smtClean="0"/>
              <a:t> inverse </a:t>
            </a:r>
            <a:r>
              <a:rPr lang="de-DE" altLang="de-DE" sz="4000" dirty="0" err="1" smtClean="0"/>
              <a:t>problem</a:t>
            </a:r>
            <a:r>
              <a:rPr lang="de-DE" altLang="de-DE" sz="4000" dirty="0" smtClean="0"/>
              <a:t> </a:t>
            </a:r>
            <a:r>
              <a:rPr lang="de-DE" altLang="de-DE" sz="4000" dirty="0" err="1" smtClean="0"/>
              <a:t>for</a:t>
            </a:r>
            <a:r>
              <a:rPr lang="de-DE" altLang="de-DE" sz="4000" dirty="0" smtClean="0"/>
              <a:t> </a:t>
            </a:r>
            <a:r>
              <a:rPr lang="de-DE" altLang="de-DE" sz="4000" dirty="0" err="1" smtClean="0"/>
              <a:t>structure</a:t>
            </a:r>
            <a:r>
              <a:rPr lang="de-DE" altLang="de-DE" sz="4000" dirty="0" smtClean="0"/>
              <a:t> </a:t>
            </a:r>
            <a:r>
              <a:rPr lang="de-DE" altLang="de-DE" sz="4000" dirty="0" err="1" smtClean="0"/>
              <a:t>and</a:t>
            </a:r>
            <a:r>
              <a:rPr lang="de-DE" altLang="de-DE" sz="4000" dirty="0" smtClean="0"/>
              <a:t> </a:t>
            </a:r>
            <a:r>
              <a:rPr lang="de-DE" altLang="de-DE" sz="4000" dirty="0" err="1" smtClean="0"/>
              <a:t>source</a:t>
            </a:r>
            <a:endParaRPr lang="de-DE" altLang="de-DE" sz="40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3941763" cy="457200"/>
          </a:xfrm>
        </p:spPr>
        <p:txBody>
          <a:bodyPr/>
          <a:lstStyle/>
          <a:p>
            <a:r>
              <a:rPr lang="de-DE" sz="2000" dirty="0" err="1" smtClean="0"/>
              <a:t>Let</a:t>
            </a:r>
            <a:r>
              <a:rPr lang="de-DE" sz="2000" dirty="0" smtClean="0"/>
              <a:t> s </a:t>
            </a:r>
            <a:r>
              <a:rPr lang="de-DE" sz="2000" dirty="0" err="1" smtClean="0"/>
              <a:t>define</a:t>
            </a:r>
            <a:r>
              <a:rPr lang="de-DE" sz="2000" dirty="0" smtClean="0"/>
              <a:t> a </a:t>
            </a:r>
            <a:r>
              <a:rPr lang="de-DE" sz="2000" dirty="0" err="1" smtClean="0"/>
              <a:t>new</a:t>
            </a:r>
            <a:r>
              <a:rPr lang="de-DE" sz="2000" dirty="0" smtClean="0"/>
              <a:t> observable…</a:t>
            </a:r>
            <a:endParaRPr lang="de-DE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81414"/>
            <a:ext cx="32861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07930" y="4787327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apparent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shear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translations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strain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… 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2093369"/>
            <a:ext cx="275707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444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2872" y="116632"/>
            <a:ext cx="4104456" cy="882352"/>
          </a:xfrm>
        </p:spPr>
        <p:txBody>
          <a:bodyPr>
            <a:normAutofit/>
          </a:bodyPr>
          <a:lstStyle/>
          <a:p>
            <a:r>
              <a:rPr lang="de-DE" sz="1800" dirty="0" smtClean="0"/>
              <a:t>…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calculate</a:t>
            </a:r>
            <a:r>
              <a:rPr lang="de-DE" sz="1800" dirty="0" smtClean="0"/>
              <a:t> </a:t>
            </a:r>
            <a:r>
              <a:rPr lang="de-DE" sz="1800" dirty="0" err="1" smtClean="0"/>
              <a:t>sensitivity</a:t>
            </a:r>
            <a:r>
              <a:rPr lang="de-DE" sz="1800" dirty="0" smtClean="0"/>
              <a:t> </a:t>
            </a:r>
            <a:r>
              <a:rPr lang="de-DE" sz="1800" dirty="0" err="1" smtClean="0"/>
              <a:t>kernels</a:t>
            </a:r>
            <a:r>
              <a:rPr lang="de-DE" sz="1800" dirty="0" smtClean="0"/>
              <a:t> … </a:t>
            </a:r>
            <a:endParaRPr lang="de-D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4" y="1378543"/>
            <a:ext cx="2901770" cy="490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3059832" y="2996953"/>
            <a:ext cx="4896544" cy="1656184"/>
            <a:chOff x="3275856" y="2996952"/>
            <a:chExt cx="4680520" cy="2304256"/>
          </a:xfrm>
        </p:grpSpPr>
        <p:cxnSp>
          <p:nvCxnSpPr>
            <p:cNvPr id="5" name="Gerade Verbindung mit Pfeil 4"/>
            <p:cNvCxnSpPr/>
            <p:nvPr/>
          </p:nvCxnSpPr>
          <p:spPr>
            <a:xfrm flipH="1">
              <a:off x="3275856" y="3717032"/>
              <a:ext cx="2232248" cy="158417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>
              <a:off x="5724128" y="2996952"/>
              <a:ext cx="2232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Local</a:t>
              </a:r>
              <a:r>
                <a:rPr lang="de-DE" dirty="0" smtClean="0"/>
                <a:t> </a:t>
              </a:r>
              <a:r>
                <a:rPr lang="de-DE" dirty="0" err="1" smtClean="0"/>
                <a:t>sensitivity</a:t>
              </a:r>
              <a:r>
                <a:rPr lang="de-DE" dirty="0" smtClean="0"/>
                <a:t> </a:t>
              </a:r>
              <a:r>
                <a:rPr lang="de-DE" dirty="0" err="1" smtClean="0"/>
                <a:t>to</a:t>
              </a:r>
              <a:r>
                <a:rPr lang="de-DE" dirty="0" smtClean="0"/>
                <a:t> </a:t>
              </a:r>
              <a:r>
                <a:rPr lang="de-DE" dirty="0" err="1" smtClean="0"/>
                <a:t>structure</a:t>
              </a:r>
              <a:r>
                <a:rPr lang="de-DE" dirty="0" smtClean="0"/>
                <a:t> </a:t>
              </a:r>
            </a:p>
            <a:p>
              <a:pPr algn="ctr"/>
              <a:r>
                <a:rPr lang="de-DE" dirty="0" err="1"/>
                <a:t>b</a:t>
              </a:r>
              <a:r>
                <a:rPr lang="de-DE" dirty="0" err="1" smtClean="0"/>
                <a:t>elow</a:t>
              </a:r>
              <a:r>
                <a:rPr lang="de-DE" dirty="0" smtClean="0"/>
                <a:t> </a:t>
              </a:r>
              <a:r>
                <a:rPr lang="de-DE" dirty="0" err="1" smtClean="0"/>
                <a:t>receiver</a:t>
              </a:r>
              <a:endParaRPr lang="de-DE" dirty="0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4211960" y="2515819"/>
            <a:ext cx="4590721" cy="2308482"/>
            <a:chOff x="4211960" y="2515819"/>
            <a:chExt cx="4590721" cy="230848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016263"/>
              <a:ext cx="4590721" cy="180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4804931" y="2515819"/>
              <a:ext cx="2800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Tomography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without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travel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times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(Bernauer et al., 2009)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427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0595" y="188640"/>
            <a:ext cx="3888432" cy="792088"/>
          </a:xfrm>
        </p:spPr>
        <p:txBody>
          <a:bodyPr>
            <a:normAutofit/>
          </a:bodyPr>
          <a:lstStyle/>
          <a:p>
            <a:r>
              <a:rPr lang="de-DE" sz="1800" dirty="0" smtClean="0"/>
              <a:t>Can </a:t>
            </a:r>
            <a:r>
              <a:rPr lang="de-DE" sz="1800" dirty="0" err="1" smtClean="0"/>
              <a:t>we</a:t>
            </a:r>
            <a:r>
              <a:rPr lang="de-DE" sz="1800" dirty="0" smtClean="0"/>
              <a:t>  </a:t>
            </a:r>
            <a:r>
              <a:rPr lang="de-DE" sz="1800" dirty="0" err="1" smtClean="0"/>
              <a:t>generalize</a:t>
            </a:r>
            <a:r>
              <a:rPr lang="de-DE" sz="1800" dirty="0" smtClean="0"/>
              <a:t> </a:t>
            </a:r>
            <a:r>
              <a:rPr lang="de-DE" sz="1800" dirty="0" err="1" smtClean="0"/>
              <a:t>this</a:t>
            </a:r>
            <a:r>
              <a:rPr lang="de-DE" sz="1800" dirty="0" smtClean="0"/>
              <a:t> </a:t>
            </a:r>
            <a:r>
              <a:rPr lang="de-DE" sz="1800" dirty="0" err="1" smtClean="0"/>
              <a:t>concept</a:t>
            </a:r>
            <a:r>
              <a:rPr lang="de-DE" sz="1800" dirty="0" smtClean="0"/>
              <a:t>?</a:t>
            </a:r>
            <a:endParaRPr lang="de-DE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978949" y="1556792"/>
            <a:ext cx="73448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in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assume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scalar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observables  (e.g., finite-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translations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strains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rotations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observables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maximise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w.r.t.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desired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geophysical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(e.g.,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P-S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velocities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? 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mathematically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75" y="4081264"/>
            <a:ext cx="12382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344" y="4081264"/>
            <a:ext cx="2733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23" y="4095551"/>
            <a:ext cx="1971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00" y="5380225"/>
            <a:ext cx="2171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23" y="5342125"/>
            <a:ext cx="1981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77163" y="4900743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eighted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observables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22332" y="4886073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perturbations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kernels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52204" y="4886072"/>
            <a:ext cx="1564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Weighted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kernels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976113" y="6204295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Kernel power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139952" y="6165304"/>
            <a:ext cx="4599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desired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10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67744" y="44624"/>
            <a:ext cx="3538736" cy="1152128"/>
          </a:xfrm>
        </p:spPr>
        <p:txBody>
          <a:bodyPr/>
          <a:lstStyle/>
          <a:p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seismic</a:t>
            </a:r>
            <a:r>
              <a:rPr lang="de-DE" dirty="0" smtClean="0"/>
              <a:t> </a:t>
            </a:r>
            <a:r>
              <a:rPr lang="de-DE" dirty="0" err="1" smtClean="0"/>
              <a:t>tomography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87" y="3645024"/>
            <a:ext cx="6724635" cy="280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" y="1196752"/>
            <a:ext cx="7372707" cy="23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8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624736" cy="792088"/>
          </a:xfrm>
        </p:spPr>
        <p:txBody>
          <a:bodyPr>
            <a:normAutofit/>
          </a:bodyPr>
          <a:lstStyle/>
          <a:p>
            <a:r>
              <a:rPr lang="de-DE" sz="1800" dirty="0" err="1" smtClean="0"/>
              <a:t>Reducing</a:t>
            </a:r>
            <a:r>
              <a:rPr lang="de-DE" sz="1800" dirty="0" smtClean="0"/>
              <a:t> trade-offs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r>
              <a:rPr lang="de-DE" sz="1800" dirty="0" smtClean="0"/>
              <a:t>optimal </a:t>
            </a:r>
            <a:r>
              <a:rPr lang="de-DE" sz="1800" dirty="0" err="1" smtClean="0"/>
              <a:t>obervables</a:t>
            </a:r>
            <a:endParaRPr lang="de-DE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6" y="1196752"/>
            <a:ext cx="82550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2" y="4869160"/>
            <a:ext cx="5400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871663" y="5373216"/>
            <a:ext cx="58686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Trade-off w.r.t.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inversion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perturbations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reproduces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apparent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(Bernauer et al., 2014)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52" name="Picture 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276475"/>
            <a:ext cx="234156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16238" y="333375"/>
            <a:ext cx="3941762" cy="457200"/>
          </a:xfrm>
        </p:spPr>
        <p:txBody>
          <a:bodyPr/>
          <a:lstStyle/>
          <a:p>
            <a:r>
              <a:rPr lang="de-DE" altLang="de-DE" sz="3600" smtClean="0"/>
              <a:t>Why bother?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2363787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293" name="Group 6"/>
          <p:cNvGrpSpPr>
            <a:grpSpLocks/>
          </p:cNvGrpSpPr>
          <p:nvPr/>
        </p:nvGrpSpPr>
        <p:grpSpPr bwMode="auto">
          <a:xfrm>
            <a:off x="4067175" y="3429000"/>
            <a:ext cx="990600" cy="838200"/>
            <a:chOff x="3456" y="2448"/>
            <a:chExt cx="624" cy="528"/>
          </a:xfrm>
        </p:grpSpPr>
        <p:sp>
          <p:nvSpPr>
            <p:cNvPr id="12315" name="Line 7"/>
            <p:cNvSpPr>
              <a:spLocks noChangeShapeType="1"/>
            </p:cNvSpPr>
            <p:nvPr/>
          </p:nvSpPr>
          <p:spPr bwMode="auto">
            <a:xfrm flipV="1">
              <a:off x="3456" y="2736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16" name="Line 8"/>
            <p:cNvSpPr>
              <a:spLocks noChangeShapeType="1"/>
            </p:cNvSpPr>
            <p:nvPr/>
          </p:nvSpPr>
          <p:spPr bwMode="auto">
            <a:xfrm flipV="1">
              <a:off x="3456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17" name="Line 9"/>
            <p:cNvSpPr>
              <a:spLocks noChangeShapeType="1"/>
            </p:cNvSpPr>
            <p:nvPr/>
          </p:nvSpPr>
          <p:spPr bwMode="auto">
            <a:xfrm flipV="1">
              <a:off x="3456" y="297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294" name="Group 10"/>
          <p:cNvGrpSpPr>
            <a:grpSpLocks/>
          </p:cNvGrpSpPr>
          <p:nvPr/>
        </p:nvGrpSpPr>
        <p:grpSpPr bwMode="auto">
          <a:xfrm>
            <a:off x="3914775" y="3200400"/>
            <a:ext cx="304800" cy="152400"/>
            <a:chOff x="1248" y="2400"/>
            <a:chExt cx="192" cy="96"/>
          </a:xfrm>
        </p:grpSpPr>
        <p:sp>
          <p:nvSpPr>
            <p:cNvPr id="12313" name="Oval 11"/>
            <p:cNvSpPr>
              <a:spLocks noChangeArrowheads="1"/>
            </p:cNvSpPr>
            <p:nvPr/>
          </p:nvSpPr>
          <p:spPr bwMode="auto">
            <a:xfrm>
              <a:off x="1248" y="2400"/>
              <a:ext cx="192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2314" name="Line 12"/>
            <p:cNvSpPr>
              <a:spLocks noChangeShapeType="1"/>
            </p:cNvSpPr>
            <p:nvPr/>
          </p:nvSpPr>
          <p:spPr bwMode="auto">
            <a:xfrm flipH="1">
              <a:off x="1248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295" name="Group 13"/>
          <p:cNvGrpSpPr>
            <a:grpSpLocks/>
          </p:cNvGrpSpPr>
          <p:nvPr/>
        </p:nvGrpSpPr>
        <p:grpSpPr bwMode="auto">
          <a:xfrm>
            <a:off x="4829175" y="3657600"/>
            <a:ext cx="152400" cy="228600"/>
            <a:chOff x="1248" y="2400"/>
            <a:chExt cx="192" cy="96"/>
          </a:xfrm>
        </p:grpSpPr>
        <p:sp>
          <p:nvSpPr>
            <p:cNvPr id="12311" name="Oval 14"/>
            <p:cNvSpPr>
              <a:spLocks noChangeArrowheads="1"/>
            </p:cNvSpPr>
            <p:nvPr/>
          </p:nvSpPr>
          <p:spPr bwMode="auto">
            <a:xfrm>
              <a:off x="1248" y="2400"/>
              <a:ext cx="192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2312" name="Line 15"/>
            <p:cNvSpPr>
              <a:spLocks noChangeShapeType="1"/>
            </p:cNvSpPr>
            <p:nvPr/>
          </p:nvSpPr>
          <p:spPr bwMode="auto">
            <a:xfrm flipH="1">
              <a:off x="1248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296" name="Group 16"/>
          <p:cNvGrpSpPr>
            <a:grpSpLocks/>
          </p:cNvGrpSpPr>
          <p:nvPr/>
        </p:nvGrpSpPr>
        <p:grpSpPr bwMode="auto">
          <a:xfrm>
            <a:off x="5133975" y="4191000"/>
            <a:ext cx="152400" cy="228600"/>
            <a:chOff x="1248" y="2400"/>
            <a:chExt cx="192" cy="96"/>
          </a:xfrm>
        </p:grpSpPr>
        <p:sp>
          <p:nvSpPr>
            <p:cNvPr id="12309" name="Oval 17"/>
            <p:cNvSpPr>
              <a:spLocks noChangeArrowheads="1"/>
            </p:cNvSpPr>
            <p:nvPr/>
          </p:nvSpPr>
          <p:spPr bwMode="auto">
            <a:xfrm>
              <a:off x="1248" y="2400"/>
              <a:ext cx="192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LMU CompatilFact" pitchFamily="2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2310" name="Line 18"/>
            <p:cNvSpPr>
              <a:spLocks noChangeShapeType="1"/>
            </p:cNvSpPr>
            <p:nvPr/>
          </p:nvSpPr>
          <p:spPr bwMode="auto">
            <a:xfrm flipH="1">
              <a:off x="1248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297" name="Text Box 19"/>
          <p:cNvSpPr txBox="1">
            <a:spLocks noChangeArrowheads="1"/>
          </p:cNvSpPr>
          <p:nvPr/>
        </p:nvSpPr>
        <p:spPr bwMode="auto">
          <a:xfrm>
            <a:off x="3838575" y="2590800"/>
            <a:ext cx="48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eaLnBrk="1" hangingPunct="1"/>
            <a:r>
              <a:rPr lang="en-US" altLang="de-DE" sz="2400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altLang="de-DE" sz="2400" baseline="-25000">
                <a:latin typeface="Times New Roman" pitchFamily="18" charset="0"/>
              </a:rPr>
              <a:t>z</a:t>
            </a: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12298" name="Text Box 20"/>
          <p:cNvSpPr txBox="1">
            <a:spLocks noChangeArrowheads="1"/>
          </p:cNvSpPr>
          <p:nvPr/>
        </p:nvSpPr>
        <p:spPr bwMode="auto">
          <a:xfrm>
            <a:off x="5057775" y="3276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eaLnBrk="1" hangingPunct="1"/>
            <a:r>
              <a:rPr lang="en-US" altLang="de-DE" sz="2400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altLang="de-DE" sz="2400" baseline="-25000">
                <a:latin typeface="Times New Roman" pitchFamily="18" charset="0"/>
              </a:rPr>
              <a:t>y</a:t>
            </a:r>
            <a:endParaRPr lang="de-DE" altLang="de-DE" sz="2400">
              <a:latin typeface="Times New Roman" pitchFamily="18" charset="0"/>
            </a:endParaRPr>
          </a:p>
        </p:txBody>
      </p:sp>
      <p:sp>
        <p:nvSpPr>
          <p:cNvPr id="12299" name="Text Box 21"/>
          <p:cNvSpPr txBox="1">
            <a:spLocks noChangeArrowheads="1"/>
          </p:cNvSpPr>
          <p:nvPr/>
        </p:nvSpPr>
        <p:spPr bwMode="auto">
          <a:xfrm>
            <a:off x="5438775" y="4114800"/>
            <a:ext cx="49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pPr eaLnBrk="1" hangingPunct="1"/>
            <a:r>
              <a:rPr lang="en-US" altLang="de-DE" sz="2400"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altLang="de-DE" sz="2400" baseline="-25000">
                <a:latin typeface="Times New Roman" pitchFamily="18" charset="0"/>
              </a:rPr>
              <a:t>x</a:t>
            </a:r>
            <a:endParaRPr lang="de-DE" altLang="de-DE" sz="2400">
              <a:latin typeface="Times New Roman" pitchFamily="18" charset="0"/>
            </a:endParaRPr>
          </a:p>
        </p:txBody>
      </p:sp>
      <p:pic>
        <p:nvPicPr>
          <p:cNvPr id="12300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96975"/>
            <a:ext cx="172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1800225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797425"/>
            <a:ext cx="165576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652963"/>
            <a:ext cx="158591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50" name="Picture 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2275" y="3716338"/>
            <a:ext cx="1654175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53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59563" y="1628775"/>
            <a:ext cx="1782762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54" name="Picture 3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77050" y="2997200"/>
            <a:ext cx="187166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55" name="Picture 3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59563" y="4221163"/>
            <a:ext cx="2009775" cy="13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8" name="Picture 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868863"/>
            <a:ext cx="2001838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4032448" cy="1143000"/>
          </a:xfrm>
        </p:spPr>
        <p:txBody>
          <a:bodyPr>
            <a:normAutofit/>
          </a:bodyPr>
          <a:lstStyle/>
          <a:p>
            <a:pPr algn="ctr"/>
            <a:r>
              <a:rPr lang="de-DE" sz="1800" dirty="0" smtClean="0"/>
              <a:t>Finite </a:t>
            </a:r>
            <a:r>
              <a:rPr lang="de-DE" sz="1800" dirty="0" err="1" smtClean="0"/>
              <a:t>source</a:t>
            </a:r>
            <a:r>
              <a:rPr lang="de-DE" sz="1800" dirty="0" smtClean="0"/>
              <a:t> </a:t>
            </a:r>
            <a:r>
              <a:rPr lang="de-DE" sz="1800" dirty="0" err="1" smtClean="0"/>
              <a:t>inversion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(</a:t>
            </a:r>
            <a:r>
              <a:rPr lang="de-DE" sz="1800" dirty="0" err="1" smtClean="0"/>
              <a:t>including</a:t>
            </a:r>
            <a:r>
              <a:rPr lang="de-DE" sz="1800" dirty="0" smtClean="0"/>
              <a:t> </a:t>
            </a:r>
            <a:r>
              <a:rPr lang="de-DE" sz="1800" dirty="0" err="1" smtClean="0"/>
              <a:t>rotations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7" y="1628800"/>
            <a:ext cx="899172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051720" y="4653136"/>
            <a:ext cx="51203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Finite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inversion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 classic 3C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seismometes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N/2 6C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(incl. 3C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rotations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finite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inversion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969021" y="1426020"/>
            <a:ext cx="5146055" cy="2939084"/>
            <a:chOff x="3923928" y="1412776"/>
            <a:chExt cx="4789288" cy="25245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1921061"/>
              <a:ext cx="4789288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704" y="1412776"/>
              <a:ext cx="3731377" cy="694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7310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75229"/>
            <a:ext cx="3960440" cy="1143000"/>
          </a:xfrm>
        </p:spPr>
        <p:txBody>
          <a:bodyPr>
            <a:normAutofit/>
          </a:bodyPr>
          <a:lstStyle/>
          <a:p>
            <a:pPr algn="ctr"/>
            <a:r>
              <a:rPr lang="de-DE" sz="1800" dirty="0" smtClean="0"/>
              <a:t>Marginal </a:t>
            </a:r>
            <a:r>
              <a:rPr lang="de-DE" sz="1800" dirty="0" err="1" smtClean="0"/>
              <a:t>probabilities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r>
              <a:rPr lang="de-DE" sz="1800" dirty="0" err="1" smtClean="0"/>
              <a:t>rise</a:t>
            </a:r>
            <a:r>
              <a:rPr lang="de-DE" sz="1800" dirty="0" smtClean="0"/>
              <a:t> time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rupture</a:t>
            </a:r>
            <a:r>
              <a:rPr lang="de-DE" sz="1800" dirty="0" smtClean="0"/>
              <a:t> </a:t>
            </a:r>
            <a:r>
              <a:rPr lang="de-DE" sz="1800" dirty="0" err="1" smtClean="0"/>
              <a:t>speed</a:t>
            </a:r>
            <a:endParaRPr lang="de-DE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8201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899592" y="6011996"/>
            <a:ext cx="24482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rupture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220072" y="6020061"/>
            <a:ext cx="24482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rupture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-797242" y="4211215"/>
            <a:ext cx="24482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3460522" y="4022079"/>
            <a:ext cx="24482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75656" y="1527175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 3C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44493" y="1521807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N/2  6C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487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760" y="44624"/>
            <a:ext cx="3096344" cy="1143000"/>
          </a:xfrm>
        </p:spPr>
        <p:txBody>
          <a:bodyPr>
            <a:normAutofit/>
          </a:bodyPr>
          <a:lstStyle/>
          <a:p>
            <a:pPr algn="ctr"/>
            <a:r>
              <a:rPr lang="de-DE" sz="1800" dirty="0" smtClean="0"/>
              <a:t>Monte Carlo Sampling Information </a:t>
            </a:r>
            <a:r>
              <a:rPr lang="de-DE" sz="1800" dirty="0" err="1" smtClean="0"/>
              <a:t>Gain</a:t>
            </a:r>
            <a:endParaRPr lang="de-DE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57" y="1191601"/>
            <a:ext cx="5667034" cy="52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488360" y="4073589"/>
            <a:ext cx="8285331" cy="2489930"/>
            <a:chOff x="488360" y="4073589"/>
            <a:chExt cx="8285331" cy="2489930"/>
          </a:xfrm>
        </p:grpSpPr>
        <p:sp>
          <p:nvSpPr>
            <p:cNvPr id="3" name="Textfeld 2"/>
            <p:cNvSpPr txBox="1"/>
            <p:nvPr/>
          </p:nvSpPr>
          <p:spPr>
            <a:xfrm>
              <a:off x="488360" y="4748951"/>
              <a:ext cx="2499464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N/2 6C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sensors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almost</a:t>
              </a:r>
              <a:r>
                <a:rPr lang="de-DE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always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recover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rupture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velocity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rise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time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better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than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N 3C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sensors</a:t>
              </a:r>
              <a:endParaRPr lang="de-DE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(Bernauer et al. 2014)</a:t>
              </a:r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hteck 3"/>
            <p:cNvSpPr/>
            <p:nvPr/>
          </p:nvSpPr>
          <p:spPr>
            <a:xfrm>
              <a:off x="3419872" y="4073589"/>
              <a:ext cx="5353819" cy="248993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2819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67544" y="2204864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Shannon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45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5017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r>
              <a:rPr lang="de-DE" altLang="de-DE" smtClean="0">
                <a:solidFill>
                  <a:srgbClr val="777777"/>
                </a:solidFill>
              </a:rPr>
              <a:t># </a:t>
            </a:r>
            <a:fld id="{4DFD70EB-1BEE-4859-A075-08241ADD5E69}" type="slidenum">
              <a:rPr lang="de-DE" altLang="de-DE" smtClean="0">
                <a:solidFill>
                  <a:srgbClr val="777777"/>
                </a:solidFill>
              </a:rPr>
              <a:pPr/>
              <a:t>43</a:t>
            </a:fld>
            <a:endParaRPr lang="de-DE" altLang="de-DE" smtClean="0">
              <a:solidFill>
                <a:srgbClr val="777777"/>
              </a:solidFill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76250"/>
            <a:ext cx="3941762" cy="457200"/>
          </a:xfrm>
        </p:spPr>
        <p:txBody>
          <a:bodyPr/>
          <a:lstStyle/>
          <a:p>
            <a:pPr eaLnBrk="1" hangingPunct="1"/>
            <a:r>
              <a:rPr lang="de-DE" altLang="de-DE" sz="2800" smtClean="0"/>
              <a:t>Conclusions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8207375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panose="05000000000000000000" pitchFamily="2" charset="2"/>
              <a:buChar char="Ø"/>
            </a:pPr>
            <a:endParaRPr lang="de-DE" altLang="de-DE" sz="20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ts val="2500"/>
              </a:lnSpc>
              <a:buClrTx/>
              <a:buFont typeface="Wingdings" panose="05000000000000000000" pitchFamily="2" charset="2"/>
              <a:buChar char="Ø"/>
            </a:pPr>
            <a:r>
              <a:rPr lang="de-DE" altLang="de-DE" sz="1600" dirty="0" err="1" smtClean="0">
                <a:solidFill>
                  <a:schemeClr val="tx1"/>
                </a:solidFill>
              </a:rPr>
              <a:t>Why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bother</a:t>
            </a:r>
            <a:r>
              <a:rPr lang="de-DE" altLang="de-DE" sz="1600" dirty="0" smtClean="0">
                <a:solidFill>
                  <a:schemeClr val="tx1"/>
                </a:solidFill>
              </a:rPr>
              <a:t>?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Well</a:t>
            </a:r>
            <a:r>
              <a:rPr lang="de-DE" altLang="de-DE" sz="1600" dirty="0" smtClean="0">
                <a:solidFill>
                  <a:schemeClr val="tx1"/>
                </a:solidFill>
              </a:rPr>
              <a:t>,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it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is</a:t>
            </a:r>
            <a:r>
              <a:rPr lang="de-DE" altLang="de-DE" sz="1600" dirty="0" smtClean="0">
                <a:solidFill>
                  <a:schemeClr val="tx1"/>
                </a:solidFill>
              </a:rPr>
              <a:t> a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new</a:t>
            </a:r>
            <a:r>
              <a:rPr lang="de-DE" altLang="de-DE" sz="1600" dirty="0" smtClean="0">
                <a:solidFill>
                  <a:srgbClr val="FF0000"/>
                </a:solidFill>
              </a:rPr>
              <a:t> observable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worth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exploring</a:t>
            </a:r>
            <a:endParaRPr lang="de-DE" altLang="de-DE" sz="16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ts val="2500"/>
              </a:lnSpc>
              <a:buClrTx/>
              <a:buFont typeface="Wingdings" panose="05000000000000000000" pitchFamily="2" charset="2"/>
              <a:buChar char="Ø"/>
            </a:pPr>
            <a:r>
              <a:rPr lang="de-DE" altLang="de-DE" sz="1600" dirty="0" smtClean="0">
                <a:solidFill>
                  <a:schemeClr val="tx1"/>
                </a:solidFill>
              </a:rPr>
              <a:t>Recording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more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than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the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translational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components</a:t>
            </a:r>
            <a:r>
              <a:rPr lang="de-DE" altLang="de-DE" sz="1600" dirty="0" smtClean="0">
                <a:solidFill>
                  <a:schemeClr val="tx1"/>
                </a:solidFill>
              </a:rPr>
              <a:t> (+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rotation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or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strain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components</a:t>
            </a:r>
            <a:r>
              <a:rPr lang="de-DE" altLang="de-DE" sz="1600" dirty="0" smtClean="0">
                <a:solidFill>
                  <a:schemeClr val="tx1"/>
                </a:solidFill>
              </a:rPr>
              <a:t>)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allows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recovering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wavefield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properties</a:t>
            </a:r>
            <a:r>
              <a:rPr lang="de-DE" altLang="de-DE" sz="1600" dirty="0" smtClean="0">
                <a:solidFill>
                  <a:schemeClr val="tx1"/>
                </a:solidFill>
              </a:rPr>
              <a:t> like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phase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velocities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and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propagation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directions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from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point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measurements</a:t>
            </a:r>
            <a:endParaRPr lang="de-DE" altLang="de-DE" sz="1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ts val="2500"/>
              </a:lnSpc>
              <a:buClrTx/>
              <a:buFont typeface="Wingdings" panose="05000000000000000000" pitchFamily="2" charset="2"/>
              <a:buChar char="Ø"/>
            </a:pPr>
            <a:r>
              <a:rPr lang="de-DE" altLang="de-DE" sz="1600" dirty="0" err="1" smtClean="0">
                <a:solidFill>
                  <a:schemeClr val="tx1"/>
                </a:solidFill>
              </a:rPr>
              <a:t>Application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of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the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adjoint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techniques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allows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tomographic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inversion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of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amplitudes</a:t>
            </a:r>
            <a:r>
              <a:rPr lang="de-DE" altLang="de-DE" sz="1600" dirty="0" smtClean="0">
                <a:solidFill>
                  <a:schemeClr val="tx1"/>
                </a:solidFill>
              </a:rPr>
              <a:t> (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ratios</a:t>
            </a:r>
            <a:r>
              <a:rPr lang="de-DE" altLang="de-DE" sz="1600" dirty="0" smtClean="0">
                <a:solidFill>
                  <a:schemeClr val="tx1"/>
                </a:solidFill>
              </a:rPr>
              <a:t>)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velocity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models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 eaLnBrk="1" hangingPunct="1">
              <a:lnSpc>
                <a:spcPts val="2500"/>
              </a:lnSpc>
              <a:buClrTx/>
              <a:buFont typeface="Wingdings" panose="05000000000000000000" pitchFamily="2" charset="2"/>
              <a:buChar char="Ø"/>
            </a:pPr>
            <a:r>
              <a:rPr lang="de-DE" altLang="de-DE" sz="1600" dirty="0" err="1" smtClean="0">
                <a:solidFill>
                  <a:schemeClr val="tx1"/>
                </a:solidFill>
              </a:rPr>
              <a:t>Observations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of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Earth‘s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free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oscillations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smtClean="0">
                <a:solidFill>
                  <a:schemeClr val="tx1"/>
                </a:solidFill>
              </a:rPr>
              <a:t>(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torsional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modes</a:t>
            </a:r>
            <a:r>
              <a:rPr lang="de-DE" altLang="de-DE" sz="1600" dirty="0" smtClean="0">
                <a:solidFill>
                  <a:schemeClr val="tx1"/>
                </a:solidFill>
              </a:rPr>
              <a:t>)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are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complementary</a:t>
            </a:r>
            <a:r>
              <a:rPr lang="de-DE" altLang="de-DE" sz="1600" dirty="0" smtClean="0">
                <a:solidFill>
                  <a:schemeClr val="tx1"/>
                </a:solidFill>
              </a:rPr>
              <a:t> (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to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standard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observations</a:t>
            </a:r>
            <a:r>
              <a:rPr lang="de-DE" altLang="de-DE" sz="16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 eaLnBrk="1" hangingPunct="1">
              <a:lnSpc>
                <a:spcPts val="2500"/>
              </a:lnSpc>
              <a:buClrTx/>
              <a:buFont typeface="Wingdings" panose="05000000000000000000" pitchFamily="2" charset="2"/>
              <a:buChar char="Ø"/>
            </a:pPr>
            <a:r>
              <a:rPr lang="de-DE" altLang="de-DE" sz="1600" dirty="0" smtClean="0">
                <a:solidFill>
                  <a:srgbClr val="FF0000"/>
                </a:solidFill>
              </a:rPr>
              <a:t>Pure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broadband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tilt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smtClean="0">
                <a:solidFill>
                  <a:schemeClr val="tx1"/>
                </a:solidFill>
              </a:rPr>
              <a:t>(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uncontaminated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by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transverse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accelerations</a:t>
            </a:r>
            <a:r>
              <a:rPr lang="de-DE" altLang="de-DE" sz="1600" dirty="0" smtClean="0">
                <a:solidFill>
                  <a:schemeClr val="tx1"/>
                </a:solidFill>
              </a:rPr>
              <a:t>)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has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never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been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observed</a:t>
            </a:r>
            <a:endParaRPr lang="de-DE" altLang="de-DE" sz="16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ts val="2500"/>
              </a:lnSpc>
              <a:buClrTx/>
              <a:buFont typeface="Wingdings" panose="05000000000000000000" pitchFamily="2" charset="2"/>
              <a:buChar char="Ø"/>
            </a:pPr>
            <a:r>
              <a:rPr lang="de-DE" altLang="de-DE" sz="1600" dirty="0" err="1" smtClean="0">
                <a:solidFill>
                  <a:schemeClr val="tx1"/>
                </a:solidFill>
              </a:rPr>
              <a:t>Rotational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measurements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might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help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to</a:t>
            </a:r>
            <a:r>
              <a:rPr lang="de-DE" altLang="de-DE" sz="1600" dirty="0" smtClean="0">
                <a:solidFill>
                  <a:schemeClr val="tx1"/>
                </a:solidFill>
              </a:rPr>
              <a:t> separate L-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and</a:t>
            </a:r>
            <a:r>
              <a:rPr lang="de-DE" altLang="de-DE" sz="1600" dirty="0" smtClean="0">
                <a:solidFill>
                  <a:schemeClr val="tx1"/>
                </a:solidFill>
              </a:rPr>
              <a:t> R-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wave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parts</a:t>
            </a:r>
            <a:r>
              <a:rPr lang="de-DE" altLang="de-DE" sz="1600" dirty="0" smtClean="0">
                <a:solidFill>
                  <a:schemeClr val="tx1"/>
                </a:solidFill>
              </a:rPr>
              <a:t> in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the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ambient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noise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field</a:t>
            </a:r>
            <a:r>
              <a:rPr lang="de-DE" altLang="de-DE" sz="1600" dirty="0" smtClean="0">
                <a:solidFill>
                  <a:schemeClr val="tx1"/>
                </a:solidFill>
              </a:rPr>
              <a:t>. The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origin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of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the</a:t>
            </a:r>
            <a:r>
              <a:rPr lang="de-DE" altLang="de-DE" sz="1600" dirty="0" smtClean="0">
                <a:solidFill>
                  <a:schemeClr val="tx1"/>
                </a:solidFill>
              </a:rPr>
              <a:t> Love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waves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are</a:t>
            </a:r>
            <a:r>
              <a:rPr lang="de-DE" altLang="de-DE" sz="1600" dirty="0" smtClean="0">
                <a:solidFill>
                  <a:schemeClr val="tx1"/>
                </a:solidFill>
              </a:rPr>
              <a:t> not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well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understood</a:t>
            </a:r>
            <a:r>
              <a:rPr lang="de-DE" altLang="de-DE" sz="1600" dirty="0" smtClean="0">
                <a:solidFill>
                  <a:schemeClr val="tx1"/>
                </a:solidFill>
              </a:rPr>
              <a:t>!</a:t>
            </a:r>
          </a:p>
          <a:p>
            <a:pPr marL="285750" indent="-285750" eaLnBrk="1" hangingPunct="1">
              <a:lnSpc>
                <a:spcPts val="2500"/>
              </a:lnSpc>
              <a:buClrTx/>
              <a:buFont typeface="Wingdings" panose="05000000000000000000" pitchFamily="2" charset="2"/>
              <a:buChar char="Ø"/>
            </a:pPr>
            <a:r>
              <a:rPr lang="de-DE" altLang="de-DE" sz="1600" dirty="0" err="1" smtClean="0">
                <a:solidFill>
                  <a:schemeClr val="tx1"/>
                </a:solidFill>
              </a:rPr>
              <a:t>Surprising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benefits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smtClean="0">
                <a:solidFill>
                  <a:srgbClr val="FF0000"/>
                </a:solidFill>
              </a:rPr>
              <a:t>finite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source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FF0000"/>
                </a:solidFill>
              </a:rPr>
              <a:t>inversion</a:t>
            </a:r>
            <a:r>
              <a:rPr lang="de-DE" altLang="de-DE" sz="1600" dirty="0" smtClean="0">
                <a:solidFill>
                  <a:schemeClr val="tx1"/>
                </a:solidFill>
              </a:rPr>
              <a:t>,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when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having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collocated</a:t>
            </a:r>
            <a:r>
              <a:rPr lang="de-DE" altLang="de-DE" sz="1600" dirty="0" smtClean="0">
                <a:solidFill>
                  <a:schemeClr val="tx1"/>
                </a:solidFill>
              </a:rPr>
              <a:t> </a:t>
            </a:r>
            <a:r>
              <a:rPr lang="de-DE" altLang="de-DE" sz="1600" dirty="0" err="1" smtClean="0">
                <a:solidFill>
                  <a:schemeClr val="tx1"/>
                </a:solidFill>
              </a:rPr>
              <a:t>observations</a:t>
            </a:r>
            <a:r>
              <a:rPr lang="de-DE" altLang="de-DE" sz="1600" dirty="0" smtClean="0">
                <a:solidFill>
                  <a:schemeClr val="tx1"/>
                </a:solidFill>
              </a:rPr>
              <a:t>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7744" y="392898"/>
            <a:ext cx="3941763" cy="457200"/>
          </a:xfrm>
        </p:spPr>
        <p:txBody>
          <a:bodyPr/>
          <a:lstStyle/>
          <a:p>
            <a:pPr algn="ctr"/>
            <a:r>
              <a:rPr lang="de-DE" dirty="0" smtClean="0"/>
              <a:t>The ROMY </a:t>
            </a:r>
            <a:r>
              <a:rPr lang="de-DE" dirty="0" smtClean="0"/>
              <a:t>Project</a:t>
            </a:r>
            <a:br>
              <a:rPr lang="de-DE" dirty="0" smtClean="0"/>
            </a:br>
            <a:r>
              <a:rPr lang="de-DE" sz="1800" dirty="0" smtClean="0"/>
              <a:t>(</a:t>
            </a:r>
            <a:r>
              <a:rPr lang="de-DE" sz="1800" dirty="0" smtClean="0"/>
              <a:t>2014-2019)</a:t>
            </a: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# </a:t>
            </a:r>
            <a:fld id="{CB727835-681C-40C4-8EB1-65FCF5C849F0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48" y="1556793"/>
            <a:ext cx="2733264" cy="244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H20120131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10" y="-315416"/>
            <a:ext cx="2808110" cy="187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51" y="3914882"/>
            <a:ext cx="2790969" cy="289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67544" y="1536126"/>
            <a:ext cx="5328592" cy="5182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rotational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seismology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ing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(4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ortable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seismology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ield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de-DE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Observing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(vs. 3D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seismology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oscillations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hum</a:t>
            </a: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Origin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seismology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tomography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Enginering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OBS 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Geodesy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– (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Cosmology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Lense-Thirring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www.di.ens.fr/~pointche/CryptoCloud/Pictures/logo_er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02684"/>
            <a:ext cx="1194556" cy="110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47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5"/>
          <p:cNvSpPr>
            <a:spLocks noChangeArrowheads="1"/>
          </p:cNvSpPr>
          <p:nvPr/>
        </p:nvSpPr>
        <p:spPr bwMode="auto">
          <a:xfrm>
            <a:off x="-36512" y="1197124"/>
            <a:ext cx="9144000" cy="52562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404813"/>
            <a:ext cx="3941762" cy="457200"/>
          </a:xfrm>
        </p:spPr>
        <p:txBody>
          <a:bodyPr/>
          <a:lstStyle/>
          <a:p>
            <a:r>
              <a:rPr lang="de-DE" altLang="de-DE" sz="2800" smtClean="0"/>
              <a:t>Seismic instruments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altLang="de-DE" sz="2000" dirty="0" smtClean="0"/>
              <a:t>… </a:t>
            </a:r>
            <a:r>
              <a:rPr lang="de-DE" altLang="de-DE" sz="2000" dirty="0" err="1" smtClean="0"/>
              <a:t>are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contaminated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by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rotational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motions</a:t>
            </a:r>
            <a:r>
              <a:rPr lang="de-DE" altLang="de-DE" sz="2000" dirty="0" smtClean="0"/>
              <a:t>!</a:t>
            </a:r>
          </a:p>
          <a:p>
            <a:r>
              <a:rPr lang="de-DE" altLang="de-DE" sz="2000" dirty="0" smtClean="0"/>
              <a:t>… </a:t>
            </a:r>
            <a:r>
              <a:rPr lang="de-DE" altLang="de-DE" sz="2000" dirty="0" err="1" smtClean="0"/>
              <a:t>tilt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noise</a:t>
            </a:r>
            <a:r>
              <a:rPr lang="de-DE" altLang="de-DE" sz="2000" dirty="0" smtClean="0"/>
              <a:t> relevant </a:t>
            </a:r>
            <a:r>
              <a:rPr lang="de-DE" altLang="de-DE" sz="2000" dirty="0" err="1" smtClean="0"/>
              <a:t>close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to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earthquake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source</a:t>
            </a:r>
            <a:r>
              <a:rPr lang="de-DE" altLang="de-DE" sz="2000" dirty="0" smtClean="0"/>
              <a:t>, </a:t>
            </a:r>
            <a:r>
              <a:rPr lang="de-DE" altLang="de-DE" sz="2000" dirty="0" err="1" smtClean="0"/>
              <a:t>volcanoes</a:t>
            </a:r>
            <a:r>
              <a:rPr lang="de-DE" altLang="de-DE" sz="2000" dirty="0" smtClean="0"/>
              <a:t>, </a:t>
            </a:r>
            <a:r>
              <a:rPr lang="de-DE" altLang="de-DE" sz="2000" dirty="0" err="1" smtClean="0"/>
              <a:t>and</a:t>
            </a:r>
            <a:r>
              <a:rPr lang="de-DE" altLang="de-DE" sz="2000" dirty="0" smtClean="0"/>
              <a:t>    </a:t>
            </a:r>
          </a:p>
          <a:p>
            <a:r>
              <a:rPr lang="de-DE" altLang="de-DE" sz="2000" dirty="0" smtClean="0"/>
              <a:t>     </a:t>
            </a:r>
            <a:r>
              <a:rPr lang="de-DE" altLang="de-DE" sz="2000" dirty="0" err="1" smtClean="0"/>
              <a:t>long-period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seismology</a:t>
            </a:r>
            <a:endParaRPr lang="de-DE" altLang="de-DE" sz="2000" dirty="0" smtClean="0"/>
          </a:p>
          <a:p>
            <a:r>
              <a:rPr lang="de-DE" altLang="de-DE" sz="2000" b="1" dirty="0" smtClean="0"/>
              <a:t>… pure </a:t>
            </a:r>
            <a:r>
              <a:rPr lang="de-DE" altLang="de-DE" sz="2000" b="1" dirty="0" err="1" smtClean="0"/>
              <a:t>tilt</a:t>
            </a:r>
            <a:r>
              <a:rPr lang="de-DE" altLang="de-DE" sz="2000" b="1" dirty="0" smtClean="0"/>
              <a:t> </a:t>
            </a:r>
            <a:r>
              <a:rPr lang="de-DE" altLang="de-DE" sz="2000" dirty="0" smtClean="0"/>
              <a:t>(</a:t>
            </a:r>
            <a:r>
              <a:rPr lang="de-DE" altLang="de-DE" sz="2000" dirty="0" err="1" smtClean="0"/>
              <a:t>rotation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around</a:t>
            </a:r>
            <a:r>
              <a:rPr lang="de-DE" altLang="de-DE" sz="2000" dirty="0" smtClean="0"/>
              <a:t> horizontal </a:t>
            </a:r>
            <a:r>
              <a:rPr lang="de-DE" altLang="de-DE" sz="2000" dirty="0" err="1" smtClean="0"/>
              <a:t>axes</a:t>
            </a:r>
            <a:r>
              <a:rPr lang="de-DE" altLang="de-DE" sz="2000" dirty="0" smtClean="0"/>
              <a:t>) </a:t>
            </a:r>
            <a:r>
              <a:rPr lang="de-DE" altLang="de-DE" sz="2000" b="1" dirty="0" err="1" smtClean="0"/>
              <a:t>has</a:t>
            </a:r>
            <a:r>
              <a:rPr lang="de-DE" altLang="de-DE" sz="2000" b="1" dirty="0" smtClean="0"/>
              <a:t> </a:t>
            </a:r>
            <a:r>
              <a:rPr lang="de-DE" altLang="de-DE" sz="2000" b="1" dirty="0" err="1" smtClean="0"/>
              <a:t>never</a:t>
            </a:r>
            <a:r>
              <a:rPr lang="de-DE" altLang="de-DE" sz="2000" b="1" dirty="0" smtClean="0"/>
              <a:t>   </a:t>
            </a:r>
          </a:p>
          <a:p>
            <a:r>
              <a:rPr lang="de-DE" altLang="de-DE" sz="2000" b="1" dirty="0" smtClean="0"/>
              <a:t>     </a:t>
            </a:r>
            <a:r>
              <a:rPr lang="de-DE" altLang="de-DE" sz="2000" b="1" dirty="0" err="1" smtClean="0"/>
              <a:t>been</a:t>
            </a:r>
            <a:r>
              <a:rPr lang="de-DE" altLang="de-DE" sz="2000" b="1" dirty="0" smtClean="0"/>
              <a:t> </a:t>
            </a:r>
            <a:r>
              <a:rPr lang="de-DE" altLang="de-DE" sz="2000" b="1" dirty="0" err="1" smtClean="0"/>
              <a:t>observed</a:t>
            </a:r>
            <a:r>
              <a:rPr lang="de-DE" altLang="de-DE" sz="2000" b="1" dirty="0" smtClean="0"/>
              <a:t> </a:t>
            </a:r>
            <a:r>
              <a:rPr lang="de-DE" altLang="de-DE" sz="2000" dirty="0" smtClean="0"/>
              <a:t>(in </a:t>
            </a:r>
            <a:r>
              <a:rPr lang="de-DE" altLang="de-DE" sz="2000" dirty="0" err="1" smtClean="0"/>
              <a:t>the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seismological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broadband</a:t>
            </a:r>
            <a:r>
              <a:rPr lang="de-DE" altLang="de-DE" sz="2000" dirty="0" smtClean="0"/>
              <a:t>)</a:t>
            </a:r>
          </a:p>
          <a:p>
            <a:r>
              <a:rPr lang="de-DE" altLang="de-DE" sz="2000" dirty="0" smtClean="0"/>
              <a:t>… </a:t>
            </a:r>
            <a:r>
              <a:rPr lang="de-DE" altLang="de-DE" sz="2000" dirty="0" err="1" smtClean="0"/>
              <a:t>sea-floor</a:t>
            </a:r>
            <a:r>
              <a:rPr lang="de-DE" altLang="de-DE" sz="2000" dirty="0" smtClean="0"/>
              <a:t> horizontal </a:t>
            </a:r>
            <a:r>
              <a:rPr lang="de-DE" altLang="de-DE" sz="2000" dirty="0" err="1" smtClean="0"/>
              <a:t>componentes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affected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by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interface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waves</a:t>
            </a:r>
            <a:endParaRPr lang="de-DE" altLang="de-DE" sz="2000" dirty="0" smtClean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4" y="4040336"/>
            <a:ext cx="3024188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5030936"/>
            <a:ext cx="1782762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AutoShape 2" descr="https://www.passcal.nmt.edu/sites/default/files/webfm/passcal/shane/STS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3796" name="Picture 4" descr="https://www.passcal.nmt.edu/sites/default/files/webfm/passcal/shane/STS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14" y="4166282"/>
            <a:ext cx="1927895" cy="22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24075" y="333375"/>
            <a:ext cx="4176713" cy="457200"/>
          </a:xfrm>
        </p:spPr>
        <p:txBody>
          <a:bodyPr/>
          <a:lstStyle/>
          <a:p>
            <a:r>
              <a:rPr lang="de-DE" altLang="de-DE" sz="2800" smtClean="0"/>
              <a:t>Earthquake engineering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916113"/>
            <a:ext cx="7848600" cy="4724400"/>
          </a:xfrm>
        </p:spPr>
        <p:txBody>
          <a:bodyPr/>
          <a:lstStyle/>
          <a:p>
            <a:r>
              <a:rPr lang="de-DE" altLang="de-DE" smtClean="0"/>
              <a:t>… measuring </a:t>
            </a:r>
            <a:r>
              <a:rPr lang="de-DE" altLang="de-DE" i="1" smtClean="0"/>
              <a:t>interstory drift</a:t>
            </a:r>
          </a:p>
          <a:p>
            <a:r>
              <a:rPr lang="de-DE" altLang="de-DE" i="1" smtClean="0"/>
              <a:t>… structural health </a:t>
            </a:r>
            <a:r>
              <a:rPr lang="de-DE" altLang="de-DE" smtClean="0"/>
              <a:t>monitoring</a:t>
            </a:r>
          </a:p>
          <a:p>
            <a:r>
              <a:rPr lang="de-DE" altLang="de-DE" smtClean="0"/>
              <a:t>… damage due to rotational motions</a:t>
            </a:r>
          </a:p>
          <a:p>
            <a:r>
              <a:rPr lang="de-DE" altLang="de-DE" smtClean="0"/>
              <a:t>… paleo-seismology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419424"/>
            <a:ext cx="21590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1" name="Picture 7" descr="ro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852738"/>
            <a:ext cx="1276350" cy="222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3573463"/>
            <a:ext cx="1360488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6977" y="4437063"/>
            <a:ext cx="1273175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4581525"/>
            <a:ext cx="1341437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5"/>
          <p:cNvSpPr>
            <a:spLocks noChangeArrowheads="1"/>
          </p:cNvSpPr>
          <p:nvPr/>
        </p:nvSpPr>
        <p:spPr bwMode="auto">
          <a:xfrm>
            <a:off x="25146" y="1160463"/>
            <a:ext cx="9144000" cy="52562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60676" y="404664"/>
            <a:ext cx="3941762" cy="457200"/>
          </a:xfrm>
        </p:spPr>
        <p:txBody>
          <a:bodyPr/>
          <a:lstStyle/>
          <a:p>
            <a:r>
              <a:rPr lang="de-DE" altLang="de-DE" sz="2800" dirty="0" err="1" smtClean="0"/>
              <a:t>Rheology</a:t>
            </a:r>
            <a:endParaRPr lang="de-DE" altLang="de-DE" sz="2800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916113"/>
            <a:ext cx="5327650" cy="4724400"/>
          </a:xfrm>
        </p:spPr>
        <p:txBody>
          <a:bodyPr/>
          <a:lstStyle/>
          <a:p>
            <a:r>
              <a:rPr lang="de-DE" altLang="de-DE" smtClean="0"/>
              <a:t>… open questions in geological </a:t>
            </a:r>
          </a:p>
          <a:p>
            <a:r>
              <a:rPr lang="de-DE" altLang="de-DE" smtClean="0"/>
              <a:t>     block rotations </a:t>
            </a:r>
          </a:p>
          <a:p>
            <a:r>
              <a:rPr lang="de-DE" altLang="de-DE" smtClean="0"/>
              <a:t>… is (non-)linear elasticity the right rheology close to earthquakes or in a multi-phase reservoir rock?</a:t>
            </a:r>
          </a:p>
          <a:p>
            <a:r>
              <a:rPr lang="de-DE" altLang="de-DE" smtClean="0"/>
              <a:t>… every earthquake induces permanent rotations (not only displacements!</a:t>
            </a:r>
          </a:p>
          <a:p>
            <a:endParaRPr lang="de-DE" altLang="de-DE" smtClean="0"/>
          </a:p>
          <a:p>
            <a:r>
              <a:rPr lang="de-DE" altLang="de-DE" smtClean="0"/>
              <a:t>-&gt; Cosserat media, non-symmetric stresses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565400"/>
            <a:ext cx="2363788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1366838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4221163"/>
            <a:ext cx="164465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97425"/>
            <a:ext cx="1585913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5"/>
          <p:cNvSpPr>
            <a:spLocks noChangeArrowheads="1"/>
          </p:cNvSpPr>
          <p:nvPr/>
        </p:nvSpPr>
        <p:spPr bwMode="auto">
          <a:xfrm>
            <a:off x="25146" y="1160463"/>
            <a:ext cx="9144000" cy="52562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404813"/>
            <a:ext cx="3941762" cy="457200"/>
          </a:xfrm>
        </p:spPr>
        <p:txBody>
          <a:bodyPr/>
          <a:lstStyle/>
          <a:p>
            <a:r>
              <a:rPr lang="de-DE" altLang="de-DE" sz="2400" smtClean="0"/>
              <a:t>Geophysical Exploration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916113"/>
            <a:ext cx="5089525" cy="4724400"/>
          </a:xfrm>
        </p:spPr>
        <p:txBody>
          <a:bodyPr/>
          <a:lstStyle/>
          <a:p>
            <a:r>
              <a:rPr lang="de-DE" altLang="de-DE" smtClean="0"/>
              <a:t>… today O(10000) instruments are used in seismic exploration experiments</a:t>
            </a:r>
          </a:p>
          <a:p>
            <a:r>
              <a:rPr lang="de-DE" altLang="de-DE" smtClean="0"/>
              <a:t>… &gt;3 component sensors (e.g., translation and rotation) might reduce the number of stations required for imaging!</a:t>
            </a:r>
          </a:p>
          <a:p>
            <a:r>
              <a:rPr lang="de-DE" altLang="de-DE" smtClean="0"/>
              <a:t>… tomographic reconstruction (boreholes, etc) with rotations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4275" y="1196975"/>
            <a:ext cx="28797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357563"/>
            <a:ext cx="1908175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3789363"/>
            <a:ext cx="2511425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5"/>
          <p:cNvSpPr>
            <a:spLocks noChangeArrowheads="1"/>
          </p:cNvSpPr>
          <p:nvPr/>
        </p:nvSpPr>
        <p:spPr bwMode="auto">
          <a:xfrm>
            <a:off x="25146" y="1160462"/>
            <a:ext cx="9144000" cy="529287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LMU CompatilFact" pitchFamily="2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LMU CompatilFact" pitchFamily="2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MU CompatilFact" pitchFamily="2" charset="0"/>
              </a:defRPr>
            </a:lvl9pPr>
          </a:lstStyle>
          <a:p>
            <a:endParaRPr lang="de-DE" altLang="de-DE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3150" y="404664"/>
            <a:ext cx="3941762" cy="457200"/>
          </a:xfrm>
        </p:spPr>
        <p:txBody>
          <a:bodyPr/>
          <a:lstStyle/>
          <a:p>
            <a:r>
              <a:rPr lang="de-DE" altLang="de-DE" sz="2800" dirty="0" err="1" smtClean="0"/>
              <a:t>Geodesy</a:t>
            </a:r>
            <a:r>
              <a:rPr lang="de-DE" altLang="de-DE" sz="2800" dirty="0" smtClean="0"/>
              <a:t>/</a:t>
            </a:r>
            <a:r>
              <a:rPr lang="de-DE" altLang="de-DE" sz="2800" dirty="0" err="1" smtClean="0"/>
              <a:t>Cosmology</a:t>
            </a:r>
            <a:endParaRPr lang="de-DE" altLang="de-DE" sz="28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557338"/>
            <a:ext cx="5616575" cy="4724400"/>
          </a:xfrm>
        </p:spPr>
        <p:txBody>
          <a:bodyPr/>
          <a:lstStyle/>
          <a:p>
            <a:r>
              <a:rPr lang="de-DE" altLang="de-DE" b="1" dirty="0" smtClean="0"/>
              <a:t>… </a:t>
            </a:r>
            <a:r>
              <a:rPr lang="de-DE" altLang="de-DE" b="1" dirty="0" err="1" smtClean="0"/>
              <a:t>direct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measurement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of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Earth‘s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rotation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vector</a:t>
            </a:r>
            <a:endParaRPr lang="de-DE" altLang="de-DE" b="1" dirty="0" smtClean="0"/>
          </a:p>
          <a:p>
            <a:r>
              <a:rPr lang="de-DE" altLang="de-DE" dirty="0" smtClean="0"/>
              <a:t>… </a:t>
            </a:r>
            <a:r>
              <a:rPr lang="de-DE" altLang="de-DE" dirty="0" err="1" smtClean="0"/>
              <a:t>gravitational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wave</a:t>
            </a:r>
            <a:r>
              <a:rPr lang="de-DE" altLang="de-DE" dirty="0" smtClean="0"/>
              <a:t> </a:t>
            </a:r>
            <a:r>
              <a:rPr lang="de-DE" altLang="de-DE" i="1" dirty="0" err="1" smtClean="0"/>
              <a:t>measurements</a:t>
            </a:r>
            <a:r>
              <a:rPr lang="de-DE" altLang="de-DE" i="1" dirty="0" smtClean="0"/>
              <a:t> LIGO, VIRGO, LISA on Earth </a:t>
            </a:r>
            <a:r>
              <a:rPr lang="de-DE" altLang="de-DE" i="1" dirty="0" err="1" smtClean="0"/>
              <a:t>and</a:t>
            </a:r>
            <a:r>
              <a:rPr lang="de-DE" altLang="de-DE" i="1" dirty="0" smtClean="0"/>
              <a:t> in </a:t>
            </a:r>
            <a:r>
              <a:rPr lang="de-DE" altLang="de-DE" i="1" dirty="0" err="1" smtClean="0"/>
              <a:t>space</a:t>
            </a:r>
            <a:endParaRPr lang="de-DE" altLang="de-DE" i="1" dirty="0" smtClean="0"/>
          </a:p>
          <a:p>
            <a:r>
              <a:rPr lang="de-DE" altLang="de-DE" i="1" dirty="0" smtClean="0"/>
              <a:t>… </a:t>
            </a:r>
            <a:r>
              <a:rPr lang="de-DE" altLang="de-DE" dirty="0" err="1" smtClean="0"/>
              <a:t>seismic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decoupling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strain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meters</a:t>
            </a:r>
            <a:endParaRPr lang="de-DE" altLang="de-DE" dirty="0" smtClean="0"/>
          </a:p>
          <a:p>
            <a:r>
              <a:rPr lang="de-DE" altLang="de-DE" i="1" dirty="0" smtClean="0"/>
              <a:t>… </a:t>
            </a:r>
            <a:r>
              <a:rPr lang="de-DE" altLang="de-DE" dirty="0" err="1" smtClean="0"/>
              <a:t>unterstanding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fabric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space</a:t>
            </a:r>
            <a:r>
              <a:rPr lang="de-DE" altLang="de-DE" dirty="0" smtClean="0"/>
              <a:t> time (</a:t>
            </a:r>
            <a:r>
              <a:rPr lang="de-DE" altLang="de-DE" dirty="0" err="1" smtClean="0"/>
              <a:t>Lense-Thirring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effect</a:t>
            </a:r>
            <a:r>
              <a:rPr lang="de-DE" altLang="de-DE" dirty="0" smtClean="0"/>
              <a:t>)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74" y="2853680"/>
            <a:ext cx="172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445224"/>
            <a:ext cx="1594038" cy="10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4565798"/>
            <a:ext cx="1430338" cy="18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5199211"/>
            <a:ext cx="1931987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2" descr="http://space-geodesy.gsfc.nasa.gov/techniques/images/VLBI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04891"/>
            <a:ext cx="2555776" cy="23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esentation_lmu_aktuell">
  <a:themeElements>
    <a:clrScheme name="">
      <a:dk1>
        <a:srgbClr val="000000"/>
      </a:dk1>
      <a:lt1>
        <a:srgbClr val="FFFFFF"/>
      </a:lt1>
      <a:dk2>
        <a:srgbClr val="4C4C4C"/>
      </a:dk2>
      <a:lt2>
        <a:srgbClr val="808080"/>
      </a:lt2>
      <a:accent1>
        <a:srgbClr val="FFCC00"/>
      </a:accent1>
      <a:accent2>
        <a:srgbClr val="FF990F"/>
      </a:accent2>
      <a:accent3>
        <a:srgbClr val="FFFFFF"/>
      </a:accent3>
      <a:accent4>
        <a:srgbClr val="000000"/>
      </a:accent4>
      <a:accent5>
        <a:srgbClr val="FFE2AA"/>
      </a:accent5>
      <a:accent6>
        <a:srgbClr val="E78A0C"/>
      </a:accent6>
      <a:hlink>
        <a:srgbClr val="009900"/>
      </a:hlink>
      <a:folHlink>
        <a:srgbClr val="99CC00"/>
      </a:folHlink>
    </a:clrScheme>
    <a:fontScheme name="Praesentation_lmu_aktuell">
      <a:majorFont>
        <a:latin typeface="LMU CompatilFact"/>
        <a:ea typeface=""/>
        <a:cs typeface=""/>
      </a:majorFont>
      <a:minorFont>
        <a:latin typeface="LMU CompatilFac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MU CompatilFact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MU CompatilFact" pitchFamily="2" charset="0"/>
          </a:defRPr>
        </a:defPPr>
      </a:lstStyle>
    </a:lnDef>
  </a:objectDefaults>
  <a:extraClrSchemeLst>
    <a:extraClrScheme>
      <a:clrScheme name="Praesentation_lmu_aktue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entation_lmu_aktuel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entation_lmu_aktuell 13">
        <a:dk1>
          <a:srgbClr val="000000"/>
        </a:dk1>
        <a:lt1>
          <a:srgbClr val="FFFFFF"/>
        </a:lt1>
        <a:dk2>
          <a:srgbClr val="4C4C4C"/>
        </a:dk2>
        <a:lt2>
          <a:srgbClr val="808080"/>
        </a:lt2>
        <a:accent1>
          <a:srgbClr val="FFCC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00"/>
        </a:accent6>
        <a:hlink>
          <a:srgbClr val="00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1347</Words>
  <Application>Microsoft Office PowerPoint</Application>
  <PresentationFormat>Bildschirmpräsentation (4:3)</PresentationFormat>
  <Paragraphs>274</Paragraphs>
  <Slides>44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54" baseType="lpstr">
      <vt:lpstr>Arial</vt:lpstr>
      <vt:lpstr>LMU SabonNext Demi</vt:lpstr>
      <vt:lpstr>Wingdings</vt:lpstr>
      <vt:lpstr>Times</vt:lpstr>
      <vt:lpstr>LMU CompatilFact</vt:lpstr>
      <vt:lpstr>Symbol</vt:lpstr>
      <vt:lpstr>Times New Roman</vt:lpstr>
      <vt:lpstr>Praesentation_lmu_aktuell</vt:lpstr>
      <vt:lpstr>Formel</vt:lpstr>
      <vt:lpstr>Equation</vt:lpstr>
      <vt:lpstr>What can we learn from rotational ground motions?</vt:lpstr>
      <vt:lpstr>Ground Rotations</vt:lpstr>
      <vt:lpstr>Translation, strain, rotation</vt:lpstr>
      <vt:lpstr>Why bother?</vt:lpstr>
      <vt:lpstr>Seismic instruments</vt:lpstr>
      <vt:lpstr>Earthquake engineering</vt:lpstr>
      <vt:lpstr>Rheology</vt:lpstr>
      <vt:lpstr>Geophysical Exploration</vt:lpstr>
      <vt:lpstr>Geodesy/Cosmology</vt:lpstr>
      <vt:lpstr>PowerPoint-Präsentation</vt:lpstr>
      <vt:lpstr>Double-couple point source</vt:lpstr>
      <vt:lpstr>Rotations from point dislocation</vt:lpstr>
      <vt:lpstr>Plane shear waves</vt:lpstr>
      <vt:lpstr>PowerPoint-Präsentation</vt:lpstr>
      <vt:lpstr>Ring Laser Rotation Sensor</vt:lpstr>
      <vt:lpstr>Measurement principle</vt:lpstr>
      <vt:lpstr>Fiber-optic gyro</vt:lpstr>
      <vt:lpstr>PowerPoint-Präsentation</vt:lpstr>
      <vt:lpstr>Earthquake-induced rotations</vt:lpstr>
      <vt:lpstr>Love wave dispersion</vt:lpstr>
      <vt:lpstr>Rotations from arrays</vt:lpstr>
      <vt:lpstr>Array-derived rotation?</vt:lpstr>
      <vt:lpstr>Array-derived rotation</vt:lpstr>
      <vt:lpstr>Free Oscillations?</vt:lpstr>
      <vt:lpstr>Tohoku-Oki M9 Earthquake</vt:lpstr>
      <vt:lpstr>Earth‘s free oscillations</vt:lpstr>
      <vt:lpstr>Tohoku-Oki M9 Earthquake</vt:lpstr>
      <vt:lpstr>Earth‘s free oscillations</vt:lpstr>
      <vt:lpstr>Ocean generated noise</vt:lpstr>
      <vt:lpstr>S/N Improvement in 2009</vt:lpstr>
      <vt:lpstr>Ambient Noise</vt:lpstr>
      <vt:lpstr>Ambient Noise</vt:lpstr>
      <vt:lpstr>Ambient Noise</vt:lpstr>
      <vt:lpstr>PowerPoint-Präsentation</vt:lpstr>
      <vt:lpstr>Let s define a new observable…</vt:lpstr>
      <vt:lpstr>… and calculate sensitivity kernels … </vt:lpstr>
      <vt:lpstr>Can we  generalize this concept?</vt:lpstr>
      <vt:lpstr>Density and seismic tomography</vt:lpstr>
      <vt:lpstr>Reducing trade-offs with  optimal obervables</vt:lpstr>
      <vt:lpstr>Finite source inversion (including rotations)</vt:lpstr>
      <vt:lpstr>Marginal probabilities  rise time and rupture speed</vt:lpstr>
      <vt:lpstr>Monte Carlo Sampling Information Gain</vt:lpstr>
      <vt:lpstr>Conclusions</vt:lpstr>
      <vt:lpstr>The ROMY Project (2014-2019)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.</dc:creator>
  <cp:lastModifiedBy>User</cp:lastModifiedBy>
  <cp:revision>174</cp:revision>
  <cp:lastPrinted>2014-11-22T17:21:39Z</cp:lastPrinted>
  <dcterms:created xsi:type="dcterms:W3CDTF">2003-07-21T12:00:07Z</dcterms:created>
  <dcterms:modified xsi:type="dcterms:W3CDTF">2014-11-22T17:22:00Z</dcterms:modified>
</cp:coreProperties>
</file>