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52" r:id="rId1"/>
  </p:sldMasterIdLst>
  <p:notesMasterIdLst>
    <p:notesMasterId r:id="rId27"/>
  </p:notesMasterIdLst>
  <p:handoutMasterIdLst>
    <p:handoutMasterId r:id="rId28"/>
  </p:handoutMasterIdLst>
  <p:sldIdLst>
    <p:sldId id="329" r:id="rId2"/>
    <p:sldId id="282" r:id="rId3"/>
    <p:sldId id="283" r:id="rId4"/>
    <p:sldId id="330" r:id="rId5"/>
    <p:sldId id="300" r:id="rId6"/>
    <p:sldId id="332" r:id="rId7"/>
    <p:sldId id="339" r:id="rId8"/>
    <p:sldId id="340" r:id="rId9"/>
    <p:sldId id="333" r:id="rId10"/>
    <p:sldId id="334" r:id="rId11"/>
    <p:sldId id="335" r:id="rId12"/>
    <p:sldId id="336" r:id="rId13"/>
    <p:sldId id="338" r:id="rId14"/>
    <p:sldId id="342" r:id="rId15"/>
    <p:sldId id="344" r:id="rId16"/>
    <p:sldId id="343" r:id="rId17"/>
    <p:sldId id="345" r:id="rId18"/>
    <p:sldId id="346" r:id="rId19"/>
    <p:sldId id="348" r:id="rId20"/>
    <p:sldId id="349" r:id="rId21"/>
    <p:sldId id="347" r:id="rId22"/>
    <p:sldId id="350" r:id="rId23"/>
    <p:sldId id="279" r:id="rId24"/>
    <p:sldId id="341" r:id="rId25"/>
    <p:sldId id="337" r:id="rId26"/>
  </p:sldIdLst>
  <p:sldSz cx="12192000" cy="6858000"/>
  <p:notesSz cx="6662738" cy="9866313"/>
  <p:embeddedFontLst>
    <p:embeddedFont>
      <p:font typeface="Calibri" panose="020F0502020204030204" pitchFamily="34" charset="0"/>
      <p:regular r:id="rId29"/>
      <p:bold r:id="rId30"/>
      <p:italic r:id="rId31"/>
      <p:boldItalic r:id="rId32"/>
    </p:embeddedFont>
    <p:embeddedFont>
      <p:font typeface="LMU SabonNext Demi" panose="02020400000000000000" pitchFamily="18" charset="0"/>
      <p:regular r:id="rId33"/>
    </p:embeddedFont>
    <p:embeddedFont>
      <p:font typeface="Times" panose="02020603050405020304" pitchFamily="18" charset="0"/>
      <p:regular r:id="rId34"/>
      <p:bold r:id="rId35"/>
      <p:italic r:id="rId36"/>
      <p:boldItalic r:id="rId37"/>
    </p:embeddedFont>
    <p:embeddedFont>
      <p:font typeface="LMU CompatilFact" panose="02000500060000020003" pitchFamily="2" charset="0"/>
      <p:regular r:id="rId38"/>
      <p:bold r:id="rId39"/>
      <p:italic r:id="rId40"/>
      <p:boldItalic r:id="rId41"/>
    </p:embeddedFont>
  </p:embeddedFontLst>
  <p:defaultTextStyle>
    <a:defPPr>
      <a:defRPr lang="de-DE"/>
    </a:defPPr>
    <a:lvl1pPr algn="l" rtl="0" eaLnBrk="0" fontAlgn="base" hangingPunct="0">
      <a:spcBef>
        <a:spcPct val="0"/>
      </a:spcBef>
      <a:spcAft>
        <a:spcPct val="0"/>
      </a:spcAft>
      <a:defRPr sz="1400" kern="1200">
        <a:solidFill>
          <a:schemeClr val="tx1"/>
        </a:solidFill>
        <a:latin typeface="LMU CompatilFact" panose="02000500060000020003" pitchFamily="2" charset="0"/>
        <a:ea typeface="+mn-ea"/>
        <a:cs typeface="+mn-cs"/>
      </a:defRPr>
    </a:lvl1pPr>
    <a:lvl2pPr marL="457200" algn="l" rtl="0" eaLnBrk="0" fontAlgn="base" hangingPunct="0">
      <a:spcBef>
        <a:spcPct val="0"/>
      </a:spcBef>
      <a:spcAft>
        <a:spcPct val="0"/>
      </a:spcAft>
      <a:defRPr sz="1400" kern="1200">
        <a:solidFill>
          <a:schemeClr val="tx1"/>
        </a:solidFill>
        <a:latin typeface="LMU CompatilFact" panose="02000500060000020003" pitchFamily="2" charset="0"/>
        <a:ea typeface="+mn-ea"/>
        <a:cs typeface="+mn-cs"/>
      </a:defRPr>
    </a:lvl2pPr>
    <a:lvl3pPr marL="914400" algn="l" rtl="0" eaLnBrk="0" fontAlgn="base" hangingPunct="0">
      <a:spcBef>
        <a:spcPct val="0"/>
      </a:spcBef>
      <a:spcAft>
        <a:spcPct val="0"/>
      </a:spcAft>
      <a:defRPr sz="1400" kern="1200">
        <a:solidFill>
          <a:schemeClr val="tx1"/>
        </a:solidFill>
        <a:latin typeface="LMU CompatilFact" panose="02000500060000020003" pitchFamily="2" charset="0"/>
        <a:ea typeface="+mn-ea"/>
        <a:cs typeface="+mn-cs"/>
      </a:defRPr>
    </a:lvl3pPr>
    <a:lvl4pPr marL="1371600" algn="l" rtl="0" eaLnBrk="0" fontAlgn="base" hangingPunct="0">
      <a:spcBef>
        <a:spcPct val="0"/>
      </a:spcBef>
      <a:spcAft>
        <a:spcPct val="0"/>
      </a:spcAft>
      <a:defRPr sz="1400" kern="1200">
        <a:solidFill>
          <a:schemeClr val="tx1"/>
        </a:solidFill>
        <a:latin typeface="LMU CompatilFact" panose="02000500060000020003" pitchFamily="2" charset="0"/>
        <a:ea typeface="+mn-ea"/>
        <a:cs typeface="+mn-cs"/>
      </a:defRPr>
    </a:lvl4pPr>
    <a:lvl5pPr marL="1828800" algn="l" rtl="0" eaLnBrk="0" fontAlgn="base" hangingPunct="0">
      <a:spcBef>
        <a:spcPct val="0"/>
      </a:spcBef>
      <a:spcAft>
        <a:spcPct val="0"/>
      </a:spcAft>
      <a:defRPr sz="1400" kern="1200">
        <a:solidFill>
          <a:schemeClr val="tx1"/>
        </a:solidFill>
        <a:latin typeface="LMU CompatilFact" panose="02000500060000020003" pitchFamily="2" charset="0"/>
        <a:ea typeface="+mn-ea"/>
        <a:cs typeface="+mn-cs"/>
      </a:defRPr>
    </a:lvl5pPr>
    <a:lvl6pPr marL="2286000" algn="l" defTabSz="914400" rtl="0" eaLnBrk="1" latinLnBrk="0" hangingPunct="1">
      <a:defRPr sz="1400" kern="1200">
        <a:solidFill>
          <a:schemeClr val="tx1"/>
        </a:solidFill>
        <a:latin typeface="LMU CompatilFact" panose="02000500060000020003" pitchFamily="2" charset="0"/>
        <a:ea typeface="+mn-ea"/>
        <a:cs typeface="+mn-cs"/>
      </a:defRPr>
    </a:lvl6pPr>
    <a:lvl7pPr marL="2743200" algn="l" defTabSz="914400" rtl="0" eaLnBrk="1" latinLnBrk="0" hangingPunct="1">
      <a:defRPr sz="1400" kern="1200">
        <a:solidFill>
          <a:schemeClr val="tx1"/>
        </a:solidFill>
        <a:latin typeface="LMU CompatilFact" panose="02000500060000020003" pitchFamily="2" charset="0"/>
        <a:ea typeface="+mn-ea"/>
        <a:cs typeface="+mn-cs"/>
      </a:defRPr>
    </a:lvl7pPr>
    <a:lvl8pPr marL="3200400" algn="l" defTabSz="914400" rtl="0" eaLnBrk="1" latinLnBrk="0" hangingPunct="1">
      <a:defRPr sz="1400" kern="1200">
        <a:solidFill>
          <a:schemeClr val="tx1"/>
        </a:solidFill>
        <a:latin typeface="LMU CompatilFact" panose="02000500060000020003" pitchFamily="2" charset="0"/>
        <a:ea typeface="+mn-ea"/>
        <a:cs typeface="+mn-cs"/>
      </a:defRPr>
    </a:lvl8pPr>
    <a:lvl9pPr marL="3657600" algn="l" defTabSz="914400" rtl="0" eaLnBrk="1" latinLnBrk="0" hangingPunct="1">
      <a:defRPr sz="1400" kern="1200">
        <a:solidFill>
          <a:schemeClr val="tx1"/>
        </a:solidFill>
        <a:latin typeface="LMU CompatilFact" panose="02000500060000020003" pitchFamily="2"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7">
          <p15:clr>
            <a:srgbClr val="A4A3A4"/>
          </p15:clr>
        </p15:guide>
        <p15:guide id="2" pos="209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6600"/>
    <a:srgbClr val="FF5050"/>
    <a:srgbClr val="777777"/>
    <a:srgbClr val="B2B2B2"/>
    <a:srgbClr val="F8F8F8"/>
    <a:srgbClr val="EAEAEA"/>
    <a:srgbClr val="DDDDDD"/>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95" autoAdjust="0"/>
    <p:restoredTop sz="92253" autoAdjust="0"/>
  </p:normalViewPr>
  <p:slideViewPr>
    <p:cSldViewPr>
      <p:cViewPr>
        <p:scale>
          <a:sx n="50" d="100"/>
          <a:sy n="50" d="100"/>
        </p:scale>
        <p:origin x="24" y="3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1" d="100"/>
          <a:sy n="111" d="100"/>
        </p:scale>
        <p:origin x="-3160" y="-120"/>
      </p:cViewPr>
      <p:guideLst>
        <p:guide orient="horz" pos="3107"/>
        <p:guide pos="209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13.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288766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50000"/>
              </a:spcBef>
              <a:defRPr sz="1200">
                <a:latin typeface="LMU SabonNext Demi" pitchFamily="18" charset="0"/>
              </a:defRPr>
            </a:lvl1pPr>
          </a:lstStyle>
          <a:p>
            <a:pPr>
              <a:defRPr/>
            </a:pPr>
            <a:endParaRPr lang="de-DE"/>
          </a:p>
        </p:txBody>
      </p:sp>
      <p:sp>
        <p:nvSpPr>
          <p:cNvPr id="76803" name="Rectangle 3"/>
          <p:cNvSpPr>
            <a:spLocks noGrp="1" noChangeArrowheads="1"/>
          </p:cNvSpPr>
          <p:nvPr>
            <p:ph type="dt" sz="quarter" idx="1"/>
          </p:nvPr>
        </p:nvSpPr>
        <p:spPr bwMode="auto">
          <a:xfrm>
            <a:off x="3775075" y="0"/>
            <a:ext cx="288766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50000"/>
              </a:spcBef>
              <a:defRPr sz="1200">
                <a:latin typeface="LMU SabonNext Demi" pitchFamily="18" charset="0"/>
              </a:defRPr>
            </a:lvl1pPr>
          </a:lstStyle>
          <a:p>
            <a:pPr>
              <a:defRPr/>
            </a:pPr>
            <a:endParaRPr lang="de-DE"/>
          </a:p>
        </p:txBody>
      </p:sp>
      <p:sp>
        <p:nvSpPr>
          <p:cNvPr id="76804" name="Rectangle 4"/>
          <p:cNvSpPr>
            <a:spLocks noGrp="1" noChangeArrowheads="1"/>
          </p:cNvSpPr>
          <p:nvPr>
            <p:ph type="ftr" sz="quarter" idx="2"/>
          </p:nvPr>
        </p:nvSpPr>
        <p:spPr bwMode="auto">
          <a:xfrm>
            <a:off x="0" y="9372600"/>
            <a:ext cx="2887663"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50000"/>
              </a:spcBef>
              <a:defRPr sz="1200">
                <a:latin typeface="LMU SabonNext Demi" pitchFamily="18" charset="0"/>
              </a:defRPr>
            </a:lvl1pPr>
          </a:lstStyle>
          <a:p>
            <a:pPr>
              <a:defRPr/>
            </a:pPr>
            <a:endParaRPr lang="de-DE"/>
          </a:p>
        </p:txBody>
      </p:sp>
      <p:sp>
        <p:nvSpPr>
          <p:cNvPr id="76805" name="Rectangle 5"/>
          <p:cNvSpPr>
            <a:spLocks noGrp="1" noChangeArrowheads="1"/>
          </p:cNvSpPr>
          <p:nvPr>
            <p:ph type="sldNum" sz="quarter" idx="3"/>
          </p:nvPr>
        </p:nvSpPr>
        <p:spPr bwMode="auto">
          <a:xfrm>
            <a:off x="3775075" y="9372600"/>
            <a:ext cx="2887663"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50000"/>
              </a:spcBef>
              <a:defRPr sz="1200" smtClean="0">
                <a:latin typeface="LMU SabonNext Demi" panose="02020400000000000000" pitchFamily="18" charset="0"/>
              </a:defRPr>
            </a:lvl1pPr>
          </a:lstStyle>
          <a:p>
            <a:pPr>
              <a:defRPr/>
            </a:pPr>
            <a:fld id="{9F5C4434-34ED-472B-A91A-CD678903EAA7}" type="slidenum">
              <a:rPr lang="de-DE" altLang="de-DE"/>
              <a:pPr>
                <a:defRPr/>
              </a:pPr>
              <a:t>‹#›</a:t>
            </a:fld>
            <a:endParaRPr lang="de-DE" altLang="de-DE"/>
          </a:p>
        </p:txBody>
      </p:sp>
    </p:spTree>
    <p:extLst>
      <p:ext uri="{BB962C8B-B14F-4D97-AF65-F5344CB8AC3E}">
        <p14:creationId xmlns:p14="http://schemas.microsoft.com/office/powerpoint/2010/main" val="40168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887663" cy="2746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spcBef>
                <a:spcPct val="50000"/>
              </a:spcBef>
              <a:defRPr sz="1200">
                <a:latin typeface="LMU SabonNext Demi" pitchFamily="18" charset="0"/>
              </a:defRPr>
            </a:lvl1pPr>
          </a:lstStyle>
          <a:p>
            <a:pPr>
              <a:defRPr/>
            </a:pPr>
            <a:endParaRPr lang="de-DE"/>
          </a:p>
        </p:txBody>
      </p:sp>
      <p:sp>
        <p:nvSpPr>
          <p:cNvPr id="24579" name="Rectangle 3"/>
          <p:cNvSpPr>
            <a:spLocks noGrp="1" noChangeArrowheads="1"/>
          </p:cNvSpPr>
          <p:nvPr>
            <p:ph type="dt" idx="1"/>
          </p:nvPr>
        </p:nvSpPr>
        <p:spPr bwMode="auto">
          <a:xfrm>
            <a:off x="3775075" y="0"/>
            <a:ext cx="2887663" cy="2746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r">
              <a:spcBef>
                <a:spcPct val="50000"/>
              </a:spcBef>
              <a:defRPr sz="1200">
                <a:latin typeface="LMU SabonNext Demi" pitchFamily="18" charset="0"/>
              </a:defRPr>
            </a:lvl1pPr>
          </a:lstStyle>
          <a:p>
            <a:pPr>
              <a:defRPr/>
            </a:pPr>
            <a:endParaRPr lang="de-DE"/>
          </a:p>
        </p:txBody>
      </p:sp>
      <p:sp>
        <p:nvSpPr>
          <p:cNvPr id="4100" name="Rectangle 4"/>
          <p:cNvSpPr>
            <a:spLocks noGrp="1" noRot="1" noChangeAspect="1" noChangeArrowheads="1" noTextEdit="1"/>
          </p:cNvSpPr>
          <p:nvPr>
            <p:ph type="sldImg" idx="2"/>
          </p:nvPr>
        </p:nvSpPr>
        <p:spPr bwMode="auto">
          <a:xfrm>
            <a:off x="42863" y="739775"/>
            <a:ext cx="6578600" cy="3700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1" name="Rectangle 5"/>
          <p:cNvSpPr>
            <a:spLocks noGrp="1" noChangeArrowheads="1"/>
          </p:cNvSpPr>
          <p:nvPr>
            <p:ph type="body" sz="quarter" idx="3"/>
          </p:nvPr>
        </p:nvSpPr>
        <p:spPr bwMode="auto">
          <a:xfrm>
            <a:off x="889000" y="4686300"/>
            <a:ext cx="4884738" cy="1227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24582" name="Rectangle 6"/>
          <p:cNvSpPr>
            <a:spLocks noGrp="1" noChangeArrowheads="1"/>
          </p:cNvSpPr>
          <p:nvPr>
            <p:ph type="ftr" sz="quarter" idx="4"/>
          </p:nvPr>
        </p:nvSpPr>
        <p:spPr bwMode="auto">
          <a:xfrm>
            <a:off x="0" y="9591675"/>
            <a:ext cx="2887663" cy="2746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spcBef>
                <a:spcPct val="50000"/>
              </a:spcBef>
              <a:defRPr sz="1200">
                <a:latin typeface="LMU SabonNext Demi" pitchFamily="18" charset="0"/>
              </a:defRPr>
            </a:lvl1pPr>
          </a:lstStyle>
          <a:p>
            <a:pPr>
              <a:defRPr/>
            </a:pPr>
            <a:endParaRPr lang="de-DE"/>
          </a:p>
        </p:txBody>
      </p:sp>
      <p:sp>
        <p:nvSpPr>
          <p:cNvPr id="24583" name="Rectangle 7"/>
          <p:cNvSpPr>
            <a:spLocks noGrp="1" noChangeArrowheads="1"/>
          </p:cNvSpPr>
          <p:nvPr>
            <p:ph type="sldNum" sz="quarter" idx="5"/>
          </p:nvPr>
        </p:nvSpPr>
        <p:spPr bwMode="auto">
          <a:xfrm>
            <a:off x="3775075" y="9591675"/>
            <a:ext cx="2887663" cy="2746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spcBef>
                <a:spcPct val="50000"/>
              </a:spcBef>
              <a:defRPr sz="1200" smtClean="0">
                <a:latin typeface="LMU SabonNext Demi" panose="02020400000000000000" pitchFamily="18" charset="0"/>
              </a:defRPr>
            </a:lvl1pPr>
          </a:lstStyle>
          <a:p>
            <a:pPr>
              <a:defRPr/>
            </a:pPr>
            <a:fld id="{D40C9A8E-9677-4DD4-B69F-E916339053C9}" type="slidenum">
              <a:rPr lang="de-DE" altLang="de-DE"/>
              <a:pPr>
                <a:defRPr/>
              </a:pPr>
              <a:t>‹#›</a:t>
            </a:fld>
            <a:endParaRPr lang="de-DE" altLang="de-DE"/>
          </a:p>
        </p:txBody>
      </p:sp>
    </p:spTree>
    <p:extLst>
      <p:ext uri="{BB962C8B-B14F-4D97-AF65-F5344CB8AC3E}">
        <p14:creationId xmlns:p14="http://schemas.microsoft.com/office/powerpoint/2010/main" val="38188502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44"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44"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44"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44"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4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pPr>
              <a:defRPr/>
            </a:pPr>
            <a:fld id="{D40C9A8E-9677-4DD4-B69F-E916339053C9}" type="slidenum">
              <a:rPr lang="de-DE" altLang="de-DE" smtClean="0"/>
              <a:pPr>
                <a:defRPr/>
              </a:pPr>
              <a:t>1</a:t>
            </a:fld>
            <a:endParaRPr lang="de-DE" altLang="de-DE"/>
          </a:p>
        </p:txBody>
      </p:sp>
    </p:spTree>
    <p:extLst>
      <p:ext uri="{BB962C8B-B14F-4D97-AF65-F5344CB8AC3E}">
        <p14:creationId xmlns:p14="http://schemas.microsoft.com/office/powerpoint/2010/main" val="1307577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Transition slide indicating</a:t>
            </a:r>
            <a:r>
              <a:rPr lang="de-DE" baseline="0" dirty="0" smtClean="0"/>
              <a:t> the need for portable sensors</a:t>
            </a:r>
            <a:endParaRPr lang="de-DE" dirty="0"/>
          </a:p>
        </p:txBody>
      </p:sp>
      <p:sp>
        <p:nvSpPr>
          <p:cNvPr id="4" name="Slide Number Placeholder 3"/>
          <p:cNvSpPr>
            <a:spLocks noGrp="1"/>
          </p:cNvSpPr>
          <p:nvPr>
            <p:ph type="sldNum" sz="quarter" idx="10"/>
          </p:nvPr>
        </p:nvSpPr>
        <p:spPr/>
        <p:txBody>
          <a:bodyPr/>
          <a:lstStyle/>
          <a:p>
            <a:pPr>
              <a:defRPr/>
            </a:pPr>
            <a:fld id="{D40C9A8E-9677-4DD4-B69F-E916339053C9}" type="slidenum">
              <a:rPr lang="de-DE" altLang="de-DE" smtClean="0"/>
              <a:pPr>
                <a:defRPr/>
              </a:pPr>
              <a:t>14</a:t>
            </a:fld>
            <a:endParaRPr lang="de-DE" altLang="de-DE"/>
          </a:p>
        </p:txBody>
      </p:sp>
    </p:spTree>
    <p:extLst>
      <p:ext uri="{BB962C8B-B14F-4D97-AF65-F5344CB8AC3E}">
        <p14:creationId xmlns:p14="http://schemas.microsoft.com/office/powerpoint/2010/main" val="2068088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That is  a key slide which leads to Frederic</a:t>
            </a:r>
            <a:r>
              <a:rPr lang="de-DE" baseline="0" dirty="0" smtClean="0"/>
              <a:t> presentation afterwards</a:t>
            </a:r>
            <a:endParaRPr lang="de-DE" dirty="0"/>
          </a:p>
        </p:txBody>
      </p:sp>
      <p:sp>
        <p:nvSpPr>
          <p:cNvPr id="4" name="Slide Number Placeholder 3"/>
          <p:cNvSpPr>
            <a:spLocks noGrp="1"/>
          </p:cNvSpPr>
          <p:nvPr>
            <p:ph type="sldNum" sz="quarter" idx="10"/>
          </p:nvPr>
        </p:nvSpPr>
        <p:spPr/>
        <p:txBody>
          <a:bodyPr/>
          <a:lstStyle/>
          <a:p>
            <a:pPr>
              <a:defRPr/>
            </a:pPr>
            <a:fld id="{D40C9A8E-9677-4DD4-B69F-E916339053C9}" type="slidenum">
              <a:rPr lang="de-DE" altLang="de-DE" smtClean="0"/>
              <a:pPr>
                <a:defRPr/>
              </a:pPr>
              <a:t>15</a:t>
            </a:fld>
            <a:endParaRPr lang="de-DE" altLang="de-DE"/>
          </a:p>
        </p:txBody>
      </p:sp>
    </p:spTree>
    <p:extLst>
      <p:ext uri="{BB962C8B-B14F-4D97-AF65-F5344CB8AC3E}">
        <p14:creationId xmlns:p14="http://schemas.microsoft.com/office/powerpoint/2010/main" val="4044173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Maybe we could add a line in here with our desired frequency dependent sensitivity</a:t>
            </a:r>
            <a:endParaRPr lang="de-DE" dirty="0"/>
          </a:p>
        </p:txBody>
      </p:sp>
      <p:sp>
        <p:nvSpPr>
          <p:cNvPr id="4" name="Slide Number Placeholder 3"/>
          <p:cNvSpPr>
            <a:spLocks noGrp="1"/>
          </p:cNvSpPr>
          <p:nvPr>
            <p:ph type="sldNum" sz="quarter" idx="10"/>
          </p:nvPr>
        </p:nvSpPr>
        <p:spPr/>
        <p:txBody>
          <a:bodyPr/>
          <a:lstStyle/>
          <a:p>
            <a:pPr>
              <a:defRPr/>
            </a:pPr>
            <a:fld id="{D40C9A8E-9677-4DD4-B69F-E916339053C9}" type="slidenum">
              <a:rPr lang="de-DE" altLang="de-DE" smtClean="0"/>
              <a:pPr>
                <a:defRPr/>
              </a:pPr>
              <a:t>17</a:t>
            </a:fld>
            <a:endParaRPr lang="de-DE" altLang="de-DE"/>
          </a:p>
        </p:txBody>
      </p:sp>
    </p:spTree>
    <p:extLst>
      <p:ext uri="{BB962C8B-B14F-4D97-AF65-F5344CB8AC3E}">
        <p14:creationId xmlns:p14="http://schemas.microsoft.com/office/powerpoint/2010/main" val="1869881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Look at all these sensors around!</a:t>
            </a:r>
            <a:endParaRPr lang="de-DE" dirty="0"/>
          </a:p>
        </p:txBody>
      </p:sp>
      <p:sp>
        <p:nvSpPr>
          <p:cNvPr id="4" name="Slide Number Placeholder 3"/>
          <p:cNvSpPr>
            <a:spLocks noGrp="1"/>
          </p:cNvSpPr>
          <p:nvPr>
            <p:ph type="sldNum" sz="quarter" idx="10"/>
          </p:nvPr>
        </p:nvSpPr>
        <p:spPr/>
        <p:txBody>
          <a:bodyPr/>
          <a:lstStyle/>
          <a:p>
            <a:pPr>
              <a:defRPr/>
            </a:pPr>
            <a:fld id="{D40C9A8E-9677-4DD4-B69F-E916339053C9}" type="slidenum">
              <a:rPr lang="de-DE" altLang="de-DE" smtClean="0"/>
              <a:pPr>
                <a:defRPr/>
              </a:pPr>
              <a:t>19</a:t>
            </a:fld>
            <a:endParaRPr lang="de-DE" altLang="de-DE"/>
          </a:p>
        </p:txBody>
      </p:sp>
    </p:spTree>
    <p:extLst>
      <p:ext uri="{BB962C8B-B14F-4D97-AF65-F5344CB8AC3E}">
        <p14:creationId xmlns:p14="http://schemas.microsoft.com/office/powerpoint/2010/main" val="4263289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This is the slight where the $ signs will light up in the eyes of the owners</a:t>
            </a:r>
            <a:endParaRPr lang="de-DE" dirty="0"/>
          </a:p>
        </p:txBody>
      </p:sp>
      <p:sp>
        <p:nvSpPr>
          <p:cNvPr id="4" name="Slide Number Placeholder 3"/>
          <p:cNvSpPr>
            <a:spLocks noGrp="1"/>
          </p:cNvSpPr>
          <p:nvPr>
            <p:ph type="sldNum" sz="quarter" idx="10"/>
          </p:nvPr>
        </p:nvSpPr>
        <p:spPr/>
        <p:txBody>
          <a:bodyPr/>
          <a:lstStyle/>
          <a:p>
            <a:pPr>
              <a:defRPr/>
            </a:pPr>
            <a:fld id="{D40C9A8E-9677-4DD4-B69F-E916339053C9}" type="slidenum">
              <a:rPr lang="de-DE" altLang="de-DE" smtClean="0"/>
              <a:pPr>
                <a:defRPr/>
              </a:pPr>
              <a:t>21</a:t>
            </a:fld>
            <a:endParaRPr lang="de-DE" altLang="de-DE"/>
          </a:p>
        </p:txBody>
      </p:sp>
    </p:spTree>
    <p:extLst>
      <p:ext uri="{BB962C8B-B14F-4D97-AF65-F5344CB8AC3E}">
        <p14:creationId xmlns:p14="http://schemas.microsoft.com/office/powerpoint/2010/main" val="3108871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pPr>
              <a:defRPr/>
            </a:pPr>
            <a:fld id="{D40C9A8E-9677-4DD4-B69F-E916339053C9}" type="slidenum">
              <a:rPr lang="de-DE" altLang="de-DE" smtClean="0"/>
              <a:pPr>
                <a:defRPr/>
              </a:pPr>
              <a:t>22</a:t>
            </a:fld>
            <a:endParaRPr lang="de-DE" altLang="de-DE"/>
          </a:p>
        </p:txBody>
      </p:sp>
    </p:spTree>
    <p:extLst>
      <p:ext uri="{BB962C8B-B14F-4D97-AF65-F5344CB8AC3E}">
        <p14:creationId xmlns:p14="http://schemas.microsoft.com/office/powerpoint/2010/main" val="2314933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I would say</a:t>
            </a:r>
            <a:r>
              <a:rPr lang="de-DE" baseline="0" dirty="0" smtClean="0"/>
              <a:t> here that we know that the race is on to develop the 1st portable sensor for seismology (ATA, eentec, ..) but that we believe iXBlue could be the fastest to reach the market,</a:t>
            </a:r>
            <a:endParaRPr lang="de-DE" dirty="0"/>
          </a:p>
        </p:txBody>
      </p:sp>
      <p:sp>
        <p:nvSpPr>
          <p:cNvPr id="4" name="Slide Number Placeholder 3"/>
          <p:cNvSpPr>
            <a:spLocks noGrp="1"/>
          </p:cNvSpPr>
          <p:nvPr>
            <p:ph type="sldNum" sz="quarter" idx="10"/>
          </p:nvPr>
        </p:nvSpPr>
        <p:spPr/>
        <p:txBody>
          <a:bodyPr/>
          <a:lstStyle/>
          <a:p>
            <a:pPr>
              <a:defRPr/>
            </a:pPr>
            <a:fld id="{D40C9A8E-9677-4DD4-B69F-E916339053C9}" type="slidenum">
              <a:rPr lang="de-DE" altLang="de-DE" smtClean="0"/>
              <a:pPr>
                <a:defRPr/>
              </a:pPr>
              <a:t>23</a:t>
            </a:fld>
            <a:endParaRPr lang="de-DE" altLang="de-DE"/>
          </a:p>
        </p:txBody>
      </p:sp>
    </p:spTree>
    <p:extLst>
      <p:ext uri="{BB962C8B-B14F-4D97-AF65-F5344CB8AC3E}">
        <p14:creationId xmlns:p14="http://schemas.microsoft.com/office/powerpoint/2010/main" val="2686265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I want to highlight what is routinely observed and what is missing</a:t>
            </a:r>
            <a:endParaRPr lang="de-DE" dirty="0"/>
          </a:p>
        </p:txBody>
      </p:sp>
      <p:sp>
        <p:nvSpPr>
          <p:cNvPr id="4" name="Slide Number Placeholder 3"/>
          <p:cNvSpPr>
            <a:spLocks noGrp="1"/>
          </p:cNvSpPr>
          <p:nvPr>
            <p:ph type="sldNum" sz="quarter" idx="10"/>
          </p:nvPr>
        </p:nvSpPr>
        <p:spPr/>
        <p:txBody>
          <a:bodyPr/>
          <a:lstStyle/>
          <a:p>
            <a:pPr>
              <a:defRPr/>
            </a:pPr>
            <a:fld id="{D40C9A8E-9677-4DD4-B69F-E916339053C9}" type="slidenum">
              <a:rPr lang="de-DE" altLang="de-DE" smtClean="0"/>
              <a:pPr>
                <a:defRPr/>
              </a:pPr>
              <a:t>2</a:t>
            </a:fld>
            <a:endParaRPr lang="de-DE" altLang="de-DE"/>
          </a:p>
        </p:txBody>
      </p:sp>
    </p:spTree>
    <p:extLst>
      <p:ext uri="{BB962C8B-B14F-4D97-AF65-F5344CB8AC3E}">
        <p14:creationId xmlns:p14="http://schemas.microsoft.com/office/powerpoint/2010/main" val="751834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Only equations I would show, message: rotations are related to derivatives</a:t>
            </a:r>
            <a:r>
              <a:rPr lang="de-DE" baseline="0" dirty="0" smtClean="0"/>
              <a:t> that could be obtained by array measurements, but … </a:t>
            </a:r>
            <a:endParaRPr lang="de-DE" dirty="0"/>
          </a:p>
        </p:txBody>
      </p:sp>
      <p:sp>
        <p:nvSpPr>
          <p:cNvPr id="4" name="Slide Number Placeholder 3"/>
          <p:cNvSpPr>
            <a:spLocks noGrp="1"/>
          </p:cNvSpPr>
          <p:nvPr>
            <p:ph type="sldNum" sz="quarter" idx="10"/>
          </p:nvPr>
        </p:nvSpPr>
        <p:spPr/>
        <p:txBody>
          <a:bodyPr/>
          <a:lstStyle/>
          <a:p>
            <a:pPr>
              <a:defRPr/>
            </a:pPr>
            <a:fld id="{D40C9A8E-9677-4DD4-B69F-E916339053C9}" type="slidenum">
              <a:rPr lang="de-DE" altLang="de-DE" smtClean="0"/>
              <a:pPr>
                <a:defRPr/>
              </a:pPr>
              <a:t>3</a:t>
            </a:fld>
            <a:endParaRPr lang="de-DE" altLang="de-DE"/>
          </a:p>
        </p:txBody>
      </p:sp>
    </p:spTree>
    <p:extLst>
      <p:ext uri="{BB962C8B-B14F-4D97-AF65-F5344CB8AC3E}">
        <p14:creationId xmlns:p14="http://schemas.microsoft.com/office/powerpoint/2010/main" val="2680738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We need</a:t>
            </a:r>
            <a:r>
              <a:rPr lang="de-DE" baseline="0" dirty="0" smtClean="0"/>
              <a:t> to discuss away the comment „you can do this with arrays“ it is an option on some case but does not help in the science cases we discuss …</a:t>
            </a:r>
          </a:p>
        </p:txBody>
      </p:sp>
      <p:sp>
        <p:nvSpPr>
          <p:cNvPr id="4" name="Slide Number Placeholder 3"/>
          <p:cNvSpPr>
            <a:spLocks noGrp="1"/>
          </p:cNvSpPr>
          <p:nvPr>
            <p:ph type="sldNum" sz="quarter" idx="10"/>
          </p:nvPr>
        </p:nvSpPr>
        <p:spPr/>
        <p:txBody>
          <a:bodyPr/>
          <a:lstStyle/>
          <a:p>
            <a:pPr>
              <a:defRPr/>
            </a:pPr>
            <a:fld id="{D40C9A8E-9677-4DD4-B69F-E916339053C9}" type="slidenum">
              <a:rPr lang="de-DE" altLang="de-DE" smtClean="0"/>
              <a:pPr>
                <a:defRPr/>
              </a:pPr>
              <a:t>4</a:t>
            </a:fld>
            <a:endParaRPr lang="de-DE" altLang="de-DE"/>
          </a:p>
        </p:txBody>
      </p:sp>
    </p:spTree>
    <p:extLst>
      <p:ext uri="{BB962C8B-B14F-4D97-AF65-F5344CB8AC3E}">
        <p14:creationId xmlns:p14="http://schemas.microsoft.com/office/powerpoint/2010/main" val="342603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 this is a transition slide highlighting</a:t>
            </a:r>
            <a:r>
              <a:rPr lang="de-DE" baseline="0" dirty="0" smtClean="0"/>
              <a:t> the „why“ rotations might be useful</a:t>
            </a:r>
            <a:r>
              <a:rPr lang="de-DE" dirty="0" smtClean="0"/>
              <a:t> </a:t>
            </a:r>
            <a:endParaRPr lang="de-DE" dirty="0"/>
          </a:p>
        </p:txBody>
      </p:sp>
      <p:sp>
        <p:nvSpPr>
          <p:cNvPr id="4" name="Slide Number Placeholder 3"/>
          <p:cNvSpPr>
            <a:spLocks noGrp="1"/>
          </p:cNvSpPr>
          <p:nvPr>
            <p:ph type="sldNum" sz="quarter" idx="10"/>
          </p:nvPr>
        </p:nvSpPr>
        <p:spPr/>
        <p:txBody>
          <a:bodyPr/>
          <a:lstStyle/>
          <a:p>
            <a:pPr>
              <a:defRPr/>
            </a:pPr>
            <a:fld id="{D40C9A8E-9677-4DD4-B69F-E916339053C9}" type="slidenum">
              <a:rPr lang="de-DE" altLang="de-DE" smtClean="0"/>
              <a:pPr>
                <a:defRPr/>
              </a:pPr>
              <a:t>5</a:t>
            </a:fld>
            <a:endParaRPr lang="de-DE" altLang="de-DE"/>
          </a:p>
        </p:txBody>
      </p:sp>
    </p:spTree>
    <p:extLst>
      <p:ext uri="{BB962C8B-B14F-4D97-AF65-F5344CB8AC3E}">
        <p14:creationId xmlns:p14="http://schemas.microsoft.com/office/powerpoint/2010/main" val="1770067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I will explain the graph and the high noise levels on horizontal components</a:t>
            </a:r>
            <a:r>
              <a:rPr lang="de-DE" baseline="0" dirty="0" smtClean="0"/>
              <a:t> for OBS records, I think this is the most interesting application and deserves a little more detail</a:t>
            </a:r>
            <a:endParaRPr lang="de-DE" dirty="0"/>
          </a:p>
        </p:txBody>
      </p:sp>
      <p:sp>
        <p:nvSpPr>
          <p:cNvPr id="4" name="Slide Number Placeholder 3"/>
          <p:cNvSpPr>
            <a:spLocks noGrp="1"/>
          </p:cNvSpPr>
          <p:nvPr>
            <p:ph type="sldNum" sz="quarter" idx="10"/>
          </p:nvPr>
        </p:nvSpPr>
        <p:spPr/>
        <p:txBody>
          <a:bodyPr/>
          <a:lstStyle/>
          <a:p>
            <a:pPr>
              <a:defRPr/>
            </a:pPr>
            <a:fld id="{D40C9A8E-9677-4DD4-B69F-E916339053C9}" type="slidenum">
              <a:rPr lang="de-DE" altLang="de-DE" smtClean="0"/>
              <a:pPr>
                <a:defRPr/>
              </a:pPr>
              <a:t>6</a:t>
            </a:fld>
            <a:endParaRPr lang="de-DE" altLang="de-DE"/>
          </a:p>
        </p:txBody>
      </p:sp>
    </p:spTree>
    <p:extLst>
      <p:ext uri="{BB962C8B-B14F-4D97-AF65-F5344CB8AC3E}">
        <p14:creationId xmlns:p14="http://schemas.microsoft.com/office/powerpoint/2010/main" val="28445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I will briefly explain the high relvance of this observation</a:t>
            </a:r>
            <a:r>
              <a:rPr lang="de-DE" baseline="0" dirty="0" smtClean="0"/>
              <a:t> for ocean bottom seismometry, highlighting the tilt-translation coupling</a:t>
            </a:r>
            <a:endParaRPr lang="de-DE" dirty="0"/>
          </a:p>
        </p:txBody>
      </p:sp>
      <p:sp>
        <p:nvSpPr>
          <p:cNvPr id="4" name="Slide Number Placeholder 3"/>
          <p:cNvSpPr>
            <a:spLocks noGrp="1"/>
          </p:cNvSpPr>
          <p:nvPr>
            <p:ph type="sldNum" sz="quarter" idx="10"/>
          </p:nvPr>
        </p:nvSpPr>
        <p:spPr/>
        <p:txBody>
          <a:bodyPr/>
          <a:lstStyle/>
          <a:p>
            <a:pPr>
              <a:defRPr/>
            </a:pPr>
            <a:fld id="{D40C9A8E-9677-4DD4-B69F-E916339053C9}" type="slidenum">
              <a:rPr lang="de-DE" altLang="de-DE" smtClean="0"/>
              <a:pPr>
                <a:defRPr/>
              </a:pPr>
              <a:t>8</a:t>
            </a:fld>
            <a:endParaRPr lang="de-DE" altLang="de-DE"/>
          </a:p>
        </p:txBody>
      </p:sp>
    </p:spTree>
    <p:extLst>
      <p:ext uri="{BB962C8B-B14F-4D97-AF65-F5344CB8AC3E}">
        <p14:creationId xmlns:p14="http://schemas.microsoft.com/office/powerpoint/2010/main" val="2494334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pPr>
              <a:defRPr/>
            </a:pPr>
            <a:fld id="{D40C9A8E-9677-4DD4-B69F-E916339053C9}" type="slidenum">
              <a:rPr lang="de-DE" altLang="de-DE" smtClean="0"/>
              <a:pPr>
                <a:defRPr/>
              </a:pPr>
              <a:t>11</a:t>
            </a:fld>
            <a:endParaRPr lang="de-DE" altLang="de-DE"/>
          </a:p>
        </p:txBody>
      </p:sp>
    </p:spTree>
    <p:extLst>
      <p:ext uri="{BB962C8B-B14F-4D97-AF65-F5344CB8AC3E}">
        <p14:creationId xmlns:p14="http://schemas.microsoft.com/office/powerpoint/2010/main" val="1764648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I will explain why this is relevant</a:t>
            </a:r>
            <a:endParaRPr lang="de-DE" dirty="0"/>
          </a:p>
        </p:txBody>
      </p:sp>
      <p:sp>
        <p:nvSpPr>
          <p:cNvPr id="4" name="Slide Number Placeholder 3"/>
          <p:cNvSpPr>
            <a:spLocks noGrp="1"/>
          </p:cNvSpPr>
          <p:nvPr>
            <p:ph type="sldNum" sz="quarter" idx="10"/>
          </p:nvPr>
        </p:nvSpPr>
        <p:spPr/>
        <p:txBody>
          <a:bodyPr/>
          <a:lstStyle/>
          <a:p>
            <a:pPr>
              <a:defRPr/>
            </a:pPr>
            <a:fld id="{D40C9A8E-9677-4DD4-B69F-E916339053C9}" type="slidenum">
              <a:rPr lang="de-DE" altLang="de-DE" smtClean="0"/>
              <a:pPr>
                <a:defRPr/>
              </a:pPr>
              <a:t>12</a:t>
            </a:fld>
            <a:endParaRPr lang="de-DE" altLang="de-DE"/>
          </a:p>
        </p:txBody>
      </p:sp>
    </p:spTree>
    <p:extLst>
      <p:ext uri="{BB962C8B-B14F-4D97-AF65-F5344CB8AC3E}">
        <p14:creationId xmlns:p14="http://schemas.microsoft.com/office/powerpoint/2010/main" val="2236363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70" descr="star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subTitle" idx="1"/>
          </p:nvPr>
        </p:nvSpPr>
        <p:spPr>
          <a:xfrm>
            <a:off x="1524000" y="4495800"/>
            <a:ext cx="8593667" cy="990600"/>
          </a:xfrm>
          <a:ln w="12700"/>
        </p:spPr>
        <p:txBody>
          <a:bodyPr/>
          <a:lstStyle>
            <a:lvl1pPr marL="0" indent="0">
              <a:defRPr sz="1800"/>
            </a:lvl1pPr>
          </a:lstStyle>
          <a:p>
            <a:r>
              <a:rPr lang="de-DE"/>
              <a:t>Master-Untertitelformat bearbeiten</a:t>
            </a:r>
          </a:p>
        </p:txBody>
      </p:sp>
      <p:sp>
        <p:nvSpPr>
          <p:cNvPr id="87044" name="Rectangle 4"/>
          <p:cNvSpPr>
            <a:spLocks noGrp="1" noChangeArrowheads="1"/>
          </p:cNvSpPr>
          <p:nvPr>
            <p:ph type="ctrTitle"/>
          </p:nvPr>
        </p:nvSpPr>
        <p:spPr>
          <a:xfrm>
            <a:off x="1524000" y="3200400"/>
            <a:ext cx="8593667" cy="1066800"/>
          </a:xfrm>
          <a:ln w="12700"/>
        </p:spPr>
        <p:txBody>
          <a:bodyPr/>
          <a:lstStyle>
            <a:lvl1pPr>
              <a:lnSpc>
                <a:spcPct val="80000"/>
              </a:lnSpc>
              <a:defRPr sz="3600" b="1"/>
            </a:lvl1pPr>
          </a:lstStyle>
          <a:p>
            <a:r>
              <a:rPr lang="de-DE"/>
              <a:t>Mastertitelformat bearbeiten</a:t>
            </a:r>
          </a:p>
        </p:txBody>
      </p:sp>
      <p:sp>
        <p:nvSpPr>
          <p:cNvPr id="5" name="Rectangle 61"/>
          <p:cNvSpPr>
            <a:spLocks noGrp="1" noChangeArrowheads="1"/>
          </p:cNvSpPr>
          <p:nvPr>
            <p:ph type="ftr" sz="quarter" idx="10"/>
          </p:nvPr>
        </p:nvSpPr>
        <p:spPr>
          <a:xfrm>
            <a:off x="5903384" y="6524626"/>
            <a:ext cx="6288616" cy="333375"/>
          </a:xfrm>
        </p:spPr>
        <p:txBody>
          <a:bodyPr/>
          <a:lstStyle>
            <a:lvl1pPr algn="ctr">
              <a:defRPr sz="2000"/>
            </a:lvl1pPr>
          </a:lstStyle>
          <a:p>
            <a:pPr>
              <a:defRPr/>
            </a:pPr>
            <a:endParaRPr lang="de-DE"/>
          </a:p>
        </p:txBody>
      </p:sp>
    </p:spTree>
    <p:extLst>
      <p:ext uri="{BB962C8B-B14F-4D97-AF65-F5344CB8AC3E}">
        <p14:creationId xmlns:p14="http://schemas.microsoft.com/office/powerpoint/2010/main" val="712789111"/>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sldNum" sz="quarter" idx="10"/>
          </p:nvPr>
        </p:nvSpPr>
        <p:spPr>
          <a:ln/>
        </p:spPr>
        <p:txBody>
          <a:bodyPr/>
          <a:lstStyle>
            <a:lvl1pPr>
              <a:defRPr/>
            </a:lvl1pPr>
          </a:lstStyle>
          <a:p>
            <a:pPr>
              <a:defRPr/>
            </a:pPr>
            <a:r>
              <a:rPr lang="de-DE" altLang="de-DE"/>
              <a:t># </a:t>
            </a:r>
            <a:fld id="{18C001DF-6294-4CAC-8CCB-54E4BD9C9771}" type="slidenum">
              <a:rPr lang="de-DE" altLang="de-DE"/>
              <a:pPr>
                <a:defRPr/>
              </a:pPr>
              <a:t>‹#›</a:t>
            </a:fld>
            <a:endParaRPr lang="de-DE" altLang="de-DE"/>
          </a:p>
        </p:txBody>
      </p:sp>
      <p:sp>
        <p:nvSpPr>
          <p:cNvPr id="5" name="Rectangle 23"/>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52661746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271000" y="333376"/>
            <a:ext cx="2616200" cy="59150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1422400" y="333376"/>
            <a:ext cx="7645400" cy="59150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sldNum" sz="quarter" idx="10"/>
          </p:nvPr>
        </p:nvSpPr>
        <p:spPr>
          <a:ln/>
        </p:spPr>
        <p:txBody>
          <a:bodyPr/>
          <a:lstStyle>
            <a:lvl1pPr>
              <a:defRPr/>
            </a:lvl1pPr>
          </a:lstStyle>
          <a:p>
            <a:pPr>
              <a:defRPr/>
            </a:pPr>
            <a:r>
              <a:rPr lang="de-DE" altLang="de-DE"/>
              <a:t># </a:t>
            </a:r>
            <a:fld id="{EA623454-F683-4F2B-AC14-5E3EAFCA060E}" type="slidenum">
              <a:rPr lang="de-DE" altLang="de-DE"/>
              <a:pPr>
                <a:defRPr/>
              </a:pPr>
              <a:t>‹#›</a:t>
            </a:fld>
            <a:endParaRPr lang="de-DE" altLang="de-DE"/>
          </a:p>
        </p:txBody>
      </p:sp>
      <p:sp>
        <p:nvSpPr>
          <p:cNvPr id="5" name="Rectangle 23"/>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75019826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503712" y="116632"/>
            <a:ext cx="5255684" cy="457200"/>
          </a:xfrm>
        </p:spPr>
        <p:txBody>
          <a:bodyPr/>
          <a:lstStyle>
            <a:lvl1pPr>
              <a:defRPr sz="2400">
                <a:latin typeface="Arial" pitchFamily="34" charset="0"/>
                <a:cs typeface="Arial" pitchFamily="34" charset="0"/>
              </a:defRPr>
            </a:lvl1pPr>
          </a:lstStyle>
          <a:p>
            <a:r>
              <a:rPr lang="de-DE" dirty="0" smtClean="0"/>
              <a:t>Titelmasterformat durch Klicken bearbeiten</a:t>
            </a:r>
            <a:endParaRPr lang="de-DE" dirty="0"/>
          </a:p>
        </p:txBody>
      </p:sp>
      <p:sp>
        <p:nvSpPr>
          <p:cNvPr id="3" name="Inhaltsplatzhalter 2"/>
          <p:cNvSpPr>
            <a:spLocks noGrp="1"/>
          </p:cNvSpPr>
          <p:nvPr>
            <p:ph idx="1"/>
          </p:nvPr>
        </p:nvSpPr>
        <p:spPr>
          <a:xfrm>
            <a:off x="899154" y="1268760"/>
            <a:ext cx="10464800" cy="47244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4"/>
          <p:cNvSpPr>
            <a:spLocks noGrp="1" noChangeArrowheads="1"/>
          </p:cNvSpPr>
          <p:nvPr>
            <p:ph type="sldNum" sz="quarter" idx="10"/>
          </p:nvPr>
        </p:nvSpPr>
        <p:spPr/>
        <p:txBody>
          <a:bodyPr/>
          <a:lstStyle>
            <a:lvl1pPr>
              <a:defRPr smtClean="0"/>
            </a:lvl1pPr>
          </a:lstStyle>
          <a:p>
            <a:pPr>
              <a:defRPr/>
            </a:pPr>
            <a:r>
              <a:rPr lang="de-DE" altLang="de-DE"/>
              <a:t># </a:t>
            </a:r>
            <a:fld id="{DD80604A-424E-49B2-B677-78BA9AA3C97D}" type="slidenum">
              <a:rPr lang="de-DE" altLang="de-DE"/>
              <a:pPr>
                <a:defRPr/>
              </a:pPr>
              <a:t>‹#›</a:t>
            </a:fld>
            <a:endParaRPr lang="de-DE" altLang="de-DE"/>
          </a:p>
        </p:txBody>
      </p:sp>
      <p:sp>
        <p:nvSpPr>
          <p:cNvPr id="5" name="Rectangle 23"/>
          <p:cNvSpPr>
            <a:spLocks noGrp="1" noChangeArrowheads="1"/>
          </p:cNvSpPr>
          <p:nvPr>
            <p:ph type="ftr" sz="quarter" idx="11"/>
          </p:nvPr>
        </p:nvSpPr>
        <p:spPr/>
        <p:txBody>
          <a:bodyPr/>
          <a:lstStyle>
            <a:lvl1pPr>
              <a:defRPr/>
            </a:lvl1pPr>
          </a:lstStyle>
          <a:p>
            <a:pPr>
              <a:defRPr/>
            </a:pPr>
            <a:endParaRPr lang="de-DE"/>
          </a:p>
        </p:txBody>
      </p:sp>
    </p:spTree>
    <p:extLst>
      <p:ext uri="{BB962C8B-B14F-4D97-AF65-F5344CB8AC3E}">
        <p14:creationId xmlns:p14="http://schemas.microsoft.com/office/powerpoint/2010/main" val="41127978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sldNum" sz="quarter" idx="10"/>
          </p:nvPr>
        </p:nvSpPr>
        <p:spPr>
          <a:ln/>
        </p:spPr>
        <p:txBody>
          <a:bodyPr/>
          <a:lstStyle>
            <a:lvl1pPr>
              <a:defRPr/>
            </a:lvl1pPr>
          </a:lstStyle>
          <a:p>
            <a:pPr>
              <a:defRPr/>
            </a:pPr>
            <a:r>
              <a:rPr lang="de-DE" altLang="de-DE"/>
              <a:t># </a:t>
            </a:r>
            <a:fld id="{07E456BC-F2CB-4553-A1D1-ADB32DF20232}" type="slidenum">
              <a:rPr lang="de-DE" altLang="de-DE"/>
              <a:pPr>
                <a:defRPr/>
              </a:pPr>
              <a:t>‹#›</a:t>
            </a:fld>
            <a:endParaRPr lang="de-DE" altLang="de-DE"/>
          </a:p>
        </p:txBody>
      </p:sp>
      <p:sp>
        <p:nvSpPr>
          <p:cNvPr id="5" name="Rectangle 23"/>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21467073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1422400" y="1524000"/>
            <a:ext cx="5130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756400" y="1524000"/>
            <a:ext cx="5130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sldNum" sz="quarter" idx="10"/>
          </p:nvPr>
        </p:nvSpPr>
        <p:spPr>
          <a:ln/>
        </p:spPr>
        <p:txBody>
          <a:bodyPr/>
          <a:lstStyle>
            <a:lvl1pPr>
              <a:defRPr/>
            </a:lvl1pPr>
          </a:lstStyle>
          <a:p>
            <a:pPr>
              <a:defRPr/>
            </a:pPr>
            <a:r>
              <a:rPr lang="de-DE" altLang="de-DE"/>
              <a:t># </a:t>
            </a:r>
            <a:fld id="{500F216B-9D7E-4852-87E6-ACFD1A3CA4AD}" type="slidenum">
              <a:rPr lang="de-DE" altLang="de-DE"/>
              <a:pPr>
                <a:defRPr/>
              </a:pPr>
              <a:t>‹#›</a:t>
            </a:fld>
            <a:endParaRPr lang="de-DE" altLang="de-DE"/>
          </a:p>
        </p:txBody>
      </p:sp>
      <p:sp>
        <p:nvSpPr>
          <p:cNvPr id="6" name="Rectangle 23"/>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425530712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sldNum" sz="quarter" idx="10"/>
          </p:nvPr>
        </p:nvSpPr>
        <p:spPr>
          <a:ln/>
        </p:spPr>
        <p:txBody>
          <a:bodyPr/>
          <a:lstStyle>
            <a:lvl1pPr>
              <a:defRPr/>
            </a:lvl1pPr>
          </a:lstStyle>
          <a:p>
            <a:pPr>
              <a:defRPr/>
            </a:pPr>
            <a:r>
              <a:rPr lang="de-DE" altLang="de-DE"/>
              <a:t># </a:t>
            </a:r>
            <a:fld id="{E6786393-A86C-4772-BB2E-9501227F49E4}" type="slidenum">
              <a:rPr lang="de-DE" altLang="de-DE"/>
              <a:pPr>
                <a:defRPr/>
              </a:pPr>
              <a:t>‹#›</a:t>
            </a:fld>
            <a:endParaRPr lang="de-DE" altLang="de-DE"/>
          </a:p>
        </p:txBody>
      </p:sp>
      <p:sp>
        <p:nvSpPr>
          <p:cNvPr id="8" name="Rectangle 23"/>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97876518"/>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sldNum" sz="quarter" idx="10"/>
          </p:nvPr>
        </p:nvSpPr>
        <p:spPr>
          <a:ln/>
        </p:spPr>
        <p:txBody>
          <a:bodyPr/>
          <a:lstStyle>
            <a:lvl1pPr>
              <a:defRPr/>
            </a:lvl1pPr>
          </a:lstStyle>
          <a:p>
            <a:pPr>
              <a:defRPr/>
            </a:pPr>
            <a:r>
              <a:rPr lang="de-DE" altLang="de-DE"/>
              <a:t># </a:t>
            </a:r>
            <a:fld id="{2EE1E400-939D-44D5-B349-88F531AA5641}" type="slidenum">
              <a:rPr lang="de-DE" altLang="de-DE"/>
              <a:pPr>
                <a:defRPr/>
              </a:pPr>
              <a:t>‹#›</a:t>
            </a:fld>
            <a:endParaRPr lang="de-DE" altLang="de-DE"/>
          </a:p>
        </p:txBody>
      </p:sp>
      <p:sp>
        <p:nvSpPr>
          <p:cNvPr id="4" name="Rectangle 23"/>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03803599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r>
              <a:rPr lang="de-DE" altLang="de-DE"/>
              <a:t># </a:t>
            </a:r>
            <a:fld id="{E828E895-3FD6-46EA-9500-80D21969D05E}" type="slidenum">
              <a:rPr lang="de-DE" altLang="de-DE"/>
              <a:pPr>
                <a:defRPr/>
              </a:pPr>
              <a:t>‹#›</a:t>
            </a:fld>
            <a:endParaRPr lang="de-DE" altLang="de-DE"/>
          </a:p>
        </p:txBody>
      </p:sp>
      <p:sp>
        <p:nvSpPr>
          <p:cNvPr id="3" name="Rectangle 23"/>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0547633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sldNum" sz="quarter" idx="10"/>
          </p:nvPr>
        </p:nvSpPr>
        <p:spPr>
          <a:ln/>
        </p:spPr>
        <p:txBody>
          <a:bodyPr/>
          <a:lstStyle>
            <a:lvl1pPr>
              <a:defRPr/>
            </a:lvl1pPr>
          </a:lstStyle>
          <a:p>
            <a:pPr>
              <a:defRPr/>
            </a:pPr>
            <a:r>
              <a:rPr lang="de-DE" altLang="de-DE"/>
              <a:t># </a:t>
            </a:r>
            <a:fld id="{F66A4E2B-B107-41F0-8DBE-FD2B2176940A}" type="slidenum">
              <a:rPr lang="de-DE" altLang="de-DE"/>
              <a:pPr>
                <a:defRPr/>
              </a:pPr>
              <a:t>‹#›</a:t>
            </a:fld>
            <a:endParaRPr lang="de-DE" altLang="de-DE"/>
          </a:p>
        </p:txBody>
      </p:sp>
      <p:sp>
        <p:nvSpPr>
          <p:cNvPr id="6" name="Rectangle 23"/>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82442359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sldNum" sz="quarter" idx="10"/>
          </p:nvPr>
        </p:nvSpPr>
        <p:spPr>
          <a:ln/>
        </p:spPr>
        <p:txBody>
          <a:bodyPr/>
          <a:lstStyle>
            <a:lvl1pPr>
              <a:defRPr/>
            </a:lvl1pPr>
          </a:lstStyle>
          <a:p>
            <a:pPr>
              <a:defRPr/>
            </a:pPr>
            <a:r>
              <a:rPr lang="de-DE" altLang="de-DE"/>
              <a:t># </a:t>
            </a:r>
            <a:fld id="{10D88B5F-52BE-4EC4-AAAE-4B59C47B8910}" type="slidenum">
              <a:rPr lang="de-DE" altLang="de-DE"/>
              <a:pPr>
                <a:defRPr/>
              </a:pPr>
              <a:t>‹#›</a:t>
            </a:fld>
            <a:endParaRPr lang="de-DE" altLang="de-DE"/>
          </a:p>
        </p:txBody>
      </p:sp>
      <p:sp>
        <p:nvSpPr>
          <p:cNvPr id="6" name="Rectangle 23"/>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372611259"/>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bwMode="auto">
          <a:xfrm>
            <a:off x="0" y="0"/>
            <a:ext cx="12192000" cy="692696"/>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smtClean="0">
              <a:ln>
                <a:noFill/>
              </a:ln>
              <a:solidFill>
                <a:schemeClr val="tx1"/>
              </a:solidFill>
              <a:effectLst/>
              <a:latin typeface="LMU CompatilFact" pitchFamily="2" charset="0"/>
            </a:endParaRPr>
          </a:p>
        </p:txBody>
      </p:sp>
      <p:sp>
        <p:nvSpPr>
          <p:cNvPr id="1026" name="Rectangle 33"/>
          <p:cNvSpPr>
            <a:spLocks noChangeArrowheads="1"/>
          </p:cNvSpPr>
          <p:nvPr userDrawn="1"/>
        </p:nvSpPr>
        <p:spPr bwMode="auto">
          <a:xfrm>
            <a:off x="0" y="1185772"/>
            <a:ext cx="12192000" cy="5256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LMU CompatilFact" panose="02000500060000020003" pitchFamily="2" charset="0"/>
              </a:defRPr>
            </a:lvl1pPr>
            <a:lvl2pPr marL="742950" indent="-285750">
              <a:defRPr sz="1400">
                <a:solidFill>
                  <a:schemeClr val="tx1"/>
                </a:solidFill>
                <a:latin typeface="LMU CompatilFact" panose="02000500060000020003" pitchFamily="2" charset="0"/>
              </a:defRPr>
            </a:lvl2pPr>
            <a:lvl3pPr marL="1143000" indent="-228600">
              <a:defRPr sz="1400">
                <a:solidFill>
                  <a:schemeClr val="tx1"/>
                </a:solidFill>
                <a:latin typeface="LMU CompatilFact" panose="02000500060000020003" pitchFamily="2" charset="0"/>
              </a:defRPr>
            </a:lvl3pPr>
            <a:lvl4pPr marL="1600200" indent="-228600">
              <a:defRPr sz="1400">
                <a:solidFill>
                  <a:schemeClr val="tx1"/>
                </a:solidFill>
                <a:latin typeface="LMU CompatilFact" panose="02000500060000020003" pitchFamily="2" charset="0"/>
              </a:defRPr>
            </a:lvl4pPr>
            <a:lvl5pPr marL="2057400" indent="-228600">
              <a:defRPr sz="1400">
                <a:solidFill>
                  <a:schemeClr val="tx1"/>
                </a:solidFill>
                <a:latin typeface="LMU CompatilFact" panose="02000500060000020003" pitchFamily="2" charset="0"/>
              </a:defRPr>
            </a:lvl5pPr>
            <a:lvl6pPr marL="2514600" indent="-228600" eaLnBrk="0" fontAlgn="base" hangingPunct="0">
              <a:spcBef>
                <a:spcPct val="0"/>
              </a:spcBef>
              <a:spcAft>
                <a:spcPct val="0"/>
              </a:spcAft>
              <a:defRPr sz="1400">
                <a:solidFill>
                  <a:schemeClr val="tx1"/>
                </a:solidFill>
                <a:latin typeface="LMU CompatilFact" panose="02000500060000020003" pitchFamily="2" charset="0"/>
              </a:defRPr>
            </a:lvl6pPr>
            <a:lvl7pPr marL="2971800" indent="-228600" eaLnBrk="0" fontAlgn="base" hangingPunct="0">
              <a:spcBef>
                <a:spcPct val="0"/>
              </a:spcBef>
              <a:spcAft>
                <a:spcPct val="0"/>
              </a:spcAft>
              <a:defRPr sz="1400">
                <a:solidFill>
                  <a:schemeClr val="tx1"/>
                </a:solidFill>
                <a:latin typeface="LMU CompatilFact" panose="02000500060000020003" pitchFamily="2" charset="0"/>
              </a:defRPr>
            </a:lvl7pPr>
            <a:lvl8pPr marL="3429000" indent="-228600" eaLnBrk="0" fontAlgn="base" hangingPunct="0">
              <a:spcBef>
                <a:spcPct val="0"/>
              </a:spcBef>
              <a:spcAft>
                <a:spcPct val="0"/>
              </a:spcAft>
              <a:defRPr sz="1400">
                <a:solidFill>
                  <a:schemeClr val="tx1"/>
                </a:solidFill>
                <a:latin typeface="LMU CompatilFact" panose="02000500060000020003" pitchFamily="2" charset="0"/>
              </a:defRPr>
            </a:lvl8pPr>
            <a:lvl9pPr marL="3886200" indent="-228600" eaLnBrk="0" fontAlgn="base" hangingPunct="0">
              <a:spcBef>
                <a:spcPct val="0"/>
              </a:spcBef>
              <a:spcAft>
                <a:spcPct val="0"/>
              </a:spcAft>
              <a:defRPr sz="1400">
                <a:solidFill>
                  <a:schemeClr val="tx1"/>
                </a:solidFill>
                <a:latin typeface="LMU CompatilFact" panose="02000500060000020003" pitchFamily="2" charset="0"/>
              </a:defRPr>
            </a:lvl9pPr>
          </a:lstStyle>
          <a:p>
            <a:endParaRPr lang="de-DE" altLang="de-DE" sz="1400"/>
          </a:p>
        </p:txBody>
      </p:sp>
      <p:sp>
        <p:nvSpPr>
          <p:cNvPr id="86020" name="Rectangle 4"/>
          <p:cNvSpPr>
            <a:spLocks noGrp="1" noChangeArrowheads="1"/>
          </p:cNvSpPr>
          <p:nvPr>
            <p:ph type="sldNum" sz="quarter" idx="4"/>
          </p:nvPr>
        </p:nvSpPr>
        <p:spPr bwMode="auto">
          <a:xfrm>
            <a:off x="10993967" y="6477001"/>
            <a:ext cx="1054100" cy="3143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mtClean="0">
                <a:solidFill>
                  <a:srgbClr val="777777"/>
                </a:solidFill>
              </a:defRPr>
            </a:lvl1pPr>
          </a:lstStyle>
          <a:p>
            <a:pPr>
              <a:defRPr/>
            </a:pPr>
            <a:r>
              <a:rPr lang="de-DE" altLang="de-DE"/>
              <a:t># </a:t>
            </a:r>
            <a:fld id="{2FDE1D8B-2D40-485E-84C9-4800B734D9B2}" type="slidenum">
              <a:rPr lang="de-DE" altLang="de-DE"/>
              <a:pPr>
                <a:defRPr/>
              </a:pPr>
              <a:t>‹#›</a:t>
            </a:fld>
            <a:endParaRPr lang="de-DE" altLang="de-DE"/>
          </a:p>
        </p:txBody>
      </p:sp>
      <p:sp>
        <p:nvSpPr>
          <p:cNvPr id="1029" name="Rectangle 12"/>
          <p:cNvSpPr>
            <a:spLocks noGrp="1" noChangeArrowheads="1"/>
          </p:cNvSpPr>
          <p:nvPr>
            <p:ph type="body" idx="1"/>
          </p:nvPr>
        </p:nvSpPr>
        <p:spPr bwMode="auto">
          <a:xfrm>
            <a:off x="1422400" y="1524000"/>
            <a:ext cx="10464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dirty="0" smtClean="0"/>
              <a:t>Mastertextformat bearbeiten</a:t>
            </a:r>
          </a:p>
          <a:p>
            <a:pPr lvl="1"/>
            <a:r>
              <a:rPr lang="de-DE" altLang="de-DE" dirty="0" smtClean="0"/>
              <a:t>Zweite Ebene</a:t>
            </a:r>
          </a:p>
          <a:p>
            <a:pPr lvl="2"/>
            <a:r>
              <a:rPr lang="de-DE" altLang="de-DE" dirty="0" smtClean="0"/>
              <a:t>Dritte Ebene</a:t>
            </a:r>
          </a:p>
          <a:p>
            <a:pPr lvl="3"/>
            <a:r>
              <a:rPr lang="de-DE" altLang="de-DE" dirty="0" smtClean="0"/>
              <a:t>Vierte Ebene</a:t>
            </a:r>
          </a:p>
          <a:p>
            <a:pPr lvl="4"/>
            <a:r>
              <a:rPr lang="de-DE" altLang="de-DE" dirty="0" smtClean="0"/>
              <a:t>Fünfte Ebene</a:t>
            </a:r>
          </a:p>
        </p:txBody>
      </p:sp>
      <p:sp>
        <p:nvSpPr>
          <p:cNvPr id="86039" name="Rectangle 23"/>
          <p:cNvSpPr>
            <a:spLocks noGrp="1" noChangeArrowheads="1"/>
          </p:cNvSpPr>
          <p:nvPr>
            <p:ph type="ftr" sz="quarter" idx="3"/>
          </p:nvPr>
        </p:nvSpPr>
        <p:spPr bwMode="auto">
          <a:xfrm>
            <a:off x="508001" y="6491288"/>
            <a:ext cx="7219951" cy="366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rgbClr val="777777"/>
                </a:solidFill>
              </a:defRPr>
            </a:lvl1pPr>
          </a:lstStyle>
          <a:p>
            <a:pPr>
              <a:defRPr/>
            </a:pPr>
            <a:endParaRPr lang="de-DE"/>
          </a:p>
        </p:txBody>
      </p:sp>
      <p:sp>
        <p:nvSpPr>
          <p:cNvPr id="1031" name="Rectangle 3"/>
          <p:cNvSpPr>
            <a:spLocks noGrp="1" noChangeArrowheads="1"/>
          </p:cNvSpPr>
          <p:nvPr>
            <p:ph type="title"/>
          </p:nvPr>
        </p:nvSpPr>
        <p:spPr bwMode="auto">
          <a:xfrm>
            <a:off x="3287688" y="117748"/>
            <a:ext cx="525568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de-DE" altLang="de-DE" dirty="0" smtClean="0"/>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med">
    <p:fade/>
  </p:transition>
  <p:hf hdr="0" ftr="0" dt="0"/>
  <p:txStyles>
    <p:titleStyle>
      <a:lvl1pPr algn="ctr" rtl="0" eaLnBrk="0" fontAlgn="base" hangingPunct="0">
        <a:spcBef>
          <a:spcPct val="0"/>
        </a:spcBef>
        <a:spcAft>
          <a:spcPct val="0"/>
        </a:spcAft>
        <a:defRPr sz="3600">
          <a:solidFill>
            <a:schemeClr val="bg1"/>
          </a:solidFill>
          <a:latin typeface="Arial" panose="020B0604020202020204" pitchFamily="34" charset="0"/>
          <a:ea typeface="+mj-ea"/>
          <a:cs typeface="+mj-cs"/>
        </a:defRPr>
      </a:lvl1pPr>
      <a:lvl2pPr algn="l" rtl="0" eaLnBrk="0" fontAlgn="base" hangingPunct="0">
        <a:spcBef>
          <a:spcPct val="0"/>
        </a:spcBef>
        <a:spcAft>
          <a:spcPct val="0"/>
        </a:spcAft>
        <a:defRPr sz="1600">
          <a:solidFill>
            <a:srgbClr val="000000"/>
          </a:solidFill>
          <a:latin typeface="Arial" panose="020B0604020202020204" pitchFamily="34" charset="0"/>
        </a:defRPr>
      </a:lvl2pPr>
      <a:lvl3pPr algn="l" rtl="0" eaLnBrk="0" fontAlgn="base" hangingPunct="0">
        <a:spcBef>
          <a:spcPct val="0"/>
        </a:spcBef>
        <a:spcAft>
          <a:spcPct val="0"/>
        </a:spcAft>
        <a:defRPr sz="1600">
          <a:solidFill>
            <a:srgbClr val="000000"/>
          </a:solidFill>
          <a:latin typeface="Arial" panose="020B0604020202020204" pitchFamily="34" charset="0"/>
        </a:defRPr>
      </a:lvl3pPr>
      <a:lvl4pPr algn="l" rtl="0" eaLnBrk="0" fontAlgn="base" hangingPunct="0">
        <a:spcBef>
          <a:spcPct val="0"/>
        </a:spcBef>
        <a:spcAft>
          <a:spcPct val="0"/>
        </a:spcAft>
        <a:defRPr sz="1600">
          <a:solidFill>
            <a:srgbClr val="000000"/>
          </a:solidFill>
          <a:latin typeface="Arial" panose="020B0604020202020204" pitchFamily="34" charset="0"/>
        </a:defRPr>
      </a:lvl4pPr>
      <a:lvl5pPr algn="l" rtl="0" eaLnBrk="0" fontAlgn="base" hangingPunct="0">
        <a:spcBef>
          <a:spcPct val="0"/>
        </a:spcBef>
        <a:spcAft>
          <a:spcPct val="0"/>
        </a:spcAft>
        <a:defRPr sz="1600">
          <a:solidFill>
            <a:srgbClr val="000000"/>
          </a:solidFill>
          <a:latin typeface="Arial" panose="020B0604020202020204" pitchFamily="34" charset="0"/>
        </a:defRPr>
      </a:lvl5pPr>
      <a:lvl6pPr marL="457200" algn="l" rtl="0" fontAlgn="base">
        <a:spcBef>
          <a:spcPct val="0"/>
        </a:spcBef>
        <a:spcAft>
          <a:spcPct val="0"/>
        </a:spcAft>
        <a:defRPr sz="1600">
          <a:solidFill>
            <a:srgbClr val="000000"/>
          </a:solidFill>
          <a:latin typeface="LMU CompatilFact" pitchFamily="2" charset="0"/>
        </a:defRPr>
      </a:lvl6pPr>
      <a:lvl7pPr marL="914400" algn="l" rtl="0" fontAlgn="base">
        <a:spcBef>
          <a:spcPct val="0"/>
        </a:spcBef>
        <a:spcAft>
          <a:spcPct val="0"/>
        </a:spcAft>
        <a:defRPr sz="1600">
          <a:solidFill>
            <a:srgbClr val="000000"/>
          </a:solidFill>
          <a:latin typeface="LMU CompatilFact" pitchFamily="2" charset="0"/>
        </a:defRPr>
      </a:lvl7pPr>
      <a:lvl8pPr marL="1371600" algn="l" rtl="0" fontAlgn="base">
        <a:spcBef>
          <a:spcPct val="0"/>
        </a:spcBef>
        <a:spcAft>
          <a:spcPct val="0"/>
        </a:spcAft>
        <a:defRPr sz="1600">
          <a:solidFill>
            <a:srgbClr val="000000"/>
          </a:solidFill>
          <a:latin typeface="LMU CompatilFact" pitchFamily="2" charset="0"/>
        </a:defRPr>
      </a:lvl8pPr>
      <a:lvl9pPr marL="1828800" algn="l" rtl="0" fontAlgn="base">
        <a:spcBef>
          <a:spcPct val="0"/>
        </a:spcBef>
        <a:spcAft>
          <a:spcPct val="0"/>
        </a:spcAft>
        <a:defRPr sz="1600">
          <a:solidFill>
            <a:srgbClr val="000000"/>
          </a:solidFill>
          <a:latin typeface="LMU CompatilFact" pitchFamily="2" charset="0"/>
        </a:defRPr>
      </a:lvl9pPr>
    </p:titleStyle>
    <p:bodyStyle>
      <a:lvl1pPr marL="342900" indent="-342900" algn="l" rtl="0" eaLnBrk="0" fontAlgn="base" hangingPunct="0">
        <a:spcBef>
          <a:spcPct val="20000"/>
        </a:spcBef>
        <a:spcAft>
          <a:spcPct val="0"/>
        </a:spcAft>
        <a:buClr>
          <a:srgbClr val="009900"/>
        </a:buClr>
        <a:buFont typeface="Wingdings" panose="05000000000000000000" pitchFamily="2" charset="2"/>
        <a:defRPr sz="2400">
          <a:solidFill>
            <a:schemeClr val="tx1"/>
          </a:solidFill>
          <a:latin typeface="Arial" panose="020B0604020202020204" pitchFamily="34" charset="0"/>
          <a:ea typeface="+mn-ea"/>
          <a:cs typeface="+mn-cs"/>
        </a:defRPr>
      </a:lvl1pPr>
      <a:lvl2pPr marL="742950" indent="-285750" algn="l" rtl="0" eaLnBrk="0" fontAlgn="base" hangingPunct="0">
        <a:lnSpc>
          <a:spcPct val="140000"/>
        </a:lnSpc>
        <a:spcBef>
          <a:spcPct val="20000"/>
        </a:spcBef>
        <a:spcAft>
          <a:spcPct val="0"/>
        </a:spcAft>
        <a:buClr>
          <a:srgbClr val="006600"/>
        </a:buClr>
        <a:buFont typeface="Times" panose="02020603050405020304" pitchFamily="18" charset="0"/>
        <a:buChar char="•"/>
        <a:defRPr sz="1600">
          <a:solidFill>
            <a:schemeClr val="tx1"/>
          </a:solidFill>
          <a:latin typeface="Arial" panose="020B0604020202020204" pitchFamily="34" charset="0"/>
        </a:defRPr>
      </a:lvl2pPr>
      <a:lvl3pPr marL="1143000" indent="-228600" algn="l" rtl="0" eaLnBrk="0" fontAlgn="base" hangingPunct="0">
        <a:spcBef>
          <a:spcPct val="20000"/>
        </a:spcBef>
        <a:spcAft>
          <a:spcPct val="0"/>
        </a:spcAft>
        <a:buClr>
          <a:srgbClr val="006600"/>
        </a:buClr>
        <a:buFont typeface="Arial" panose="020B0604020202020204" pitchFamily="34" charset="0"/>
        <a:buChar char="–"/>
        <a:defRPr sz="1600">
          <a:solidFill>
            <a:schemeClr val="tx1"/>
          </a:solidFill>
          <a:latin typeface="Arial" panose="020B0604020202020204" pitchFamily="34" charset="0"/>
        </a:defRPr>
      </a:lvl3pPr>
      <a:lvl4pPr marL="1562100" indent="-228600" algn="l" rtl="0" eaLnBrk="0" fontAlgn="base" hangingPunct="0">
        <a:spcBef>
          <a:spcPct val="20000"/>
        </a:spcBef>
        <a:spcAft>
          <a:spcPct val="0"/>
        </a:spcAft>
        <a:buClr>
          <a:srgbClr val="006600"/>
        </a:buClr>
        <a:buChar char="-"/>
        <a:defRPr sz="1600">
          <a:solidFill>
            <a:schemeClr val="tx1"/>
          </a:solidFill>
          <a:latin typeface="Arial" panose="020B0604020202020204" pitchFamily="34" charset="0"/>
        </a:defRPr>
      </a:lvl4pPr>
      <a:lvl5pPr marL="1981200" indent="-228600" algn="l" rtl="0" eaLnBrk="0" fontAlgn="base" hangingPunct="0">
        <a:spcBef>
          <a:spcPct val="20000"/>
        </a:spcBef>
        <a:spcAft>
          <a:spcPct val="0"/>
        </a:spcAft>
        <a:defRPr sz="1600">
          <a:solidFill>
            <a:schemeClr val="tx1"/>
          </a:solidFill>
          <a:latin typeface="Arial" panose="020B0604020202020204" pitchFamily="34" charset="0"/>
        </a:defRPr>
      </a:lvl5pPr>
      <a:lvl6pPr marL="2438400" indent="-228600" algn="l" rtl="0" fontAlgn="base">
        <a:spcBef>
          <a:spcPct val="20000"/>
        </a:spcBef>
        <a:spcAft>
          <a:spcPct val="0"/>
        </a:spcAft>
        <a:defRPr sz="1600">
          <a:solidFill>
            <a:srgbClr val="006C30"/>
          </a:solidFill>
          <a:latin typeface="+mn-lt"/>
        </a:defRPr>
      </a:lvl6pPr>
      <a:lvl7pPr marL="2895600" indent="-228600" algn="l" rtl="0" fontAlgn="base">
        <a:spcBef>
          <a:spcPct val="20000"/>
        </a:spcBef>
        <a:spcAft>
          <a:spcPct val="0"/>
        </a:spcAft>
        <a:defRPr sz="1600">
          <a:solidFill>
            <a:srgbClr val="006C30"/>
          </a:solidFill>
          <a:latin typeface="+mn-lt"/>
        </a:defRPr>
      </a:lvl7pPr>
      <a:lvl8pPr marL="3352800" indent="-228600" algn="l" rtl="0" fontAlgn="base">
        <a:spcBef>
          <a:spcPct val="20000"/>
        </a:spcBef>
        <a:spcAft>
          <a:spcPct val="0"/>
        </a:spcAft>
        <a:defRPr sz="1600">
          <a:solidFill>
            <a:srgbClr val="006C30"/>
          </a:solidFill>
          <a:latin typeface="+mn-lt"/>
        </a:defRPr>
      </a:lvl8pPr>
      <a:lvl9pPr marL="3810000" indent="-228600" algn="l" rtl="0" fontAlgn="base">
        <a:spcBef>
          <a:spcPct val="20000"/>
        </a:spcBef>
        <a:spcAft>
          <a:spcPct val="0"/>
        </a:spcAft>
        <a:defRPr sz="1600">
          <a:solidFill>
            <a:srgbClr val="006C30"/>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dx.doi.org/10.1002/2014JB011042" TargetMode="External"/><Relationship Id="rId2" Type="http://schemas.openxmlformats.org/officeDocument/2006/relationships/hyperlink" Target="http://onlinelibrary.wiley.com/doi/10.1002/2015GL063637/abstract" TargetMode="External"/><Relationship Id="rId1" Type="http://schemas.openxmlformats.org/officeDocument/2006/relationships/slideLayout" Target="../slideLayouts/slideLayout2.xml"/><Relationship Id="rId5" Type="http://schemas.openxmlformats.org/officeDocument/2006/relationships/hyperlink" Target="http://www.sciencedirect.com/science/article/pii/S1631070514001406" TargetMode="External"/><Relationship Id="rId4" Type="http://schemas.openxmlformats.org/officeDocument/2006/relationships/hyperlink" Target="http://gji.oxfordjournals.org/content/198/2/1241"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048066" cy="764704"/>
          </a:xfrm>
        </p:spPr>
        <p:txBody>
          <a:bodyPr/>
          <a:lstStyle/>
          <a:p>
            <a:r>
              <a:rPr lang="de-DE" dirty="0" smtClean="0"/>
              <a:t>Rotational Motions in Earth Science and Engineering</a:t>
            </a:r>
            <a:endParaRPr lang="de-DE" dirty="0"/>
          </a:p>
        </p:txBody>
      </p:sp>
      <p:sp>
        <p:nvSpPr>
          <p:cNvPr id="3" name="Slide Number Placeholder 2"/>
          <p:cNvSpPr>
            <a:spLocks noGrp="1"/>
          </p:cNvSpPr>
          <p:nvPr>
            <p:ph type="sldNum" sz="quarter" idx="10"/>
          </p:nvPr>
        </p:nvSpPr>
        <p:spPr/>
        <p:txBody>
          <a:bodyPr/>
          <a:lstStyle/>
          <a:p>
            <a:pPr>
              <a:defRPr/>
            </a:pPr>
            <a:r>
              <a:rPr lang="de-DE" altLang="de-DE" smtClean="0"/>
              <a:t># </a:t>
            </a:r>
            <a:fld id="{2EE1E400-939D-44D5-B349-88F531AA5641}" type="slidenum">
              <a:rPr lang="de-DE" altLang="de-DE" smtClean="0"/>
              <a:pPr>
                <a:defRPr/>
              </a:pPr>
              <a:t>1</a:t>
            </a:fld>
            <a:endParaRPr lang="de-DE" altLang="de-DE"/>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12" y="1628800"/>
            <a:ext cx="12817672" cy="1380866"/>
          </a:xfrm>
          <a:prstGeom prst="rect">
            <a:avLst/>
          </a:prstGeom>
        </p:spPr>
      </p:pic>
      <p:sp>
        <p:nvSpPr>
          <p:cNvPr id="5" name="Rectangle 3"/>
          <p:cNvSpPr txBox="1">
            <a:spLocks noChangeArrowheads="1"/>
          </p:cNvSpPr>
          <p:nvPr/>
        </p:nvSpPr>
        <p:spPr bwMode="auto">
          <a:xfrm>
            <a:off x="292729" y="836712"/>
            <a:ext cx="11233248" cy="913189"/>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9900"/>
              </a:buClr>
              <a:buFont typeface="Wingdings" panose="05000000000000000000" pitchFamily="2" charset="2"/>
              <a:defRPr sz="2400">
                <a:solidFill>
                  <a:schemeClr val="tx1"/>
                </a:solidFill>
                <a:latin typeface="Arial" panose="020B0604020202020204" pitchFamily="34" charset="0"/>
                <a:ea typeface="+mn-ea"/>
                <a:cs typeface="+mn-cs"/>
              </a:defRPr>
            </a:lvl1pPr>
            <a:lvl2pPr marL="742950" indent="-285750" algn="l" rtl="0" eaLnBrk="0" fontAlgn="base" hangingPunct="0">
              <a:lnSpc>
                <a:spcPct val="140000"/>
              </a:lnSpc>
              <a:spcBef>
                <a:spcPct val="20000"/>
              </a:spcBef>
              <a:spcAft>
                <a:spcPct val="0"/>
              </a:spcAft>
              <a:buClr>
                <a:srgbClr val="006600"/>
              </a:buClr>
              <a:buFont typeface="Times" panose="02020603050405020304" pitchFamily="18" charset="0"/>
              <a:buChar char="•"/>
              <a:defRPr sz="1600">
                <a:solidFill>
                  <a:schemeClr val="tx1"/>
                </a:solidFill>
                <a:latin typeface="Arial" panose="020B0604020202020204" pitchFamily="34" charset="0"/>
              </a:defRPr>
            </a:lvl2pPr>
            <a:lvl3pPr marL="1143000" indent="-228600" algn="l" rtl="0" eaLnBrk="0" fontAlgn="base" hangingPunct="0">
              <a:spcBef>
                <a:spcPct val="20000"/>
              </a:spcBef>
              <a:spcAft>
                <a:spcPct val="0"/>
              </a:spcAft>
              <a:buClr>
                <a:srgbClr val="006600"/>
              </a:buClr>
              <a:buFont typeface="Arial" panose="020B0604020202020204" pitchFamily="34" charset="0"/>
              <a:buChar char="–"/>
              <a:defRPr sz="1600">
                <a:solidFill>
                  <a:schemeClr val="tx1"/>
                </a:solidFill>
                <a:latin typeface="Arial" panose="020B0604020202020204" pitchFamily="34" charset="0"/>
              </a:defRPr>
            </a:lvl3pPr>
            <a:lvl4pPr marL="1562100" indent="-228600" algn="l" rtl="0" eaLnBrk="0" fontAlgn="base" hangingPunct="0">
              <a:spcBef>
                <a:spcPct val="20000"/>
              </a:spcBef>
              <a:spcAft>
                <a:spcPct val="0"/>
              </a:spcAft>
              <a:buClr>
                <a:srgbClr val="006600"/>
              </a:buClr>
              <a:buChar char="-"/>
              <a:defRPr sz="1600">
                <a:solidFill>
                  <a:schemeClr val="tx1"/>
                </a:solidFill>
                <a:latin typeface="Arial" panose="020B0604020202020204" pitchFamily="34" charset="0"/>
              </a:defRPr>
            </a:lvl4pPr>
            <a:lvl5pPr marL="1981200" indent="-228600" algn="l" rtl="0" eaLnBrk="0" fontAlgn="base" hangingPunct="0">
              <a:spcBef>
                <a:spcPct val="20000"/>
              </a:spcBef>
              <a:spcAft>
                <a:spcPct val="0"/>
              </a:spcAft>
              <a:defRPr sz="1600">
                <a:solidFill>
                  <a:schemeClr val="tx1"/>
                </a:solidFill>
                <a:latin typeface="Arial" panose="020B0604020202020204" pitchFamily="34" charset="0"/>
              </a:defRPr>
            </a:lvl5pPr>
            <a:lvl6pPr marL="2438400" indent="-228600" algn="l" rtl="0" fontAlgn="base">
              <a:spcBef>
                <a:spcPct val="20000"/>
              </a:spcBef>
              <a:spcAft>
                <a:spcPct val="0"/>
              </a:spcAft>
              <a:defRPr sz="1600">
                <a:solidFill>
                  <a:srgbClr val="006C30"/>
                </a:solidFill>
                <a:latin typeface="+mn-lt"/>
              </a:defRPr>
            </a:lvl6pPr>
            <a:lvl7pPr marL="2895600" indent="-228600" algn="l" rtl="0" fontAlgn="base">
              <a:spcBef>
                <a:spcPct val="20000"/>
              </a:spcBef>
              <a:spcAft>
                <a:spcPct val="0"/>
              </a:spcAft>
              <a:defRPr sz="1600">
                <a:solidFill>
                  <a:srgbClr val="006C30"/>
                </a:solidFill>
                <a:latin typeface="+mn-lt"/>
              </a:defRPr>
            </a:lvl7pPr>
            <a:lvl8pPr marL="3352800" indent="-228600" algn="l" rtl="0" fontAlgn="base">
              <a:spcBef>
                <a:spcPct val="20000"/>
              </a:spcBef>
              <a:spcAft>
                <a:spcPct val="0"/>
              </a:spcAft>
              <a:defRPr sz="1600">
                <a:solidFill>
                  <a:srgbClr val="006C30"/>
                </a:solidFill>
                <a:latin typeface="+mn-lt"/>
              </a:defRPr>
            </a:lvl8pPr>
            <a:lvl9pPr marL="3810000" indent="-228600" algn="l" rtl="0" fontAlgn="base">
              <a:spcBef>
                <a:spcPct val="20000"/>
              </a:spcBef>
              <a:spcAft>
                <a:spcPct val="0"/>
              </a:spcAft>
              <a:defRPr sz="1600">
                <a:solidFill>
                  <a:srgbClr val="006C30"/>
                </a:solidFill>
                <a:latin typeface="+mn-lt"/>
              </a:defRPr>
            </a:lvl9pPr>
          </a:lstStyle>
          <a:p>
            <a:pPr algn="ctr" eaLnBrk="1" hangingPunct="1"/>
            <a:r>
              <a:rPr lang="de-DE" altLang="de-DE" sz="1800" kern="0" dirty="0" smtClean="0">
                <a:latin typeface="LMU CompatilFact" panose="02000500060000020003" pitchFamily="2" charset="0"/>
              </a:rPr>
              <a:t>Heiner </a:t>
            </a:r>
            <a:r>
              <a:rPr lang="de-DE" altLang="de-DE" sz="1800" kern="0" dirty="0">
                <a:latin typeface="LMU CompatilFact" panose="02000500060000020003" pitchFamily="2" charset="0"/>
              </a:rPr>
              <a:t>Igel</a:t>
            </a:r>
            <a:r>
              <a:rPr lang="de-DE" altLang="de-DE" sz="1800" kern="0" baseline="30000" dirty="0">
                <a:latin typeface="LMU CompatilFact" panose="02000500060000020003" pitchFamily="2" charset="0"/>
              </a:rPr>
              <a:t>1</a:t>
            </a:r>
            <a:r>
              <a:rPr lang="de-DE" altLang="de-DE" sz="1800" kern="0" dirty="0">
                <a:latin typeface="LMU CompatilFact" panose="02000500060000020003" pitchFamily="2" charset="0"/>
              </a:rPr>
              <a:t>, </a:t>
            </a:r>
            <a:r>
              <a:rPr lang="de-DE" altLang="de-DE" sz="1800" kern="0" dirty="0" smtClean="0">
                <a:latin typeface="LMU CompatilFact" panose="02000500060000020003" pitchFamily="2" charset="0"/>
              </a:rPr>
              <a:t>Karl Ulrich Schreiber</a:t>
            </a:r>
            <a:r>
              <a:rPr lang="de-DE" altLang="de-DE" sz="1800" kern="0" baseline="30000" dirty="0" smtClean="0">
                <a:latin typeface="LMU CompatilFact" panose="02000500060000020003" pitchFamily="2" charset="0"/>
              </a:rPr>
              <a:t>2</a:t>
            </a:r>
            <a:r>
              <a:rPr lang="de-DE" altLang="de-DE" sz="1800" kern="0" dirty="0" smtClean="0">
                <a:latin typeface="LMU CompatilFact" panose="02000500060000020003" pitchFamily="2" charset="0"/>
              </a:rPr>
              <a:t>, Joachim Wassermann</a:t>
            </a:r>
            <a:r>
              <a:rPr lang="de-DE" altLang="de-DE" sz="1800" kern="0" baseline="30000" dirty="0">
                <a:latin typeface="LMU CompatilFact" panose="02000500060000020003" pitchFamily="2" charset="0"/>
              </a:rPr>
              <a:t>1</a:t>
            </a:r>
            <a:r>
              <a:rPr lang="de-DE" altLang="de-DE" sz="1800" kern="0" dirty="0" smtClean="0">
                <a:latin typeface="LMU CompatilFact" panose="02000500060000020003" pitchFamily="2" charset="0"/>
              </a:rPr>
              <a:t>, </a:t>
            </a:r>
            <a:r>
              <a:rPr lang="de-DE" altLang="de-DE" sz="1800" kern="0" dirty="0">
                <a:latin typeface="LMU CompatilFact" panose="02000500060000020003" pitchFamily="2" charset="0"/>
              </a:rPr>
              <a:t>Felix </a:t>
            </a:r>
            <a:r>
              <a:rPr lang="de-DE" altLang="de-DE" sz="1800" kern="0" dirty="0" smtClean="0">
                <a:latin typeface="LMU CompatilFact" panose="02000500060000020003" pitchFamily="2" charset="0"/>
              </a:rPr>
              <a:t>Bernauer</a:t>
            </a:r>
            <a:r>
              <a:rPr lang="de-DE" altLang="de-DE" sz="1800" kern="0" baseline="30000" dirty="0" smtClean="0">
                <a:latin typeface="LMU CompatilFact" panose="02000500060000020003" pitchFamily="2" charset="0"/>
              </a:rPr>
              <a:t>1</a:t>
            </a:r>
          </a:p>
          <a:p>
            <a:pPr algn="ctr" eaLnBrk="1" hangingPunct="1"/>
            <a:r>
              <a:rPr lang="de-DE" altLang="de-DE" sz="1400" kern="0" baseline="30000" dirty="0" smtClean="0">
                <a:latin typeface="LMU CompatilFact" panose="02000500060000020003" pitchFamily="2" charset="0"/>
              </a:rPr>
              <a:t>1</a:t>
            </a:r>
            <a:r>
              <a:rPr lang="de-DE" altLang="de-DE" sz="1400" kern="0" dirty="0" smtClean="0">
                <a:latin typeface="LMU CompatilFact" panose="02000500060000020003" pitchFamily="2" charset="0"/>
              </a:rPr>
              <a:t>Ludwig-Maximilians-University Munich</a:t>
            </a:r>
          </a:p>
          <a:p>
            <a:pPr algn="ctr" eaLnBrk="1" hangingPunct="1"/>
            <a:r>
              <a:rPr lang="de-DE" altLang="de-DE" sz="1400" kern="0" baseline="30000" dirty="0" smtClean="0">
                <a:latin typeface="LMU CompatilFact" panose="02000500060000020003" pitchFamily="2" charset="0"/>
              </a:rPr>
              <a:t>2</a:t>
            </a:r>
            <a:r>
              <a:rPr lang="de-DE" altLang="de-DE" sz="1400" kern="0" dirty="0" smtClean="0">
                <a:latin typeface="LMU CompatilFact" panose="02000500060000020003" pitchFamily="2" charset="0"/>
              </a:rPr>
              <a:t>Fundamentalstation Wettzell, Technical University Munich</a:t>
            </a:r>
          </a:p>
          <a:p>
            <a:pPr algn="ctr" eaLnBrk="1" hangingPunct="1"/>
            <a:endParaRPr lang="de-DE" altLang="de-DE" sz="1800" kern="0" baseline="30000" dirty="0">
              <a:latin typeface="LMU CompatilFact" panose="02000500060000020003" pitchFamily="2" charset="0"/>
            </a:endParaRPr>
          </a:p>
          <a:p>
            <a:pPr algn="ctr" eaLnBrk="1" hangingPunct="1"/>
            <a:endParaRPr lang="de-DE" altLang="de-DE" sz="1800" kern="0" baseline="30000" dirty="0" smtClean="0">
              <a:latin typeface="LMU CompatilFact" panose="02000500060000020003" pitchFamily="2" charset="0"/>
            </a:endParaRPr>
          </a:p>
          <a:p>
            <a:pPr algn="ctr" eaLnBrk="1" hangingPunct="1"/>
            <a:endParaRPr lang="de-DE" altLang="de-DE" sz="1800" kern="0" baseline="30000" dirty="0" smtClean="0">
              <a:latin typeface="LMU CompatilFact" panose="02000500060000020003" pitchFamily="2" charset="0"/>
            </a:endParaRPr>
          </a:p>
        </p:txBody>
      </p:sp>
      <p:sp>
        <p:nvSpPr>
          <p:cNvPr id="6" name="TextBox 5"/>
          <p:cNvSpPr txBox="1"/>
          <p:nvPr/>
        </p:nvSpPr>
        <p:spPr>
          <a:xfrm>
            <a:off x="1343472" y="3245240"/>
            <a:ext cx="10013657" cy="3046988"/>
          </a:xfrm>
          <a:prstGeom prst="rect">
            <a:avLst/>
          </a:prstGeom>
          <a:noFill/>
        </p:spPr>
        <p:txBody>
          <a:bodyPr wrap="square" rtlCol="0">
            <a:spAutoFit/>
          </a:bodyPr>
          <a:lstStyle/>
          <a:p>
            <a:r>
              <a:rPr lang="de-DE" sz="2000" b="1" dirty="0" smtClean="0"/>
              <a:t>[Definition]  </a:t>
            </a:r>
            <a:r>
              <a:rPr lang="de-DE" sz="2000" dirty="0" smtClean="0">
                <a:solidFill>
                  <a:srgbClr val="FF0000"/>
                </a:solidFill>
              </a:rPr>
              <a:t>	</a:t>
            </a:r>
            <a:r>
              <a:rPr lang="de-DE" sz="2000" dirty="0" smtClean="0"/>
              <a:t>Rotational Motions: The seismic wavefield</a:t>
            </a:r>
          </a:p>
          <a:p>
            <a:endParaRPr lang="de-DE" sz="2000" dirty="0"/>
          </a:p>
          <a:p>
            <a:r>
              <a:rPr lang="de-DE" sz="2000" b="1" dirty="0" smtClean="0"/>
              <a:t>[Science]      </a:t>
            </a:r>
            <a:r>
              <a:rPr lang="de-DE" sz="2000" dirty="0" smtClean="0"/>
              <a:t>	What are rotational motions good for? </a:t>
            </a:r>
          </a:p>
          <a:p>
            <a:pPr lvl="5"/>
            <a:r>
              <a:rPr lang="de-DE" sz="1800" dirty="0" smtClean="0"/>
              <a:t>tomography, earthquake physics, volcanology, marine geophysics, exploration, planetology, engineering </a:t>
            </a:r>
          </a:p>
          <a:p>
            <a:pPr lvl="1"/>
            <a:endParaRPr lang="de-DE" sz="1800" dirty="0" smtClean="0"/>
          </a:p>
          <a:p>
            <a:r>
              <a:rPr lang="de-DE" sz="2000" b="1" dirty="0" smtClean="0"/>
              <a:t>[Technology]</a:t>
            </a:r>
            <a:r>
              <a:rPr lang="de-DE" sz="2000" dirty="0" smtClean="0"/>
              <a:t>	Technical requirements, state of the art</a:t>
            </a:r>
          </a:p>
          <a:p>
            <a:pPr marL="2286000" lvl="6"/>
            <a:r>
              <a:rPr lang="de-DE" sz="1800" dirty="0"/>
              <a:t>c</a:t>
            </a:r>
            <a:r>
              <a:rPr lang="de-DE" sz="1800" dirty="0" smtClean="0"/>
              <a:t>urrent sensors, specifications</a:t>
            </a:r>
            <a:endParaRPr lang="de-DE" sz="2000" i="1" dirty="0"/>
          </a:p>
          <a:p>
            <a:pPr marL="2286000" lvl="6"/>
            <a:endParaRPr lang="de-DE" sz="2000" i="1" dirty="0"/>
          </a:p>
          <a:p>
            <a:pPr marL="0" lvl="1"/>
            <a:r>
              <a:rPr lang="de-DE" sz="2000" b="1" dirty="0" smtClean="0"/>
              <a:t>[Market]	</a:t>
            </a:r>
            <a:r>
              <a:rPr lang="de-DE" sz="2000" dirty="0" smtClean="0"/>
              <a:t>Seismic networks, instrument pools, agencies</a:t>
            </a:r>
            <a:endParaRPr lang="de-DE" sz="2000" b="1" dirty="0"/>
          </a:p>
        </p:txBody>
      </p:sp>
    </p:spTree>
    <p:extLst>
      <p:ext uri="{BB962C8B-B14F-4D97-AF65-F5344CB8AC3E}">
        <p14:creationId xmlns:p14="http://schemas.microsoft.com/office/powerpoint/2010/main" val="116681136"/>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116631"/>
            <a:ext cx="10729192" cy="531555"/>
          </a:xfrm>
        </p:spPr>
        <p:txBody>
          <a:bodyPr/>
          <a:lstStyle/>
          <a:p>
            <a:r>
              <a:rPr lang="de-DE" sz="3200" dirty="0" smtClean="0"/>
              <a:t>[Science] – Seismic Tomography</a:t>
            </a:r>
            <a:endParaRPr lang="de-DE" sz="3200" dirty="0"/>
          </a:p>
        </p:txBody>
      </p:sp>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10</a:t>
            </a:fld>
            <a:endParaRPr lang="de-DE" altLang="de-DE"/>
          </a:p>
        </p:txBody>
      </p:sp>
      <p:graphicFrame>
        <p:nvGraphicFramePr>
          <p:cNvPr id="5" name="Table 4"/>
          <p:cNvGraphicFramePr>
            <a:graphicFrameLocks noGrp="1"/>
          </p:cNvGraphicFramePr>
          <p:nvPr>
            <p:extLst>
              <p:ext uri="{D42A27DB-BD31-4B8C-83A1-F6EECF244321}">
                <p14:modId xmlns:p14="http://schemas.microsoft.com/office/powerpoint/2010/main" val="2566638463"/>
              </p:ext>
            </p:extLst>
          </p:nvPr>
        </p:nvGraphicFramePr>
        <p:xfrm>
          <a:off x="8184232" y="836712"/>
          <a:ext cx="3744416" cy="2542896"/>
        </p:xfrm>
        <a:graphic>
          <a:graphicData uri="http://schemas.openxmlformats.org/drawingml/2006/table">
            <a:tbl>
              <a:tblPr firstRow="1" bandRow="1">
                <a:effectLst>
                  <a:outerShdw blurRad="177800" dist="38100" dir="2700000" sx="101000" sy="101000" algn="tl" rotWithShape="0">
                    <a:prstClr val="black">
                      <a:alpha val="40000"/>
                    </a:prstClr>
                  </a:outerShdw>
                </a:effectLst>
                <a:tableStyleId>{073A0DAA-6AF3-43AB-8588-CEC1D06C72B9}</a:tableStyleId>
              </a:tblPr>
              <a:tblGrid>
                <a:gridCol w="1872208"/>
                <a:gridCol w="1872208"/>
              </a:tblGrid>
              <a:tr h="606416">
                <a:tc>
                  <a:txBody>
                    <a:bodyPr/>
                    <a:lstStyle/>
                    <a:p>
                      <a:pPr algn="ctr"/>
                      <a:r>
                        <a:rPr lang="en-GB" sz="2000" dirty="0" smtClean="0">
                          <a:solidFill>
                            <a:schemeClr val="bg1"/>
                          </a:solidFill>
                        </a:rPr>
                        <a:t>Amplitude</a:t>
                      </a:r>
                    </a:p>
                    <a:p>
                      <a:pPr algn="ctr"/>
                      <a:r>
                        <a:rPr lang="en-GB" sz="2000" dirty="0" smtClean="0">
                          <a:solidFill>
                            <a:schemeClr val="bg1"/>
                          </a:solidFill>
                        </a:rPr>
                        <a:t>range</a:t>
                      </a:r>
                      <a:endParaRPr lang="en-GB" sz="2000" dirty="0">
                        <a:solidFill>
                          <a:schemeClr val="bg1"/>
                        </a:solidFill>
                      </a:endParaRPr>
                    </a:p>
                  </a:txBody>
                  <a:tcPr/>
                </a:tc>
                <a:tc>
                  <a:txBody>
                    <a:bodyPr/>
                    <a:lstStyle/>
                    <a:p>
                      <a:pPr algn="ctr"/>
                      <a:r>
                        <a:rPr lang="en-GB" sz="2000" b="1" dirty="0" smtClean="0"/>
                        <a:t>Frequency </a:t>
                      </a:r>
                    </a:p>
                    <a:p>
                      <a:pPr algn="ctr"/>
                      <a:r>
                        <a:rPr lang="en-GB" sz="2000" b="1" dirty="0" smtClean="0">
                          <a:solidFill>
                            <a:schemeClr val="bg1"/>
                          </a:solidFill>
                        </a:rPr>
                        <a:t>range</a:t>
                      </a:r>
                      <a:endParaRPr lang="en-GB" sz="2000" b="1" dirty="0">
                        <a:solidFill>
                          <a:schemeClr val="bg1"/>
                        </a:solidFill>
                      </a:endParaRPr>
                    </a:p>
                  </a:txBody>
                  <a:tcPr/>
                </a:tc>
              </a:tr>
              <a:tr h="711978">
                <a:tc>
                  <a:txBody>
                    <a:bodyPr/>
                    <a:lstStyle/>
                    <a:p>
                      <a:pPr marL="360" indent="0" algn="ctr">
                        <a:lnSpc>
                          <a:spcPct val="100000"/>
                        </a:lnSpc>
                        <a:buClr>
                          <a:srgbClr val="000000"/>
                        </a:buClr>
                        <a:buFont typeface="Wingdings" charset="2"/>
                        <a:buNone/>
                      </a:pPr>
                      <a:r>
                        <a:rPr lang="en-US" sz="2000" b="0" strike="noStrike" spc="-1" dirty="0" smtClean="0">
                          <a:solidFill>
                            <a:srgbClr val="000000"/>
                          </a:solidFill>
                          <a:uFill>
                            <a:solidFill>
                              <a:srgbClr val="FFFFFF"/>
                            </a:solidFill>
                          </a:uFill>
                          <a:latin typeface="Calibri"/>
                        </a:rPr>
                        <a:t>1 </a:t>
                      </a:r>
                      <a:r>
                        <a:rPr lang="en-US" sz="2000" b="0" strike="noStrike" spc="-1" dirty="0" err="1" smtClean="0">
                          <a:solidFill>
                            <a:srgbClr val="000000"/>
                          </a:solidFill>
                          <a:uFill>
                            <a:solidFill>
                              <a:srgbClr val="FFFFFF"/>
                            </a:solidFill>
                          </a:uFill>
                          <a:latin typeface="Calibri"/>
                        </a:rPr>
                        <a:t>nrad</a:t>
                      </a:r>
                      <a:r>
                        <a:rPr lang="en-US" sz="2000" b="0" strike="noStrike" spc="-1" dirty="0" smtClean="0">
                          <a:solidFill>
                            <a:srgbClr val="000000"/>
                          </a:solidFill>
                          <a:uFill>
                            <a:solidFill>
                              <a:srgbClr val="FFFFFF"/>
                            </a:solidFill>
                          </a:uFill>
                          <a:latin typeface="Calibri"/>
                        </a:rPr>
                        <a:t>/s – </a:t>
                      </a:r>
                    </a:p>
                    <a:p>
                      <a:pPr marL="360" indent="0" algn="ctr">
                        <a:lnSpc>
                          <a:spcPct val="100000"/>
                        </a:lnSpc>
                        <a:buClr>
                          <a:srgbClr val="000000"/>
                        </a:buClr>
                        <a:buFont typeface="Wingdings" charset="2"/>
                        <a:buNone/>
                      </a:pPr>
                      <a:r>
                        <a:rPr lang="en-US" sz="2000" b="0" strike="noStrike" spc="-1" dirty="0" smtClean="0">
                          <a:solidFill>
                            <a:srgbClr val="000000"/>
                          </a:solidFill>
                          <a:uFill>
                            <a:solidFill>
                              <a:srgbClr val="FFFFFF"/>
                            </a:solidFill>
                          </a:uFill>
                          <a:latin typeface="Calibri"/>
                        </a:rPr>
                        <a:t>5 </a:t>
                      </a:r>
                      <a:r>
                        <a:rPr lang="en-US" sz="2000" b="0" strike="noStrike" spc="-1" dirty="0" err="1" smtClean="0">
                          <a:solidFill>
                            <a:srgbClr val="000000"/>
                          </a:solidFill>
                          <a:uFill>
                            <a:solidFill>
                              <a:srgbClr val="FFFFFF"/>
                            </a:solidFill>
                          </a:uFill>
                          <a:latin typeface="Symbol" panose="05050102010706020507" pitchFamily="18" charset="2"/>
                        </a:rPr>
                        <a:t>m</a:t>
                      </a:r>
                      <a:r>
                        <a:rPr lang="en-US" sz="2000" b="0" strike="noStrike" spc="-1" dirty="0" err="1" smtClean="0">
                          <a:solidFill>
                            <a:srgbClr val="000000"/>
                          </a:solidFill>
                          <a:uFill>
                            <a:solidFill>
                              <a:srgbClr val="FFFFFF"/>
                            </a:solidFill>
                          </a:uFill>
                          <a:latin typeface="Calibri"/>
                        </a:rPr>
                        <a:t>rad</a:t>
                      </a:r>
                      <a:r>
                        <a:rPr lang="en-US" sz="2000" b="0" strike="noStrike" spc="-1" dirty="0" smtClean="0">
                          <a:solidFill>
                            <a:srgbClr val="000000"/>
                          </a:solidFill>
                          <a:uFill>
                            <a:solidFill>
                              <a:srgbClr val="FFFFFF"/>
                            </a:solidFill>
                          </a:uFill>
                          <a:latin typeface="Calibri"/>
                        </a:rPr>
                        <a:t>/s</a:t>
                      </a:r>
                      <a:endParaRPr lang="en-US" sz="2400" b="0" strike="noStrike" spc="-1" dirty="0" smtClean="0">
                        <a:solidFill>
                          <a:srgbClr val="000000"/>
                        </a:solidFill>
                        <a:uFill>
                          <a:solidFill>
                            <a:srgbClr val="FFFFFF"/>
                          </a:solidFill>
                        </a:uFill>
                        <a:latin typeface="Calibri"/>
                      </a:endParaRPr>
                    </a:p>
                  </a:txBody>
                  <a:tcPr/>
                </a:tc>
                <a:tc>
                  <a:txBody>
                    <a:bodyPr/>
                    <a:lstStyle/>
                    <a:p>
                      <a:pPr algn="ctr"/>
                      <a:r>
                        <a:rPr lang="en-US" sz="2000" b="0" strike="noStrike" spc="-1" dirty="0" smtClean="0">
                          <a:solidFill>
                            <a:srgbClr val="000000"/>
                          </a:solidFill>
                          <a:uFill>
                            <a:solidFill>
                              <a:srgbClr val="FFFFFF"/>
                            </a:solidFill>
                          </a:uFill>
                          <a:latin typeface="Calibri"/>
                        </a:rPr>
                        <a:t>0.01 – 20 Hz </a:t>
                      </a:r>
                      <a:endParaRPr lang="en-GB" sz="2000" b="0" dirty="0">
                        <a:solidFill>
                          <a:srgbClr val="00B050"/>
                        </a:solidFill>
                      </a:endParaRPr>
                    </a:p>
                  </a:txBody>
                  <a:tcPr/>
                </a:tc>
              </a:tr>
              <a:tr h="1129878">
                <a:tc gridSpan="2">
                  <a:txBody>
                    <a:bodyPr/>
                    <a:lstStyle/>
                    <a:p>
                      <a:pPr algn="just"/>
                      <a:r>
                        <a:rPr lang="en-GB" sz="2000" b="1" dirty="0" smtClean="0">
                          <a:solidFill>
                            <a:schemeClr val="tx1"/>
                          </a:solidFill>
                        </a:rPr>
                        <a:t>Comments: </a:t>
                      </a:r>
                      <a:r>
                        <a:rPr lang="en-GB" sz="2000" b="0" baseline="0" dirty="0" smtClean="0">
                          <a:solidFill>
                            <a:schemeClr val="tx1"/>
                          </a:solidFill>
                        </a:rPr>
                        <a:t>Interesting for all networks. Near receiver tomography.  </a:t>
                      </a:r>
                      <a:endParaRPr lang="en-GB" sz="2000" b="1" dirty="0">
                        <a:solidFill>
                          <a:schemeClr val="tx1"/>
                        </a:solidFill>
                      </a:endParaRPr>
                    </a:p>
                  </a:txBody>
                  <a:tcPr/>
                </a:tc>
                <a:tc hMerge="1">
                  <a:txBody>
                    <a:bodyPr/>
                    <a:lstStyle/>
                    <a:p>
                      <a:endParaRPr lang="en-GB" b="1" dirty="0">
                        <a:solidFill>
                          <a:srgbClr val="00B050"/>
                        </a:solidFill>
                      </a:endParaRPr>
                    </a:p>
                  </a:txBody>
                  <a:tcPr/>
                </a:tc>
              </a:tr>
            </a:tbl>
          </a:graphicData>
        </a:graphic>
      </p:graphicFrame>
      <p:sp>
        <p:nvSpPr>
          <p:cNvPr id="7" name="Content Placeholder 2"/>
          <p:cNvSpPr>
            <a:spLocks noGrp="1"/>
          </p:cNvSpPr>
          <p:nvPr>
            <p:ph idx="1"/>
          </p:nvPr>
        </p:nvSpPr>
        <p:spPr>
          <a:xfrm>
            <a:off x="2788451" y="1305534"/>
            <a:ext cx="3986466" cy="4968552"/>
          </a:xfrm>
          <a:solidFill>
            <a:schemeClr val="bg1"/>
          </a:solidFill>
          <a:ln>
            <a:solidFill>
              <a:schemeClr val="bg1"/>
            </a:solidFill>
          </a:ln>
          <a:effectLst>
            <a:outerShdw blurRad="241300" dist="38100" dir="2700000" sx="102000" sy="102000" algn="tl" rotWithShape="0">
              <a:prstClr val="black">
                <a:alpha val="40000"/>
              </a:prstClr>
            </a:outerShdw>
          </a:effectLst>
        </p:spPr>
        <p:txBody>
          <a:bodyPr/>
          <a:lstStyle/>
          <a:p>
            <a:pPr>
              <a:lnSpc>
                <a:spcPct val="150000"/>
              </a:lnSpc>
              <a:buClrTx/>
              <a:buFont typeface="Wingdings" panose="05000000000000000000" pitchFamily="2" charset="2"/>
              <a:buChar char="Ø"/>
            </a:pPr>
            <a:r>
              <a:rPr lang="de-DE" sz="1800" dirty="0" smtClean="0"/>
              <a:t>Collocated seismometer – rotation observations allows recovering structure around sensor location (</a:t>
            </a:r>
            <a:r>
              <a:rPr lang="de-DE" sz="1800" i="1" dirty="0" smtClean="0"/>
              <a:t>local sensitivity</a:t>
            </a:r>
            <a:r>
              <a:rPr lang="de-DE" sz="1800" dirty="0" smtClean="0"/>
              <a:t>)</a:t>
            </a:r>
          </a:p>
          <a:p>
            <a:pPr>
              <a:lnSpc>
                <a:spcPct val="150000"/>
              </a:lnSpc>
              <a:buClrTx/>
              <a:buFont typeface="Wingdings" panose="05000000000000000000" pitchFamily="2" charset="2"/>
              <a:buChar char="Ø"/>
            </a:pPr>
            <a:r>
              <a:rPr lang="de-DE" sz="1800" dirty="0" smtClean="0"/>
              <a:t>Particularly relevant for:</a:t>
            </a:r>
          </a:p>
          <a:p>
            <a:pPr lvl="1">
              <a:lnSpc>
                <a:spcPct val="150000"/>
              </a:lnSpc>
              <a:buClrTx/>
              <a:buFont typeface="Wingdings" panose="05000000000000000000" pitchFamily="2" charset="2"/>
              <a:buChar char="Ø"/>
            </a:pPr>
            <a:r>
              <a:rPr lang="de-DE" sz="1800" dirty="0" smtClean="0"/>
              <a:t>Sparse networks</a:t>
            </a:r>
          </a:p>
          <a:p>
            <a:pPr lvl="1">
              <a:lnSpc>
                <a:spcPct val="150000"/>
              </a:lnSpc>
              <a:buClrTx/>
              <a:buFont typeface="Wingdings" panose="05000000000000000000" pitchFamily="2" charset="2"/>
              <a:buChar char="Ø"/>
            </a:pPr>
            <a:r>
              <a:rPr lang="de-DE" sz="1800" dirty="0" smtClean="0"/>
              <a:t>Singe station setups</a:t>
            </a:r>
          </a:p>
          <a:p>
            <a:pPr lvl="1">
              <a:lnSpc>
                <a:spcPct val="150000"/>
              </a:lnSpc>
              <a:buClrTx/>
              <a:buFont typeface="Wingdings" panose="05000000000000000000" pitchFamily="2" charset="2"/>
              <a:buChar char="Ø"/>
            </a:pPr>
            <a:r>
              <a:rPr lang="de-DE" sz="1800" dirty="0" smtClean="0"/>
              <a:t>Borehole situations</a:t>
            </a:r>
            <a:endParaRPr lang="de-DE" sz="1800" dirty="0"/>
          </a:p>
          <a:p>
            <a:pPr>
              <a:lnSpc>
                <a:spcPct val="150000"/>
              </a:lnSpc>
              <a:buClrTx/>
              <a:buFont typeface="Wingdings" panose="05000000000000000000" pitchFamily="2" charset="2"/>
              <a:buChar char="Ø"/>
            </a:pPr>
            <a:r>
              <a:rPr lang="de-DE" sz="1800" dirty="0" smtClean="0"/>
              <a:t>Proof of concept with synthetic seismograms (see publications)</a:t>
            </a:r>
            <a:endParaRPr lang="de-DE" sz="1800" dirty="0"/>
          </a:p>
          <a:p>
            <a:pPr marL="457200" lvl="1" indent="0">
              <a:lnSpc>
                <a:spcPct val="150000"/>
              </a:lnSpc>
              <a:buClrTx/>
              <a:buNone/>
            </a:pPr>
            <a:endParaRPr lang="de-DE" sz="1800" dirty="0" smtClean="0"/>
          </a:p>
          <a:p>
            <a:pPr marL="0" indent="0">
              <a:lnSpc>
                <a:spcPct val="150000"/>
              </a:lnSpc>
            </a:pPr>
            <a:endParaRPr lang="de-DE" sz="1800" dirty="0"/>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 r="43127"/>
          <a:stretch/>
        </p:blipFill>
        <p:spPr bwMode="auto">
          <a:xfrm>
            <a:off x="7104111" y="3568133"/>
            <a:ext cx="4818365" cy="2661721"/>
          </a:xfrm>
          <a:prstGeom prst="rect">
            <a:avLst/>
          </a:prstGeom>
          <a:noFill/>
          <a:ln>
            <a:noFill/>
          </a:ln>
          <a:effectLst>
            <a:outerShdw blurRad="215900" dist="381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C:\Users\User\AppData\Local\Temp\l_aquil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336" y="866676"/>
            <a:ext cx="2185153" cy="5494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251205"/>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116631"/>
            <a:ext cx="10729192" cy="531555"/>
          </a:xfrm>
        </p:spPr>
        <p:txBody>
          <a:bodyPr/>
          <a:lstStyle/>
          <a:p>
            <a:r>
              <a:rPr lang="de-DE" sz="3200" dirty="0" smtClean="0"/>
              <a:t>[Science] – Earthquake Physics</a:t>
            </a:r>
            <a:endParaRPr lang="de-DE" sz="3200" dirty="0"/>
          </a:p>
        </p:txBody>
      </p:sp>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11</a:t>
            </a:fld>
            <a:endParaRPr lang="de-DE" altLang="de-DE"/>
          </a:p>
        </p:txBody>
      </p:sp>
      <p:pic>
        <p:nvPicPr>
          <p:cNvPr id="5" name="Picture 4"/>
          <p:cNvPicPr>
            <a:picLocks noChangeAspect="1"/>
          </p:cNvPicPr>
          <p:nvPr/>
        </p:nvPicPr>
        <p:blipFill>
          <a:blip r:embed="rId3"/>
          <a:stretch>
            <a:fillRect/>
          </a:stretch>
        </p:blipFill>
        <p:spPr>
          <a:xfrm>
            <a:off x="7202925" y="3495326"/>
            <a:ext cx="5013755" cy="3295999"/>
          </a:xfrm>
          <a:prstGeom prst="rect">
            <a:avLst/>
          </a:prstGeom>
          <a:solidFill>
            <a:schemeClr val="bg1"/>
          </a:solidFill>
          <a:ln>
            <a:solidFill>
              <a:schemeClr val="bg1"/>
            </a:solidFill>
          </a:ln>
        </p:spPr>
      </p:pic>
      <p:graphicFrame>
        <p:nvGraphicFramePr>
          <p:cNvPr id="8" name="Table 7"/>
          <p:cNvGraphicFramePr>
            <a:graphicFrameLocks noGrp="1"/>
          </p:cNvGraphicFramePr>
          <p:nvPr>
            <p:extLst>
              <p:ext uri="{D42A27DB-BD31-4B8C-83A1-F6EECF244321}">
                <p14:modId xmlns:p14="http://schemas.microsoft.com/office/powerpoint/2010/main" val="1654106953"/>
              </p:ext>
            </p:extLst>
          </p:nvPr>
        </p:nvGraphicFramePr>
        <p:xfrm>
          <a:off x="7896200" y="836712"/>
          <a:ext cx="3744416" cy="2542896"/>
        </p:xfrm>
        <a:graphic>
          <a:graphicData uri="http://schemas.openxmlformats.org/drawingml/2006/table">
            <a:tbl>
              <a:tblPr firstRow="1" bandRow="1">
                <a:effectLst>
                  <a:outerShdw blurRad="177800" dist="38100" dir="2700000" sx="101000" sy="101000" algn="tl" rotWithShape="0">
                    <a:prstClr val="black">
                      <a:alpha val="40000"/>
                    </a:prstClr>
                  </a:outerShdw>
                </a:effectLst>
                <a:tableStyleId>{073A0DAA-6AF3-43AB-8588-CEC1D06C72B9}</a:tableStyleId>
              </a:tblPr>
              <a:tblGrid>
                <a:gridCol w="1872208"/>
                <a:gridCol w="1872208"/>
              </a:tblGrid>
              <a:tr h="606416">
                <a:tc>
                  <a:txBody>
                    <a:bodyPr/>
                    <a:lstStyle/>
                    <a:p>
                      <a:pPr algn="ctr"/>
                      <a:r>
                        <a:rPr lang="en-GB" sz="2000" dirty="0" smtClean="0">
                          <a:solidFill>
                            <a:schemeClr val="bg1"/>
                          </a:solidFill>
                        </a:rPr>
                        <a:t>Amplitude</a:t>
                      </a:r>
                    </a:p>
                    <a:p>
                      <a:pPr algn="ctr"/>
                      <a:r>
                        <a:rPr lang="en-GB" sz="2000" dirty="0" smtClean="0">
                          <a:solidFill>
                            <a:schemeClr val="bg1"/>
                          </a:solidFill>
                        </a:rPr>
                        <a:t>range</a:t>
                      </a:r>
                      <a:endParaRPr lang="en-GB" sz="2000" dirty="0">
                        <a:solidFill>
                          <a:schemeClr val="bg1"/>
                        </a:solidFill>
                      </a:endParaRPr>
                    </a:p>
                  </a:txBody>
                  <a:tcPr/>
                </a:tc>
                <a:tc>
                  <a:txBody>
                    <a:bodyPr/>
                    <a:lstStyle/>
                    <a:p>
                      <a:pPr algn="ctr"/>
                      <a:r>
                        <a:rPr lang="en-GB" sz="2000" b="1" dirty="0" smtClean="0"/>
                        <a:t>Frequency </a:t>
                      </a:r>
                    </a:p>
                    <a:p>
                      <a:pPr algn="ctr"/>
                      <a:r>
                        <a:rPr lang="en-GB" sz="2000" b="1" dirty="0" smtClean="0">
                          <a:solidFill>
                            <a:schemeClr val="bg1"/>
                          </a:solidFill>
                        </a:rPr>
                        <a:t>range</a:t>
                      </a:r>
                      <a:endParaRPr lang="en-GB" sz="2000" b="1" dirty="0">
                        <a:solidFill>
                          <a:schemeClr val="bg1"/>
                        </a:solidFill>
                      </a:endParaRPr>
                    </a:p>
                  </a:txBody>
                  <a:tcPr/>
                </a:tc>
              </a:tr>
              <a:tr h="711978">
                <a:tc>
                  <a:txBody>
                    <a:bodyPr/>
                    <a:lstStyle/>
                    <a:p>
                      <a:pPr marL="360" indent="0" algn="ctr">
                        <a:lnSpc>
                          <a:spcPct val="100000"/>
                        </a:lnSpc>
                        <a:buClr>
                          <a:srgbClr val="000000"/>
                        </a:buClr>
                        <a:buFont typeface="Wingdings" charset="2"/>
                        <a:buNone/>
                      </a:pPr>
                      <a:r>
                        <a:rPr lang="en-US" sz="2000" b="0" strike="noStrike" spc="-1" dirty="0" smtClean="0">
                          <a:solidFill>
                            <a:srgbClr val="000000"/>
                          </a:solidFill>
                          <a:uFill>
                            <a:solidFill>
                              <a:srgbClr val="FFFFFF"/>
                            </a:solidFill>
                          </a:uFill>
                          <a:latin typeface="Calibri"/>
                        </a:rPr>
                        <a:t>1 </a:t>
                      </a:r>
                      <a:r>
                        <a:rPr lang="en-US" sz="2000" b="0" strike="noStrike" spc="-1" dirty="0" err="1" smtClean="0">
                          <a:solidFill>
                            <a:srgbClr val="000000"/>
                          </a:solidFill>
                          <a:uFill>
                            <a:solidFill>
                              <a:srgbClr val="FFFFFF"/>
                            </a:solidFill>
                          </a:uFill>
                          <a:latin typeface="Calibri"/>
                        </a:rPr>
                        <a:t>nrad</a:t>
                      </a:r>
                      <a:r>
                        <a:rPr lang="en-US" sz="2000" b="0" strike="noStrike" spc="-1" dirty="0" smtClean="0">
                          <a:solidFill>
                            <a:srgbClr val="000000"/>
                          </a:solidFill>
                          <a:uFill>
                            <a:solidFill>
                              <a:srgbClr val="FFFFFF"/>
                            </a:solidFill>
                          </a:uFill>
                          <a:latin typeface="Calibri"/>
                        </a:rPr>
                        <a:t>/s – </a:t>
                      </a:r>
                    </a:p>
                    <a:p>
                      <a:pPr marL="360" indent="0" algn="ctr">
                        <a:lnSpc>
                          <a:spcPct val="100000"/>
                        </a:lnSpc>
                        <a:buClr>
                          <a:srgbClr val="000000"/>
                        </a:buClr>
                        <a:buFont typeface="Wingdings" charset="2"/>
                        <a:buNone/>
                      </a:pPr>
                      <a:r>
                        <a:rPr lang="en-US" sz="2000" b="0" strike="noStrike" spc="-1" dirty="0" smtClean="0">
                          <a:solidFill>
                            <a:srgbClr val="000000"/>
                          </a:solidFill>
                          <a:uFill>
                            <a:solidFill>
                              <a:srgbClr val="FFFFFF"/>
                            </a:solidFill>
                          </a:uFill>
                          <a:latin typeface="Calibri"/>
                        </a:rPr>
                        <a:t>5 </a:t>
                      </a:r>
                      <a:r>
                        <a:rPr lang="en-US" sz="2000" b="0" strike="noStrike" spc="-1" dirty="0" err="1" smtClean="0">
                          <a:solidFill>
                            <a:srgbClr val="000000"/>
                          </a:solidFill>
                          <a:uFill>
                            <a:solidFill>
                              <a:srgbClr val="FFFFFF"/>
                            </a:solidFill>
                          </a:uFill>
                          <a:latin typeface="Symbol" panose="05050102010706020507" pitchFamily="18" charset="2"/>
                        </a:rPr>
                        <a:t>m</a:t>
                      </a:r>
                      <a:r>
                        <a:rPr lang="en-US" sz="2000" b="0" strike="noStrike" spc="-1" dirty="0" err="1" smtClean="0">
                          <a:solidFill>
                            <a:srgbClr val="000000"/>
                          </a:solidFill>
                          <a:uFill>
                            <a:solidFill>
                              <a:srgbClr val="FFFFFF"/>
                            </a:solidFill>
                          </a:uFill>
                          <a:latin typeface="Calibri"/>
                        </a:rPr>
                        <a:t>rad</a:t>
                      </a:r>
                      <a:r>
                        <a:rPr lang="en-US" sz="2000" b="0" strike="noStrike" spc="-1" dirty="0" smtClean="0">
                          <a:solidFill>
                            <a:srgbClr val="000000"/>
                          </a:solidFill>
                          <a:uFill>
                            <a:solidFill>
                              <a:srgbClr val="FFFFFF"/>
                            </a:solidFill>
                          </a:uFill>
                          <a:latin typeface="Calibri"/>
                        </a:rPr>
                        <a:t>/s</a:t>
                      </a:r>
                      <a:endParaRPr lang="en-US" sz="2400" b="0" strike="noStrike" spc="-1" dirty="0" smtClean="0">
                        <a:solidFill>
                          <a:srgbClr val="000000"/>
                        </a:solidFill>
                        <a:uFill>
                          <a:solidFill>
                            <a:srgbClr val="FFFFFF"/>
                          </a:solidFill>
                        </a:uFill>
                        <a:latin typeface="Calibri"/>
                      </a:endParaRPr>
                    </a:p>
                  </a:txBody>
                  <a:tcPr/>
                </a:tc>
                <a:tc>
                  <a:txBody>
                    <a:bodyPr/>
                    <a:lstStyle/>
                    <a:p>
                      <a:pPr algn="ctr"/>
                      <a:r>
                        <a:rPr lang="en-US" sz="2000" b="0" strike="noStrike" spc="-1" dirty="0" smtClean="0">
                          <a:solidFill>
                            <a:srgbClr val="000000"/>
                          </a:solidFill>
                          <a:uFill>
                            <a:solidFill>
                              <a:srgbClr val="FFFFFF"/>
                            </a:solidFill>
                          </a:uFill>
                          <a:latin typeface="Calibri"/>
                        </a:rPr>
                        <a:t>0.01 – 20 Hz </a:t>
                      </a:r>
                      <a:endParaRPr lang="en-GB" sz="2000" b="0" dirty="0">
                        <a:solidFill>
                          <a:srgbClr val="00B050"/>
                        </a:solidFill>
                      </a:endParaRPr>
                    </a:p>
                  </a:txBody>
                  <a:tcPr/>
                </a:tc>
              </a:tr>
              <a:tr h="1129878">
                <a:tc gridSpan="2">
                  <a:txBody>
                    <a:bodyPr/>
                    <a:lstStyle/>
                    <a:p>
                      <a:pPr algn="just"/>
                      <a:r>
                        <a:rPr lang="en-GB" sz="2000" b="1" dirty="0" smtClean="0">
                          <a:solidFill>
                            <a:schemeClr val="tx1"/>
                          </a:solidFill>
                        </a:rPr>
                        <a:t>Comments: </a:t>
                      </a:r>
                      <a:r>
                        <a:rPr lang="en-GB" sz="2000" b="0" baseline="0" dirty="0" smtClean="0">
                          <a:solidFill>
                            <a:schemeClr val="tx1"/>
                          </a:solidFill>
                        </a:rPr>
                        <a:t>Immediate </a:t>
                      </a:r>
                      <a:r>
                        <a:rPr lang="en-GB" sz="2000" b="0" baseline="0" dirty="0" err="1" smtClean="0">
                          <a:solidFill>
                            <a:schemeClr val="tx1"/>
                          </a:solidFill>
                        </a:rPr>
                        <a:t>appli</a:t>
                      </a:r>
                      <a:r>
                        <a:rPr lang="en-GB" sz="2000" b="0" baseline="0" dirty="0" smtClean="0">
                          <a:solidFill>
                            <a:schemeClr val="tx1"/>
                          </a:solidFill>
                        </a:rPr>
                        <a:t>-cations, aftershock activities, improves source information</a:t>
                      </a:r>
                      <a:endParaRPr lang="en-GB" sz="2000" b="1" dirty="0">
                        <a:solidFill>
                          <a:schemeClr val="tx1"/>
                        </a:solidFill>
                      </a:endParaRPr>
                    </a:p>
                  </a:txBody>
                  <a:tcPr/>
                </a:tc>
                <a:tc hMerge="1">
                  <a:txBody>
                    <a:bodyPr/>
                    <a:lstStyle/>
                    <a:p>
                      <a:endParaRPr lang="en-GB" b="1" dirty="0">
                        <a:solidFill>
                          <a:srgbClr val="00B050"/>
                        </a:solidFill>
                      </a:endParaRPr>
                    </a:p>
                  </a:txBody>
                  <a:tcPr/>
                </a:tc>
              </a:tr>
            </a:tbl>
          </a:graphicData>
        </a:graphic>
      </p:graphicFrame>
      <p:sp>
        <p:nvSpPr>
          <p:cNvPr id="3" name="Rectangle 2"/>
          <p:cNvSpPr/>
          <p:nvPr/>
        </p:nvSpPr>
        <p:spPr bwMode="auto">
          <a:xfrm>
            <a:off x="6960096" y="3284984"/>
            <a:ext cx="576064"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smtClean="0">
              <a:ln>
                <a:noFill/>
              </a:ln>
              <a:solidFill>
                <a:schemeClr val="tx1"/>
              </a:solidFill>
              <a:effectLst/>
              <a:latin typeface="LMU CompatilFact" pitchFamily="2" charset="0"/>
            </a:endParaRPr>
          </a:p>
        </p:txBody>
      </p:sp>
      <p:sp>
        <p:nvSpPr>
          <p:cNvPr id="9" name="Content Placeholder 2"/>
          <p:cNvSpPr>
            <a:spLocks noGrp="1"/>
          </p:cNvSpPr>
          <p:nvPr>
            <p:ph idx="1"/>
          </p:nvPr>
        </p:nvSpPr>
        <p:spPr>
          <a:xfrm>
            <a:off x="914748" y="1826822"/>
            <a:ext cx="5431445" cy="3924436"/>
          </a:xfrm>
          <a:solidFill>
            <a:schemeClr val="bg1"/>
          </a:solidFill>
          <a:ln>
            <a:solidFill>
              <a:schemeClr val="bg1"/>
            </a:solidFill>
          </a:ln>
          <a:effectLst>
            <a:outerShdw blurRad="241300" dist="38100" dir="2700000" sx="102000" sy="102000" algn="tl" rotWithShape="0">
              <a:prstClr val="black">
                <a:alpha val="40000"/>
              </a:prstClr>
            </a:outerShdw>
          </a:effectLst>
        </p:spPr>
        <p:txBody>
          <a:bodyPr/>
          <a:lstStyle/>
          <a:p>
            <a:pPr>
              <a:lnSpc>
                <a:spcPct val="150000"/>
              </a:lnSpc>
              <a:buClrTx/>
              <a:buFont typeface="Wingdings" panose="05000000000000000000" pitchFamily="2" charset="2"/>
              <a:buChar char="Ø"/>
            </a:pPr>
            <a:r>
              <a:rPr lang="de-DE" sz="2000" dirty="0" smtClean="0"/>
              <a:t>Surprise from theoretical studies: significant improvement of source inversion by additional rotation observations</a:t>
            </a:r>
            <a:endParaRPr lang="de-DE" sz="2000" dirty="0" smtClean="0"/>
          </a:p>
          <a:p>
            <a:pPr>
              <a:lnSpc>
                <a:spcPct val="150000"/>
              </a:lnSpc>
              <a:buClrTx/>
              <a:buFont typeface="Wingdings" panose="05000000000000000000" pitchFamily="2" charset="2"/>
              <a:buChar char="Ø"/>
            </a:pPr>
            <a:r>
              <a:rPr lang="de-DE" sz="2000" dirty="0" smtClean="0"/>
              <a:t>Substantial improvement (reduction) of logistics with 3C+3C sensors</a:t>
            </a:r>
          </a:p>
          <a:p>
            <a:pPr>
              <a:lnSpc>
                <a:spcPct val="150000"/>
              </a:lnSpc>
              <a:buClrTx/>
              <a:buFont typeface="Wingdings" panose="05000000000000000000" pitchFamily="2" charset="2"/>
              <a:buChar char="Ø"/>
            </a:pPr>
            <a:r>
              <a:rPr lang="de-DE" sz="2000" dirty="0" smtClean="0"/>
              <a:t>Better recovery of source depth (highly relevant for tsunami early warning, induced seismicity)</a:t>
            </a:r>
            <a:endParaRPr lang="de-DE" sz="2000" dirty="0"/>
          </a:p>
          <a:p>
            <a:pPr marL="457200" lvl="1" indent="0">
              <a:lnSpc>
                <a:spcPct val="150000"/>
              </a:lnSpc>
              <a:buClrTx/>
              <a:buNone/>
            </a:pPr>
            <a:endParaRPr lang="de-DE" sz="2000" dirty="0" smtClean="0"/>
          </a:p>
          <a:p>
            <a:pPr marL="0" indent="0">
              <a:lnSpc>
                <a:spcPct val="150000"/>
              </a:lnSpc>
            </a:pPr>
            <a:endParaRPr lang="de-DE" sz="2000" dirty="0"/>
          </a:p>
        </p:txBody>
      </p:sp>
    </p:spTree>
    <p:extLst>
      <p:ext uri="{BB962C8B-B14F-4D97-AF65-F5344CB8AC3E}">
        <p14:creationId xmlns:p14="http://schemas.microsoft.com/office/powerpoint/2010/main" val="3544020579"/>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116631"/>
            <a:ext cx="10729192" cy="531555"/>
          </a:xfrm>
        </p:spPr>
        <p:txBody>
          <a:bodyPr/>
          <a:lstStyle/>
          <a:p>
            <a:r>
              <a:rPr lang="de-DE" sz="3200" dirty="0" smtClean="0"/>
              <a:t>[Science] – Planetology</a:t>
            </a:r>
            <a:endParaRPr lang="de-DE" sz="3200" dirty="0"/>
          </a:p>
        </p:txBody>
      </p:sp>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12</a:t>
            </a:fld>
            <a:endParaRPr lang="de-DE" altLang="de-DE"/>
          </a:p>
        </p:txBody>
      </p:sp>
      <p:pic>
        <p:nvPicPr>
          <p:cNvPr id="7172" name="Picture 4" descr="http://solarsystem.nasa.gov/insight/gallery/images/InSight-instruments-artist-concept-PIA17358-annotat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9456" y="980728"/>
            <a:ext cx="4947105" cy="5337200"/>
          </a:xfrm>
          <a:prstGeom prst="rect">
            <a:avLst/>
          </a:prstGeom>
          <a:noFill/>
          <a:effectLst>
            <a:outerShdw blurRad="546100" dist="381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1550685187"/>
              </p:ext>
            </p:extLst>
          </p:nvPr>
        </p:nvGraphicFramePr>
        <p:xfrm>
          <a:off x="7896200" y="836712"/>
          <a:ext cx="3744416" cy="3028458"/>
        </p:xfrm>
        <a:graphic>
          <a:graphicData uri="http://schemas.openxmlformats.org/drawingml/2006/table">
            <a:tbl>
              <a:tblPr firstRow="1" bandRow="1">
                <a:effectLst>
                  <a:outerShdw blurRad="177800" dist="38100" dir="2700000" sx="101000" sy="101000" algn="tl" rotWithShape="0">
                    <a:prstClr val="black">
                      <a:alpha val="40000"/>
                    </a:prstClr>
                  </a:outerShdw>
                </a:effectLst>
                <a:tableStyleId>{073A0DAA-6AF3-43AB-8588-CEC1D06C72B9}</a:tableStyleId>
              </a:tblPr>
              <a:tblGrid>
                <a:gridCol w="1872208"/>
                <a:gridCol w="1872208"/>
              </a:tblGrid>
              <a:tr h="606416">
                <a:tc>
                  <a:txBody>
                    <a:bodyPr/>
                    <a:lstStyle/>
                    <a:p>
                      <a:pPr algn="ctr"/>
                      <a:r>
                        <a:rPr lang="en-GB" sz="2000" dirty="0" smtClean="0">
                          <a:solidFill>
                            <a:schemeClr val="bg1"/>
                          </a:solidFill>
                        </a:rPr>
                        <a:t>Amplitude</a:t>
                      </a:r>
                    </a:p>
                    <a:p>
                      <a:pPr algn="ctr"/>
                      <a:r>
                        <a:rPr lang="en-GB" sz="2000" dirty="0" smtClean="0">
                          <a:solidFill>
                            <a:schemeClr val="bg1"/>
                          </a:solidFill>
                        </a:rPr>
                        <a:t>range</a:t>
                      </a:r>
                      <a:endParaRPr lang="en-GB" sz="2000" dirty="0">
                        <a:solidFill>
                          <a:schemeClr val="bg1"/>
                        </a:solidFill>
                      </a:endParaRPr>
                    </a:p>
                  </a:txBody>
                  <a:tcPr/>
                </a:tc>
                <a:tc>
                  <a:txBody>
                    <a:bodyPr/>
                    <a:lstStyle/>
                    <a:p>
                      <a:pPr algn="ctr"/>
                      <a:r>
                        <a:rPr lang="en-GB" sz="2000" b="1" dirty="0" smtClean="0"/>
                        <a:t>Frequency </a:t>
                      </a:r>
                    </a:p>
                    <a:p>
                      <a:pPr algn="ctr"/>
                      <a:r>
                        <a:rPr lang="en-GB" sz="2000" b="1" dirty="0" smtClean="0">
                          <a:solidFill>
                            <a:schemeClr val="bg1"/>
                          </a:solidFill>
                        </a:rPr>
                        <a:t>range</a:t>
                      </a:r>
                      <a:endParaRPr lang="en-GB" sz="2000" b="1" dirty="0">
                        <a:solidFill>
                          <a:schemeClr val="bg1"/>
                        </a:solidFill>
                      </a:endParaRPr>
                    </a:p>
                  </a:txBody>
                  <a:tcPr/>
                </a:tc>
              </a:tr>
              <a:tr h="711978">
                <a:tc>
                  <a:txBody>
                    <a:bodyPr/>
                    <a:lstStyle/>
                    <a:p>
                      <a:pPr marL="360" indent="0" algn="ctr">
                        <a:lnSpc>
                          <a:spcPct val="100000"/>
                        </a:lnSpc>
                        <a:buClr>
                          <a:srgbClr val="000000"/>
                        </a:buClr>
                        <a:buFont typeface="Wingdings" charset="2"/>
                        <a:buNone/>
                      </a:pPr>
                      <a:r>
                        <a:rPr lang="en-US" sz="2000" b="0" strike="noStrike" spc="-1" dirty="0" smtClean="0">
                          <a:solidFill>
                            <a:srgbClr val="000000"/>
                          </a:solidFill>
                          <a:uFill>
                            <a:solidFill>
                              <a:srgbClr val="FFFFFF"/>
                            </a:solidFill>
                          </a:uFill>
                          <a:latin typeface="Calibri"/>
                        </a:rPr>
                        <a:t>?</a:t>
                      </a:r>
                      <a:endParaRPr lang="en-US" sz="2400" b="0" strike="noStrike" spc="-1" dirty="0" smtClean="0">
                        <a:solidFill>
                          <a:srgbClr val="000000"/>
                        </a:solidFill>
                        <a:uFill>
                          <a:solidFill>
                            <a:srgbClr val="FFFFFF"/>
                          </a:solidFill>
                        </a:uFill>
                        <a:latin typeface="Calibri"/>
                      </a:endParaRPr>
                    </a:p>
                  </a:txBody>
                  <a:tcPr/>
                </a:tc>
                <a:tc>
                  <a:txBody>
                    <a:bodyPr/>
                    <a:lstStyle/>
                    <a:p>
                      <a:pPr algn="ctr"/>
                      <a:r>
                        <a:rPr lang="en-US" sz="2000" b="0" strike="noStrike" spc="-1" dirty="0" smtClean="0">
                          <a:solidFill>
                            <a:srgbClr val="000000"/>
                          </a:solidFill>
                          <a:uFill>
                            <a:solidFill>
                              <a:srgbClr val="FFFFFF"/>
                            </a:solidFill>
                          </a:uFill>
                          <a:latin typeface="Calibri"/>
                        </a:rPr>
                        <a:t>0.001 – 20 Hz </a:t>
                      </a:r>
                      <a:endParaRPr lang="en-GB" sz="2000" b="0" dirty="0">
                        <a:solidFill>
                          <a:srgbClr val="00B050"/>
                        </a:solidFill>
                      </a:endParaRPr>
                    </a:p>
                  </a:txBody>
                  <a:tcPr/>
                </a:tc>
              </a:tr>
              <a:tr h="1129878">
                <a:tc gridSpan="2">
                  <a:txBody>
                    <a:bodyPr/>
                    <a:lstStyle/>
                    <a:p>
                      <a:pPr algn="just"/>
                      <a:r>
                        <a:rPr lang="en-GB" sz="2000" b="1" dirty="0" smtClean="0">
                          <a:solidFill>
                            <a:schemeClr val="tx1"/>
                          </a:solidFill>
                        </a:rPr>
                        <a:t>Comments: </a:t>
                      </a:r>
                      <a:r>
                        <a:rPr lang="en-GB" sz="2000" b="0" baseline="0" dirty="0" smtClean="0">
                          <a:solidFill>
                            <a:schemeClr val="tx1"/>
                          </a:solidFill>
                        </a:rPr>
                        <a:t>Improved </a:t>
                      </a:r>
                      <a:r>
                        <a:rPr lang="en-GB" sz="2000" b="0" baseline="0" dirty="0" err="1" smtClean="0">
                          <a:solidFill>
                            <a:schemeClr val="tx1"/>
                          </a:solidFill>
                        </a:rPr>
                        <a:t>tomo-graphy</a:t>
                      </a:r>
                      <a:r>
                        <a:rPr lang="en-GB" sz="2000" b="0" baseline="0" dirty="0" smtClean="0">
                          <a:solidFill>
                            <a:schemeClr val="tx1"/>
                          </a:solidFill>
                        </a:rPr>
                        <a:t>, more processing options, wave type separation, noise analysis. </a:t>
                      </a:r>
                      <a:r>
                        <a:rPr lang="en-GB" sz="2000" b="0" i="1" baseline="0" dirty="0" smtClean="0">
                          <a:solidFill>
                            <a:schemeClr val="tx1"/>
                          </a:solidFill>
                        </a:rPr>
                        <a:t>Not a big market. </a:t>
                      </a:r>
                      <a:endParaRPr lang="en-GB" sz="2000" b="1" i="1" dirty="0">
                        <a:solidFill>
                          <a:schemeClr val="tx1"/>
                        </a:solidFill>
                      </a:endParaRPr>
                    </a:p>
                  </a:txBody>
                  <a:tcPr/>
                </a:tc>
                <a:tc hMerge="1">
                  <a:txBody>
                    <a:bodyPr/>
                    <a:lstStyle/>
                    <a:p>
                      <a:endParaRPr lang="en-GB" b="1" dirty="0">
                        <a:solidFill>
                          <a:srgbClr val="00B050"/>
                        </a:solidFill>
                      </a:endParaRPr>
                    </a:p>
                  </a:txBody>
                  <a:tcPr/>
                </a:tc>
              </a:tr>
            </a:tbl>
          </a:graphicData>
        </a:graphic>
      </p:graphicFrame>
      <p:pic>
        <p:nvPicPr>
          <p:cNvPr id="3" name="Picture 2"/>
          <p:cNvPicPr>
            <a:picLocks noChangeAspect="1"/>
          </p:cNvPicPr>
          <p:nvPr/>
        </p:nvPicPr>
        <p:blipFill>
          <a:blip r:embed="rId4"/>
          <a:stretch>
            <a:fillRect/>
          </a:stretch>
        </p:blipFill>
        <p:spPr>
          <a:xfrm>
            <a:off x="7955999" y="4088744"/>
            <a:ext cx="3624817" cy="2388257"/>
          </a:xfrm>
          <a:prstGeom prst="rect">
            <a:avLst/>
          </a:prstGeom>
          <a:effectLst>
            <a:outerShdw blurRad="203200" dist="38100" dir="2700000" sx="102000" sy="102000" algn="tl" rotWithShape="0">
              <a:prstClr val="black">
                <a:alpha val="40000"/>
              </a:prstClr>
            </a:outerShdw>
          </a:effectLst>
        </p:spPr>
      </p:pic>
    </p:spTree>
    <p:extLst>
      <p:ext uri="{BB962C8B-B14F-4D97-AF65-F5344CB8AC3E}">
        <p14:creationId xmlns:p14="http://schemas.microsoft.com/office/powerpoint/2010/main" val="3498041421"/>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116631"/>
            <a:ext cx="10729192" cy="531555"/>
          </a:xfrm>
        </p:spPr>
        <p:txBody>
          <a:bodyPr/>
          <a:lstStyle/>
          <a:p>
            <a:r>
              <a:rPr lang="de-DE" sz="3200" dirty="0" smtClean="0"/>
              <a:t>[Science] – Engineering</a:t>
            </a:r>
            <a:endParaRPr lang="de-DE" sz="3200" dirty="0"/>
          </a:p>
        </p:txBody>
      </p:sp>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13</a:t>
            </a:fld>
            <a:endParaRPr lang="de-DE" altLang="de-DE"/>
          </a:p>
        </p:txBody>
      </p:sp>
      <p:graphicFrame>
        <p:nvGraphicFramePr>
          <p:cNvPr id="5" name="Table 4"/>
          <p:cNvGraphicFramePr>
            <a:graphicFrameLocks noGrp="1"/>
          </p:cNvGraphicFramePr>
          <p:nvPr>
            <p:extLst>
              <p:ext uri="{D42A27DB-BD31-4B8C-83A1-F6EECF244321}">
                <p14:modId xmlns:p14="http://schemas.microsoft.com/office/powerpoint/2010/main" val="1815355178"/>
              </p:ext>
            </p:extLst>
          </p:nvPr>
        </p:nvGraphicFramePr>
        <p:xfrm>
          <a:off x="7896200" y="836712"/>
          <a:ext cx="3744416" cy="2542896"/>
        </p:xfrm>
        <a:graphic>
          <a:graphicData uri="http://schemas.openxmlformats.org/drawingml/2006/table">
            <a:tbl>
              <a:tblPr firstRow="1" bandRow="1">
                <a:effectLst>
                  <a:outerShdw blurRad="177800" dist="38100" dir="2700000" sx="101000" sy="101000" algn="tl" rotWithShape="0">
                    <a:prstClr val="black">
                      <a:alpha val="40000"/>
                    </a:prstClr>
                  </a:outerShdw>
                </a:effectLst>
                <a:tableStyleId>{073A0DAA-6AF3-43AB-8588-CEC1D06C72B9}</a:tableStyleId>
              </a:tblPr>
              <a:tblGrid>
                <a:gridCol w="1872208"/>
                <a:gridCol w="1872208"/>
              </a:tblGrid>
              <a:tr h="606416">
                <a:tc>
                  <a:txBody>
                    <a:bodyPr/>
                    <a:lstStyle/>
                    <a:p>
                      <a:pPr algn="ctr"/>
                      <a:r>
                        <a:rPr lang="en-GB" sz="2000" dirty="0" smtClean="0">
                          <a:solidFill>
                            <a:schemeClr val="bg1"/>
                          </a:solidFill>
                        </a:rPr>
                        <a:t>Amplitude</a:t>
                      </a:r>
                    </a:p>
                    <a:p>
                      <a:pPr algn="ctr"/>
                      <a:r>
                        <a:rPr lang="en-GB" sz="2000" dirty="0" smtClean="0">
                          <a:solidFill>
                            <a:schemeClr val="bg1"/>
                          </a:solidFill>
                        </a:rPr>
                        <a:t>range</a:t>
                      </a:r>
                      <a:endParaRPr lang="en-GB" sz="2000" dirty="0">
                        <a:solidFill>
                          <a:schemeClr val="bg1"/>
                        </a:solidFill>
                      </a:endParaRPr>
                    </a:p>
                  </a:txBody>
                  <a:tcPr/>
                </a:tc>
                <a:tc>
                  <a:txBody>
                    <a:bodyPr/>
                    <a:lstStyle/>
                    <a:p>
                      <a:pPr algn="ctr"/>
                      <a:r>
                        <a:rPr lang="en-GB" sz="2000" b="1" dirty="0" smtClean="0"/>
                        <a:t>Frequency </a:t>
                      </a:r>
                    </a:p>
                    <a:p>
                      <a:pPr algn="ctr"/>
                      <a:r>
                        <a:rPr lang="en-GB" sz="2000" b="1" dirty="0" smtClean="0">
                          <a:solidFill>
                            <a:schemeClr val="bg1"/>
                          </a:solidFill>
                        </a:rPr>
                        <a:t>range</a:t>
                      </a:r>
                      <a:endParaRPr lang="en-GB" sz="2000" b="1" dirty="0">
                        <a:solidFill>
                          <a:schemeClr val="bg1"/>
                        </a:solidFill>
                      </a:endParaRPr>
                    </a:p>
                  </a:txBody>
                  <a:tcPr/>
                </a:tc>
              </a:tr>
              <a:tr h="711978">
                <a:tc>
                  <a:txBody>
                    <a:bodyPr/>
                    <a:lstStyle/>
                    <a:p>
                      <a:pPr marL="360" indent="0" algn="ctr">
                        <a:lnSpc>
                          <a:spcPct val="100000"/>
                        </a:lnSpc>
                        <a:buClr>
                          <a:srgbClr val="000000"/>
                        </a:buClr>
                        <a:buFont typeface="Wingdings" charset="2"/>
                        <a:buNone/>
                      </a:pPr>
                      <a:r>
                        <a:rPr lang="en-US" sz="2000" b="0" strike="noStrike" spc="-1" dirty="0" smtClean="0">
                          <a:solidFill>
                            <a:srgbClr val="000000"/>
                          </a:solidFill>
                          <a:uFill>
                            <a:solidFill>
                              <a:srgbClr val="FFFFFF"/>
                            </a:solidFill>
                          </a:uFill>
                          <a:latin typeface="Calibri"/>
                        </a:rPr>
                        <a:t>?</a:t>
                      </a:r>
                      <a:endParaRPr lang="en-US" sz="2400" b="0" strike="noStrike" spc="-1" dirty="0" smtClean="0">
                        <a:solidFill>
                          <a:srgbClr val="000000"/>
                        </a:solidFill>
                        <a:uFill>
                          <a:solidFill>
                            <a:srgbClr val="FFFFFF"/>
                          </a:solidFill>
                        </a:uFill>
                        <a:latin typeface="Calibri"/>
                      </a:endParaRPr>
                    </a:p>
                  </a:txBody>
                  <a:tcPr/>
                </a:tc>
                <a:tc>
                  <a:txBody>
                    <a:bodyPr/>
                    <a:lstStyle/>
                    <a:p>
                      <a:pPr algn="ctr"/>
                      <a:r>
                        <a:rPr lang="en-US" sz="2000" b="0" strike="noStrike" spc="-1" dirty="0" smtClean="0">
                          <a:solidFill>
                            <a:srgbClr val="000000"/>
                          </a:solidFill>
                          <a:uFill>
                            <a:solidFill>
                              <a:srgbClr val="FFFFFF"/>
                            </a:solidFill>
                          </a:uFill>
                          <a:latin typeface="Calibri"/>
                        </a:rPr>
                        <a:t>0.001 – 20 Hz </a:t>
                      </a:r>
                      <a:endParaRPr lang="en-GB" sz="2000" b="0" dirty="0">
                        <a:solidFill>
                          <a:srgbClr val="00B050"/>
                        </a:solidFill>
                      </a:endParaRPr>
                    </a:p>
                  </a:txBody>
                  <a:tcPr/>
                </a:tc>
              </a:tr>
              <a:tr h="1129878">
                <a:tc gridSpan="2">
                  <a:txBody>
                    <a:bodyPr/>
                    <a:lstStyle/>
                    <a:p>
                      <a:pPr algn="just"/>
                      <a:r>
                        <a:rPr lang="en-GB" sz="2000" b="1" dirty="0" smtClean="0">
                          <a:solidFill>
                            <a:schemeClr val="tx1"/>
                          </a:solidFill>
                        </a:rPr>
                        <a:t>Comments: </a:t>
                      </a:r>
                      <a:r>
                        <a:rPr lang="en-GB" sz="2000" b="0" baseline="0" dirty="0" smtClean="0">
                          <a:solidFill>
                            <a:schemeClr val="tx1"/>
                          </a:solidFill>
                        </a:rPr>
                        <a:t>Structural health monitoring, </a:t>
                      </a:r>
                      <a:r>
                        <a:rPr lang="en-GB" sz="2000" b="0" baseline="0" dirty="0" err="1" smtClean="0">
                          <a:solidFill>
                            <a:schemeClr val="tx1"/>
                          </a:solidFill>
                        </a:rPr>
                        <a:t>interstory</a:t>
                      </a:r>
                      <a:r>
                        <a:rPr lang="en-GB" sz="2000" b="0" baseline="0" dirty="0" smtClean="0">
                          <a:solidFill>
                            <a:schemeClr val="tx1"/>
                          </a:solidFill>
                        </a:rPr>
                        <a:t> drifts, strain information  </a:t>
                      </a:r>
                      <a:endParaRPr lang="en-GB" sz="2000" b="1" i="1" dirty="0">
                        <a:solidFill>
                          <a:schemeClr val="tx1"/>
                        </a:solidFill>
                      </a:endParaRPr>
                    </a:p>
                  </a:txBody>
                  <a:tcPr/>
                </a:tc>
                <a:tc hMerge="1">
                  <a:txBody>
                    <a:bodyPr/>
                    <a:lstStyle/>
                    <a:p>
                      <a:endParaRPr lang="en-GB" b="1" dirty="0">
                        <a:solidFill>
                          <a:srgbClr val="00B050"/>
                        </a:solidFill>
                      </a:endParaRPr>
                    </a:p>
                  </a:txBody>
                  <a:tcPr/>
                </a:tc>
              </a:tr>
            </a:tbl>
          </a:graphicData>
        </a:graphic>
      </p:graphicFrame>
      <p:pic>
        <p:nvPicPr>
          <p:cNvPr id="3" name="Picture 2"/>
          <p:cNvPicPr>
            <a:picLocks noChangeAspect="1"/>
          </p:cNvPicPr>
          <p:nvPr/>
        </p:nvPicPr>
        <p:blipFill>
          <a:blip r:embed="rId2"/>
          <a:stretch>
            <a:fillRect/>
          </a:stretch>
        </p:blipFill>
        <p:spPr>
          <a:xfrm>
            <a:off x="623392" y="836712"/>
            <a:ext cx="6768752" cy="3169103"/>
          </a:xfrm>
          <a:prstGeom prst="rect">
            <a:avLst/>
          </a:prstGeom>
          <a:effectLst>
            <a:outerShdw blurRad="292100" dist="38100" dir="2700000" sx="103000" sy="103000" algn="tl" rotWithShape="0">
              <a:prstClr val="black">
                <a:alpha val="40000"/>
              </a:prstClr>
            </a:outerShdw>
          </a:effectLst>
        </p:spPr>
      </p:pic>
      <p:sp>
        <p:nvSpPr>
          <p:cNvPr id="7" name="Content Placeholder 2"/>
          <p:cNvSpPr>
            <a:spLocks noGrp="1"/>
          </p:cNvSpPr>
          <p:nvPr>
            <p:ph idx="1"/>
          </p:nvPr>
        </p:nvSpPr>
        <p:spPr>
          <a:xfrm>
            <a:off x="879252" y="4352578"/>
            <a:ext cx="10369152" cy="2125043"/>
          </a:xfrm>
          <a:solidFill>
            <a:schemeClr val="bg1"/>
          </a:solidFill>
          <a:ln>
            <a:solidFill>
              <a:schemeClr val="bg1"/>
            </a:solidFill>
          </a:ln>
          <a:effectLst>
            <a:outerShdw blurRad="241300" dist="38100" dir="2700000" sx="102000" sy="102000" algn="tl" rotWithShape="0">
              <a:prstClr val="black">
                <a:alpha val="40000"/>
              </a:prstClr>
            </a:outerShdw>
          </a:effectLst>
        </p:spPr>
        <p:txBody>
          <a:bodyPr/>
          <a:lstStyle/>
          <a:p>
            <a:pPr>
              <a:lnSpc>
                <a:spcPct val="150000"/>
              </a:lnSpc>
              <a:buClrTx/>
              <a:buFont typeface="Wingdings" panose="05000000000000000000" pitchFamily="2" charset="2"/>
              <a:buChar char="Ø"/>
            </a:pPr>
            <a:r>
              <a:rPr lang="de-DE" sz="2000" dirty="0" smtClean="0"/>
              <a:t>Rotation observations allow observing absolut motions of tall structures (accelerometers cannot deliver this)</a:t>
            </a:r>
          </a:p>
          <a:p>
            <a:pPr>
              <a:lnSpc>
                <a:spcPct val="150000"/>
              </a:lnSpc>
              <a:buClrTx/>
              <a:buFont typeface="Wingdings" panose="05000000000000000000" pitchFamily="2" charset="2"/>
              <a:buChar char="Ø"/>
            </a:pPr>
            <a:r>
              <a:rPr lang="de-DE" sz="2000" dirty="0" smtClean="0"/>
              <a:t>Absolut differential motions allow detailed structural health analysis (e.g., after earthquakes, storms)</a:t>
            </a:r>
            <a:endParaRPr lang="de-DE" sz="2000" dirty="0"/>
          </a:p>
          <a:p>
            <a:pPr marL="457200" lvl="1" indent="0">
              <a:lnSpc>
                <a:spcPct val="150000"/>
              </a:lnSpc>
              <a:buClrTx/>
              <a:buNone/>
            </a:pPr>
            <a:endParaRPr lang="de-DE" sz="2000" dirty="0" smtClean="0"/>
          </a:p>
          <a:p>
            <a:pPr marL="0" indent="0">
              <a:lnSpc>
                <a:spcPct val="150000"/>
              </a:lnSpc>
            </a:pPr>
            <a:endParaRPr lang="de-DE" sz="2000" dirty="0"/>
          </a:p>
        </p:txBody>
      </p:sp>
    </p:spTree>
    <p:extLst>
      <p:ext uri="{BB962C8B-B14F-4D97-AF65-F5344CB8AC3E}">
        <p14:creationId xmlns:p14="http://schemas.microsoft.com/office/powerpoint/2010/main" val="585953822"/>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116631"/>
            <a:ext cx="10729192" cy="531555"/>
          </a:xfrm>
        </p:spPr>
        <p:txBody>
          <a:bodyPr/>
          <a:lstStyle/>
          <a:p>
            <a:r>
              <a:rPr lang="de-DE" sz="3200" dirty="0" smtClean="0"/>
              <a:t>[Technology] – State of the Art</a:t>
            </a:r>
            <a:endParaRPr lang="de-DE" sz="3200" dirty="0"/>
          </a:p>
        </p:txBody>
      </p:sp>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14</a:t>
            </a:fld>
            <a:endParaRPr lang="de-DE" altLang="de-DE"/>
          </a:p>
        </p:txBody>
      </p:sp>
      <p:pic>
        <p:nvPicPr>
          <p:cNvPr id="9" name="Picture 8" descr="AH201201310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384" y="4005064"/>
            <a:ext cx="3168352" cy="2114214"/>
          </a:xfrm>
          <a:prstGeom prst="rect">
            <a:avLst/>
          </a:prstGeom>
          <a:noFill/>
          <a:ln>
            <a:noFill/>
          </a:ln>
          <a:effectLst>
            <a:outerShdw blurRad="266700" dist="38100" dir="2700000" sx="105000" sy="105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03375" y="1345268"/>
            <a:ext cx="3772764" cy="1692771"/>
          </a:xfrm>
          <a:prstGeom prst="rect">
            <a:avLst/>
          </a:prstGeom>
          <a:noFill/>
        </p:spPr>
        <p:txBody>
          <a:bodyPr wrap="none" rtlCol="0">
            <a:spAutoFit/>
          </a:bodyPr>
          <a:lstStyle/>
          <a:p>
            <a:pPr algn="ctr"/>
            <a:r>
              <a:rPr lang="de-DE" sz="2400" b="1" dirty="0" smtClean="0"/>
              <a:t>Observatory Instruments</a:t>
            </a:r>
          </a:p>
          <a:p>
            <a:pPr algn="ctr"/>
            <a:endParaRPr lang="de-DE" sz="2000" dirty="0"/>
          </a:p>
          <a:p>
            <a:pPr algn="ctr"/>
            <a:r>
              <a:rPr lang="de-DE" sz="2000" dirty="0"/>
              <a:t>r</a:t>
            </a:r>
            <a:r>
              <a:rPr lang="de-DE" sz="2000" dirty="0" smtClean="0"/>
              <a:t>ing lasers</a:t>
            </a:r>
          </a:p>
          <a:p>
            <a:pPr algn="ctr"/>
            <a:endParaRPr lang="de-DE" sz="2000" dirty="0"/>
          </a:p>
          <a:p>
            <a:pPr algn="ctr"/>
            <a:r>
              <a:rPr lang="de-DE" sz="2000" dirty="0"/>
              <a:t>s</a:t>
            </a:r>
            <a:r>
              <a:rPr lang="de-DE" sz="2000" dirty="0" smtClean="0"/>
              <a:t>eismology – space geodesy</a:t>
            </a:r>
            <a:endParaRPr lang="de-DE" sz="2000" dirty="0"/>
          </a:p>
        </p:txBody>
      </p:sp>
      <p:sp>
        <p:nvSpPr>
          <p:cNvPr id="11" name="TextBox 10"/>
          <p:cNvSpPr txBox="1"/>
          <p:nvPr/>
        </p:nvSpPr>
        <p:spPr>
          <a:xfrm>
            <a:off x="4523023" y="1345268"/>
            <a:ext cx="3217061" cy="2308324"/>
          </a:xfrm>
          <a:prstGeom prst="rect">
            <a:avLst/>
          </a:prstGeom>
          <a:noFill/>
        </p:spPr>
        <p:txBody>
          <a:bodyPr wrap="square" rtlCol="0">
            <a:spAutoFit/>
          </a:bodyPr>
          <a:lstStyle/>
          <a:p>
            <a:pPr algn="ctr"/>
            <a:r>
              <a:rPr lang="de-DE" sz="2400" b="1" dirty="0" smtClean="0"/>
              <a:t>Field Instruments</a:t>
            </a:r>
          </a:p>
          <a:p>
            <a:pPr algn="ctr"/>
            <a:endParaRPr lang="de-DE" sz="2000" dirty="0"/>
          </a:p>
          <a:p>
            <a:pPr algn="ctr"/>
            <a:r>
              <a:rPr lang="de-DE" sz="2000" dirty="0"/>
              <a:t>f</a:t>
            </a:r>
            <a:r>
              <a:rPr lang="de-DE" sz="2000" dirty="0" smtClean="0"/>
              <a:t>ibre-optic gyros</a:t>
            </a:r>
          </a:p>
          <a:p>
            <a:pPr algn="ctr"/>
            <a:endParaRPr lang="de-DE" sz="2000" dirty="0"/>
          </a:p>
          <a:p>
            <a:pPr algn="ctr"/>
            <a:r>
              <a:rPr lang="de-DE" sz="2000" dirty="0" smtClean="0"/>
              <a:t>Earthquake physics, tomography, volcanology, marine seismology</a:t>
            </a:r>
            <a:endParaRPr lang="de-DE" sz="2000" dirty="0"/>
          </a:p>
        </p:txBody>
      </p:sp>
      <p:sp>
        <p:nvSpPr>
          <p:cNvPr id="12" name="TextBox 11"/>
          <p:cNvSpPr txBox="1"/>
          <p:nvPr/>
        </p:nvSpPr>
        <p:spPr>
          <a:xfrm>
            <a:off x="8400256" y="1345268"/>
            <a:ext cx="3582724" cy="2000548"/>
          </a:xfrm>
          <a:prstGeom prst="rect">
            <a:avLst/>
          </a:prstGeom>
          <a:noFill/>
        </p:spPr>
        <p:txBody>
          <a:bodyPr wrap="square" rtlCol="0">
            <a:spAutoFit/>
          </a:bodyPr>
          <a:lstStyle/>
          <a:p>
            <a:pPr algn="ctr"/>
            <a:r>
              <a:rPr lang="de-DE" sz="2400" b="1" dirty="0" smtClean="0"/>
              <a:t>Seismic Arrays</a:t>
            </a:r>
          </a:p>
          <a:p>
            <a:pPr algn="ctr"/>
            <a:endParaRPr lang="de-DE" sz="2000" dirty="0"/>
          </a:p>
          <a:p>
            <a:pPr algn="ctr"/>
            <a:r>
              <a:rPr lang="de-DE" sz="2000" dirty="0" smtClean="0"/>
              <a:t>seismometers</a:t>
            </a:r>
          </a:p>
          <a:p>
            <a:pPr algn="ctr"/>
            <a:endParaRPr lang="de-DE" sz="2000" dirty="0"/>
          </a:p>
          <a:p>
            <a:pPr algn="ctr"/>
            <a:r>
              <a:rPr lang="de-DE" sz="2000" dirty="0" smtClean="0"/>
              <a:t>noise analysis, local tomography</a:t>
            </a:r>
            <a:endParaRPr lang="de-DE" sz="2000" b="1" dirty="0"/>
          </a:p>
        </p:txBody>
      </p:sp>
      <p:pic>
        <p:nvPicPr>
          <p:cNvPr id="13" name="Picture 12"/>
          <p:cNvPicPr>
            <a:picLocks noChangeAspect="1"/>
          </p:cNvPicPr>
          <p:nvPr/>
        </p:nvPicPr>
        <p:blipFill>
          <a:blip r:embed="rId4"/>
          <a:stretch>
            <a:fillRect/>
          </a:stretch>
        </p:blipFill>
        <p:spPr>
          <a:xfrm>
            <a:off x="9075020" y="4483515"/>
            <a:ext cx="2233196" cy="1510153"/>
          </a:xfrm>
          <a:prstGeom prst="rect">
            <a:avLst/>
          </a:prstGeom>
          <a:effectLst>
            <a:outerShdw blurRad="177800" dist="38100" dir="2700000" sx="107000" sy="107000" algn="tl" rotWithShape="0">
              <a:prstClr val="black">
                <a:alpha val="40000"/>
              </a:prst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7928" y="4425028"/>
            <a:ext cx="1488421" cy="1628564"/>
          </a:xfrm>
          <a:prstGeom prst="rect">
            <a:avLst/>
          </a:prstGeom>
          <a:effectLst>
            <a:outerShdw blurRad="139700" dist="38100" dir="2700000" sx="105000" sy="105000" algn="tl" rotWithShape="0">
              <a:prstClr val="black">
                <a:alpha val="40000"/>
              </a:prstClr>
            </a:outerShdw>
          </a:effectLst>
        </p:spPr>
      </p:pic>
      <p:sp>
        <p:nvSpPr>
          <p:cNvPr id="15" name="Rectangle 14"/>
          <p:cNvSpPr/>
          <p:nvPr/>
        </p:nvSpPr>
        <p:spPr bwMode="auto">
          <a:xfrm>
            <a:off x="4523023" y="1052736"/>
            <a:ext cx="3517193" cy="5424265"/>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smtClean="0">
              <a:ln>
                <a:noFill/>
              </a:ln>
              <a:solidFill>
                <a:schemeClr val="tx1"/>
              </a:solidFill>
              <a:effectLst/>
              <a:latin typeface="LMU CompatilFact" pitchFamily="2" charset="0"/>
            </a:endParaRPr>
          </a:p>
        </p:txBody>
      </p:sp>
    </p:spTree>
    <p:extLst>
      <p:ext uri="{BB962C8B-B14F-4D97-AF65-F5344CB8AC3E}">
        <p14:creationId xmlns:p14="http://schemas.microsoft.com/office/powerpoint/2010/main" val="20223894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116631"/>
            <a:ext cx="10729192" cy="531555"/>
          </a:xfrm>
        </p:spPr>
        <p:txBody>
          <a:bodyPr/>
          <a:lstStyle/>
          <a:p>
            <a:r>
              <a:rPr lang="de-DE" sz="3200" dirty="0" smtClean="0"/>
              <a:t>[Technology] – Requirements Summary </a:t>
            </a:r>
            <a:endParaRPr lang="de-DE" sz="3200" dirty="0"/>
          </a:p>
        </p:txBody>
      </p:sp>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15</a:t>
            </a:fld>
            <a:endParaRPr lang="de-DE" altLang="de-DE"/>
          </a:p>
        </p:txBody>
      </p:sp>
      <p:graphicFrame>
        <p:nvGraphicFramePr>
          <p:cNvPr id="16" name="Table 15"/>
          <p:cNvGraphicFramePr>
            <a:graphicFrameLocks noGrp="1"/>
          </p:cNvGraphicFramePr>
          <p:nvPr>
            <p:extLst>
              <p:ext uri="{D42A27DB-BD31-4B8C-83A1-F6EECF244321}">
                <p14:modId xmlns:p14="http://schemas.microsoft.com/office/powerpoint/2010/main" val="2181501745"/>
              </p:ext>
            </p:extLst>
          </p:nvPr>
        </p:nvGraphicFramePr>
        <p:xfrm>
          <a:off x="2999656" y="2969456"/>
          <a:ext cx="6264696" cy="2822690"/>
        </p:xfrm>
        <a:graphic>
          <a:graphicData uri="http://schemas.openxmlformats.org/drawingml/2006/table">
            <a:tbl>
              <a:tblPr firstRow="1" bandRow="1">
                <a:effectLst>
                  <a:outerShdw blurRad="177800" dist="38100" dir="2700000" sx="101000" sy="101000" algn="tl" rotWithShape="0">
                    <a:prstClr val="black">
                      <a:alpha val="40000"/>
                    </a:prstClr>
                  </a:outerShdw>
                </a:effectLst>
                <a:tableStyleId>{073A0DAA-6AF3-43AB-8588-CEC1D06C72B9}</a:tableStyleId>
              </a:tblPr>
              <a:tblGrid>
                <a:gridCol w="2088232"/>
                <a:gridCol w="2088232"/>
                <a:gridCol w="2088232"/>
              </a:tblGrid>
              <a:tr h="750050">
                <a:tc>
                  <a:txBody>
                    <a:bodyPr/>
                    <a:lstStyle/>
                    <a:p>
                      <a:pPr algn="ctr"/>
                      <a:r>
                        <a:rPr lang="en-GB" sz="2000" dirty="0" smtClean="0">
                          <a:solidFill>
                            <a:schemeClr val="bg1"/>
                          </a:solidFill>
                        </a:rPr>
                        <a:t>Amplitude</a:t>
                      </a:r>
                    </a:p>
                    <a:p>
                      <a:pPr algn="ctr"/>
                      <a:r>
                        <a:rPr lang="en-GB" sz="2000" dirty="0" smtClean="0">
                          <a:solidFill>
                            <a:schemeClr val="bg1"/>
                          </a:solidFill>
                        </a:rPr>
                        <a:t>range</a:t>
                      </a:r>
                      <a:endParaRPr lang="en-GB" sz="2000" dirty="0">
                        <a:solidFill>
                          <a:schemeClr val="bg1"/>
                        </a:solidFill>
                      </a:endParaRPr>
                    </a:p>
                  </a:txBody>
                  <a:tcPr/>
                </a:tc>
                <a:tc>
                  <a:txBody>
                    <a:bodyPr/>
                    <a:lstStyle/>
                    <a:p>
                      <a:pPr algn="ctr"/>
                      <a:r>
                        <a:rPr lang="en-GB" sz="2000" b="1" dirty="0" smtClean="0"/>
                        <a:t>Frequency </a:t>
                      </a:r>
                    </a:p>
                    <a:p>
                      <a:pPr algn="ctr"/>
                      <a:r>
                        <a:rPr lang="en-GB" sz="2000" b="1" dirty="0" smtClean="0">
                          <a:solidFill>
                            <a:schemeClr val="bg1"/>
                          </a:solidFill>
                        </a:rPr>
                        <a:t>Range</a:t>
                      </a:r>
                      <a:endParaRPr lang="en-GB" sz="2000" b="1" dirty="0">
                        <a:solidFill>
                          <a:schemeClr val="bg1"/>
                        </a:solidFill>
                      </a:endParaRPr>
                    </a:p>
                  </a:txBody>
                  <a:tcPr/>
                </a:tc>
                <a:tc>
                  <a:txBody>
                    <a:bodyPr/>
                    <a:lstStyle/>
                    <a:p>
                      <a:pPr algn="ctr"/>
                      <a:r>
                        <a:rPr lang="en-GB" sz="2000" b="1" dirty="0" smtClean="0">
                          <a:solidFill>
                            <a:schemeClr val="bg1"/>
                          </a:solidFill>
                        </a:rPr>
                        <a:t>Power </a:t>
                      </a:r>
                      <a:endParaRPr lang="en-GB" sz="2000" b="1" dirty="0">
                        <a:solidFill>
                          <a:schemeClr val="bg1"/>
                        </a:solidFill>
                      </a:endParaRPr>
                    </a:p>
                  </a:txBody>
                  <a:tcPr/>
                </a:tc>
              </a:tr>
              <a:tr h="762117">
                <a:tc>
                  <a:txBody>
                    <a:bodyPr/>
                    <a:lstStyle/>
                    <a:p>
                      <a:pPr marL="360" indent="0" algn="ctr">
                        <a:lnSpc>
                          <a:spcPct val="100000"/>
                        </a:lnSpc>
                        <a:buClr>
                          <a:srgbClr val="000000"/>
                        </a:buClr>
                        <a:buFont typeface="Wingdings" charset="2"/>
                        <a:buNone/>
                      </a:pPr>
                      <a:r>
                        <a:rPr lang="en-US" sz="2000" b="0" strike="noStrike" spc="-1" dirty="0" smtClean="0">
                          <a:solidFill>
                            <a:srgbClr val="000000"/>
                          </a:solidFill>
                          <a:uFill>
                            <a:solidFill>
                              <a:srgbClr val="FFFFFF"/>
                            </a:solidFill>
                          </a:uFill>
                          <a:latin typeface="Calibri" panose="020F0502020204030204" pitchFamily="34" charset="0"/>
                        </a:rPr>
                        <a:t>1 </a:t>
                      </a:r>
                      <a:r>
                        <a:rPr lang="en-US" sz="2000" b="0" strike="noStrike" spc="-1" dirty="0" err="1" smtClean="0">
                          <a:solidFill>
                            <a:srgbClr val="000000"/>
                          </a:solidFill>
                          <a:uFill>
                            <a:solidFill>
                              <a:srgbClr val="FFFFFF"/>
                            </a:solidFill>
                          </a:uFill>
                          <a:latin typeface="Calibri" panose="020F0502020204030204" pitchFamily="34" charset="0"/>
                        </a:rPr>
                        <a:t>nrad</a:t>
                      </a:r>
                      <a:r>
                        <a:rPr lang="en-US" sz="2000" b="0" strike="noStrike" spc="-1" dirty="0" smtClean="0">
                          <a:solidFill>
                            <a:srgbClr val="000000"/>
                          </a:solidFill>
                          <a:uFill>
                            <a:solidFill>
                              <a:srgbClr val="FFFFFF"/>
                            </a:solidFill>
                          </a:uFill>
                          <a:latin typeface="Calibri" panose="020F0502020204030204" pitchFamily="34" charset="0"/>
                        </a:rPr>
                        <a:t>/s – </a:t>
                      </a:r>
                    </a:p>
                    <a:p>
                      <a:pPr marL="360" indent="0" algn="ctr">
                        <a:lnSpc>
                          <a:spcPct val="100000"/>
                        </a:lnSpc>
                        <a:buClr>
                          <a:srgbClr val="000000"/>
                        </a:buClr>
                        <a:buFont typeface="Wingdings" charset="2"/>
                        <a:buNone/>
                      </a:pPr>
                      <a:r>
                        <a:rPr lang="en-US" sz="2000" b="0" strike="noStrike" spc="-1" dirty="0" smtClean="0">
                          <a:solidFill>
                            <a:srgbClr val="000000"/>
                          </a:solidFill>
                          <a:uFill>
                            <a:solidFill>
                              <a:srgbClr val="FFFFFF"/>
                            </a:solidFill>
                          </a:uFill>
                          <a:latin typeface="Calibri" panose="020F0502020204030204" pitchFamily="34" charset="0"/>
                        </a:rPr>
                        <a:t>5 </a:t>
                      </a:r>
                      <a:r>
                        <a:rPr lang="en-US" sz="2000" b="0" strike="noStrike" spc="-1" dirty="0" err="1" smtClean="0">
                          <a:solidFill>
                            <a:srgbClr val="000000"/>
                          </a:solidFill>
                          <a:uFill>
                            <a:solidFill>
                              <a:srgbClr val="FFFFFF"/>
                            </a:solidFill>
                          </a:uFill>
                          <a:latin typeface="Symbol" panose="05050102010706020507" pitchFamily="18" charset="2"/>
                        </a:rPr>
                        <a:t>m</a:t>
                      </a:r>
                      <a:r>
                        <a:rPr lang="en-US" sz="2000" b="0" strike="noStrike" spc="-1" dirty="0" err="1" smtClean="0">
                          <a:solidFill>
                            <a:srgbClr val="000000"/>
                          </a:solidFill>
                          <a:uFill>
                            <a:solidFill>
                              <a:srgbClr val="FFFFFF"/>
                            </a:solidFill>
                          </a:uFill>
                          <a:latin typeface="Calibri" panose="020F0502020204030204" pitchFamily="34" charset="0"/>
                        </a:rPr>
                        <a:t>rad</a:t>
                      </a:r>
                      <a:r>
                        <a:rPr lang="en-US" sz="2000" b="0" strike="noStrike" spc="-1" dirty="0" smtClean="0">
                          <a:solidFill>
                            <a:srgbClr val="000000"/>
                          </a:solidFill>
                          <a:uFill>
                            <a:solidFill>
                              <a:srgbClr val="FFFFFF"/>
                            </a:solidFill>
                          </a:uFill>
                          <a:latin typeface="Calibri" panose="020F0502020204030204" pitchFamily="34" charset="0"/>
                        </a:rPr>
                        <a:t>/s</a:t>
                      </a:r>
                    </a:p>
                    <a:p>
                      <a:pPr marL="360" indent="0" algn="ctr">
                        <a:lnSpc>
                          <a:spcPct val="100000"/>
                        </a:lnSpc>
                        <a:buClr>
                          <a:srgbClr val="000000"/>
                        </a:buClr>
                        <a:buFont typeface="Wingdings" charset="2"/>
                        <a:buNone/>
                      </a:pPr>
                      <a:endParaRPr lang="en-US" sz="2400" b="0" strike="noStrike" spc="-1" dirty="0" smtClean="0">
                        <a:solidFill>
                          <a:srgbClr val="000000"/>
                        </a:solidFill>
                        <a:uFill>
                          <a:solidFill>
                            <a:srgbClr val="FFFFFF"/>
                          </a:solidFill>
                        </a:uFill>
                        <a:latin typeface="Calibri" panose="020F0502020204030204" pitchFamily="34" charset="0"/>
                      </a:endParaRPr>
                    </a:p>
                  </a:txBody>
                  <a:tcPr/>
                </a:tc>
                <a:tc>
                  <a:txBody>
                    <a:bodyPr/>
                    <a:lstStyle/>
                    <a:p>
                      <a:pPr algn="ctr"/>
                      <a:r>
                        <a:rPr lang="en-US" sz="2000" b="0" strike="noStrike" spc="-1" dirty="0" smtClean="0">
                          <a:solidFill>
                            <a:srgbClr val="000000"/>
                          </a:solidFill>
                          <a:uFill>
                            <a:solidFill>
                              <a:srgbClr val="FFFFFF"/>
                            </a:solidFill>
                          </a:uFill>
                          <a:latin typeface="Calibri"/>
                        </a:rPr>
                        <a:t>0.001 – 20 Hz </a:t>
                      </a:r>
                      <a:endParaRPr lang="en-GB" sz="2000" b="0" dirty="0">
                        <a:solidFill>
                          <a:srgbClr val="00B050"/>
                        </a:solidFill>
                      </a:endParaRPr>
                    </a:p>
                  </a:txBody>
                  <a:tcPr/>
                </a:tc>
                <a:tc>
                  <a:txBody>
                    <a:bodyPr/>
                    <a:lstStyle/>
                    <a:p>
                      <a:pPr algn="ctr"/>
                      <a:r>
                        <a:rPr lang="en-GB" sz="2000" b="0" dirty="0" smtClean="0">
                          <a:solidFill>
                            <a:schemeClr val="tx1"/>
                          </a:solidFill>
                          <a:latin typeface="Calibri" panose="020F0502020204030204" pitchFamily="34" charset="0"/>
                        </a:rPr>
                        <a:t>5-8 W</a:t>
                      </a:r>
                      <a:endParaRPr lang="en-GB" sz="2000" b="0" dirty="0">
                        <a:solidFill>
                          <a:schemeClr val="tx1"/>
                        </a:solidFill>
                        <a:latin typeface="Calibri" panose="020F0502020204030204" pitchFamily="34" charset="0"/>
                      </a:endParaRPr>
                    </a:p>
                  </a:txBody>
                  <a:tcPr/>
                </a:tc>
              </a:tr>
              <a:tr h="931385">
                <a:tc gridSpan="3">
                  <a:txBody>
                    <a:bodyPr/>
                    <a:lstStyle/>
                    <a:p>
                      <a:pPr algn="just"/>
                      <a:r>
                        <a:rPr lang="en-GB" sz="2000" b="1" dirty="0" smtClean="0">
                          <a:solidFill>
                            <a:schemeClr val="tx1"/>
                          </a:solidFill>
                        </a:rPr>
                        <a:t>Comments: </a:t>
                      </a:r>
                      <a:r>
                        <a:rPr lang="en-GB" sz="2000" b="0" baseline="0" dirty="0" smtClean="0">
                          <a:solidFill>
                            <a:schemeClr val="tx1"/>
                          </a:solidFill>
                        </a:rPr>
                        <a:t>Many applications [0.02-10Hz]; some applications require lowest possible power (ocean bottom); strong motion sensitivity not required.  </a:t>
                      </a:r>
                      <a:endParaRPr lang="en-GB" sz="2000" b="1" i="1" dirty="0">
                        <a:solidFill>
                          <a:schemeClr val="tx1"/>
                        </a:solidFill>
                      </a:endParaRPr>
                    </a:p>
                  </a:txBody>
                  <a:tcPr/>
                </a:tc>
                <a:tc hMerge="1">
                  <a:txBody>
                    <a:bodyPr/>
                    <a:lstStyle/>
                    <a:p>
                      <a:endParaRPr lang="en-GB" b="1" dirty="0">
                        <a:solidFill>
                          <a:srgbClr val="00B050"/>
                        </a:solidFill>
                      </a:endParaRPr>
                    </a:p>
                  </a:txBody>
                  <a:tcPr/>
                </a:tc>
                <a:tc hMerge="1">
                  <a:txBody>
                    <a:bodyPr/>
                    <a:lstStyle/>
                    <a:p>
                      <a:pPr algn="just"/>
                      <a:endParaRPr lang="en-GB" sz="2000" b="1" i="1" dirty="0">
                        <a:solidFill>
                          <a:schemeClr val="tx1"/>
                        </a:solidFill>
                      </a:endParaRPr>
                    </a:p>
                  </a:txBody>
                  <a:tcPr/>
                </a:tc>
              </a:tr>
            </a:tbl>
          </a:graphicData>
        </a:graphic>
      </p:graphicFrame>
      <p:sp>
        <p:nvSpPr>
          <p:cNvPr id="17" name="Content Placeholder 2"/>
          <p:cNvSpPr>
            <a:spLocks noGrp="1"/>
          </p:cNvSpPr>
          <p:nvPr>
            <p:ph idx="1"/>
          </p:nvPr>
        </p:nvSpPr>
        <p:spPr>
          <a:xfrm>
            <a:off x="1091444" y="1268761"/>
            <a:ext cx="10369152" cy="1080120"/>
          </a:xfrm>
          <a:solidFill>
            <a:schemeClr val="bg1"/>
          </a:solidFill>
          <a:ln>
            <a:solidFill>
              <a:schemeClr val="bg1"/>
            </a:solidFill>
          </a:ln>
          <a:effectLst>
            <a:outerShdw blurRad="241300" dist="38100" dir="2700000" sx="102000" sy="102000" algn="tl" rotWithShape="0">
              <a:prstClr val="black">
                <a:alpha val="40000"/>
              </a:prstClr>
            </a:outerShdw>
          </a:effectLst>
        </p:spPr>
        <p:txBody>
          <a:bodyPr/>
          <a:lstStyle/>
          <a:p>
            <a:pPr marL="57150" indent="0">
              <a:lnSpc>
                <a:spcPct val="150000"/>
              </a:lnSpc>
              <a:buClrTx/>
            </a:pPr>
            <a:r>
              <a:rPr lang="de-DE" dirty="0" smtClean="0"/>
              <a:t>Seismology needs a portable </a:t>
            </a:r>
            <a:r>
              <a:rPr lang="de-DE" b="1" dirty="0" smtClean="0"/>
              <a:t>broadband</a:t>
            </a:r>
            <a:r>
              <a:rPr lang="de-DE" dirty="0" smtClean="0"/>
              <a:t> </a:t>
            </a:r>
            <a:r>
              <a:rPr lang="de-DE" b="1" dirty="0" smtClean="0"/>
              <a:t>weak-motion</a:t>
            </a:r>
            <a:r>
              <a:rPr lang="de-DE" dirty="0" smtClean="0"/>
              <a:t> rotation sensor for a wide range of scientific applications. The key requirements are: </a:t>
            </a:r>
            <a:endParaRPr lang="de-DE" dirty="0" smtClean="0"/>
          </a:p>
          <a:p>
            <a:pPr marL="0" indent="0">
              <a:lnSpc>
                <a:spcPct val="150000"/>
              </a:lnSpc>
            </a:pPr>
            <a:endParaRPr lang="de-DE" sz="1800" dirty="0"/>
          </a:p>
        </p:txBody>
      </p:sp>
    </p:spTree>
    <p:extLst>
      <p:ext uri="{BB962C8B-B14F-4D97-AF65-F5344CB8AC3E}">
        <p14:creationId xmlns:p14="http://schemas.microsoft.com/office/powerpoint/2010/main" val="902481617"/>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116631"/>
            <a:ext cx="10729192" cy="531555"/>
          </a:xfrm>
        </p:spPr>
        <p:txBody>
          <a:bodyPr/>
          <a:lstStyle/>
          <a:p>
            <a:r>
              <a:rPr lang="de-DE" sz="3200" dirty="0" smtClean="0"/>
              <a:t>[Technology] – State of the Art</a:t>
            </a:r>
            <a:endParaRPr lang="de-DE" sz="3200" dirty="0"/>
          </a:p>
        </p:txBody>
      </p:sp>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16</a:t>
            </a:fld>
            <a:endParaRPr lang="de-DE" altLang="de-DE"/>
          </a:p>
        </p:txBody>
      </p:sp>
      <p:graphicFrame>
        <p:nvGraphicFramePr>
          <p:cNvPr id="16" name="Table 15"/>
          <p:cNvGraphicFramePr>
            <a:graphicFrameLocks noGrp="1"/>
          </p:cNvGraphicFramePr>
          <p:nvPr>
            <p:extLst>
              <p:ext uri="{D42A27DB-BD31-4B8C-83A1-F6EECF244321}">
                <p14:modId xmlns:p14="http://schemas.microsoft.com/office/powerpoint/2010/main" val="375760608"/>
              </p:ext>
            </p:extLst>
          </p:nvPr>
        </p:nvGraphicFramePr>
        <p:xfrm>
          <a:off x="335360" y="1988840"/>
          <a:ext cx="8128000" cy="3474720"/>
        </p:xfrm>
        <a:graphic>
          <a:graphicData uri="http://schemas.openxmlformats.org/drawingml/2006/table">
            <a:tbl>
              <a:tblPr firstRow="1" bandRow="1">
                <a:effectLst>
                  <a:outerShdw blurRad="228600" dist="38100" dir="2700000" sx="102000" sy="102000" algn="tl" rotWithShape="0">
                    <a:prstClr val="black">
                      <a:alpha val="40000"/>
                    </a:prstClr>
                  </a:outerShdw>
                </a:effectLst>
                <a:tableStyleId>{073A0DAA-6AF3-43AB-8588-CEC1D06C72B9}</a:tableStyleId>
              </a:tblPr>
              <a:tblGrid>
                <a:gridCol w="1625600"/>
                <a:gridCol w="1625600"/>
                <a:gridCol w="1625600"/>
                <a:gridCol w="1625600"/>
                <a:gridCol w="1625600"/>
              </a:tblGrid>
              <a:tr h="370840">
                <a:tc>
                  <a:txBody>
                    <a:bodyPr/>
                    <a:lstStyle/>
                    <a:p>
                      <a:endParaRPr lang="en-GB" dirty="0">
                        <a:solidFill>
                          <a:schemeClr val="bg1"/>
                        </a:solidFill>
                      </a:endParaRPr>
                    </a:p>
                  </a:txBody>
                  <a:tcPr/>
                </a:tc>
                <a:tc>
                  <a:txBody>
                    <a:bodyPr/>
                    <a:lstStyle/>
                    <a:p>
                      <a:r>
                        <a:rPr lang="en-GB" b="1" dirty="0" smtClean="0"/>
                        <a:t>Linear transfer function</a:t>
                      </a:r>
                      <a:endParaRPr lang="en-GB" b="1" dirty="0">
                        <a:solidFill>
                          <a:schemeClr val="bg1"/>
                        </a:solidFill>
                      </a:endParaRPr>
                    </a:p>
                  </a:txBody>
                  <a:tcPr/>
                </a:tc>
                <a:tc>
                  <a:txBody>
                    <a:bodyPr/>
                    <a:lstStyle/>
                    <a:p>
                      <a:r>
                        <a:rPr lang="en-GB" b="1" dirty="0" smtClean="0"/>
                        <a:t>Sensitivity limit</a:t>
                      </a:r>
                      <a:endParaRPr lang="en-GB" b="1" dirty="0">
                        <a:solidFill>
                          <a:schemeClr val="bg1"/>
                        </a:solidFill>
                      </a:endParaRPr>
                    </a:p>
                  </a:txBody>
                  <a:tcPr/>
                </a:tc>
                <a:tc>
                  <a:txBody>
                    <a:bodyPr/>
                    <a:lstStyle/>
                    <a:p>
                      <a:r>
                        <a:rPr lang="en-GB" b="1" dirty="0" smtClean="0"/>
                        <a:t>Sensitive to translation</a:t>
                      </a:r>
                      <a:endParaRPr lang="en-GB" b="1" dirty="0">
                        <a:solidFill>
                          <a:schemeClr val="bg1"/>
                        </a:solidFill>
                      </a:endParaRPr>
                    </a:p>
                  </a:txBody>
                  <a:tcPr/>
                </a:tc>
                <a:tc>
                  <a:txBody>
                    <a:bodyPr/>
                    <a:lstStyle/>
                    <a:p>
                      <a:r>
                        <a:rPr lang="en-GB" b="1" dirty="0" smtClean="0"/>
                        <a:t>Sensitive to temperature</a:t>
                      </a:r>
                      <a:r>
                        <a:rPr lang="en-GB" b="1" baseline="0" dirty="0" smtClean="0"/>
                        <a:t> change</a:t>
                      </a:r>
                      <a:endParaRPr lang="en-GB" b="1" dirty="0">
                        <a:solidFill>
                          <a:schemeClr val="bg1"/>
                        </a:solidFill>
                      </a:endParaRPr>
                    </a:p>
                  </a:txBody>
                  <a:tcPr/>
                </a:tc>
              </a:tr>
              <a:tr h="370840">
                <a:tc>
                  <a:txBody>
                    <a:bodyPr/>
                    <a:lstStyle/>
                    <a:p>
                      <a:r>
                        <a:rPr lang="en-GB" dirty="0" smtClean="0"/>
                        <a:t>FOG</a:t>
                      </a:r>
                      <a:endParaRPr lang="en-GB" dirty="0"/>
                    </a:p>
                  </a:txBody>
                  <a:tcPr/>
                </a:tc>
                <a:tc>
                  <a:txBody>
                    <a:bodyPr/>
                    <a:lstStyle/>
                    <a:p>
                      <a:r>
                        <a:rPr lang="en-GB" b="1" dirty="0" smtClean="0">
                          <a:solidFill>
                            <a:srgbClr val="00B050"/>
                          </a:solidFill>
                        </a:rPr>
                        <a:t>YES</a:t>
                      </a:r>
                      <a:endParaRPr lang="en-GB" b="1" dirty="0">
                        <a:solidFill>
                          <a:srgbClr val="00B050"/>
                        </a:solidFill>
                      </a:endParaRPr>
                    </a:p>
                  </a:txBody>
                  <a:tcPr/>
                </a:tc>
                <a:tc>
                  <a:txBody>
                    <a:bodyPr/>
                    <a:lstStyle/>
                    <a:p>
                      <a:r>
                        <a:rPr lang="en-GB" b="1" dirty="0" smtClean="0">
                          <a:solidFill>
                            <a:srgbClr val="00B050"/>
                          </a:solidFill>
                        </a:rPr>
                        <a:t>Ok (with some effort)</a:t>
                      </a:r>
                      <a:endParaRPr lang="en-GB" b="1" dirty="0">
                        <a:solidFill>
                          <a:srgbClr val="00B050"/>
                        </a:solidFill>
                      </a:endParaRPr>
                    </a:p>
                  </a:txBody>
                  <a:tcPr/>
                </a:tc>
                <a:tc>
                  <a:txBody>
                    <a:bodyPr/>
                    <a:lstStyle/>
                    <a:p>
                      <a:r>
                        <a:rPr lang="en-GB" b="1" dirty="0" smtClean="0">
                          <a:solidFill>
                            <a:srgbClr val="00B050"/>
                          </a:solidFill>
                        </a:rPr>
                        <a:t>NO</a:t>
                      </a:r>
                      <a:endParaRPr lang="en-GB" b="1" dirty="0">
                        <a:solidFill>
                          <a:srgbClr val="00B050"/>
                        </a:solidFill>
                      </a:endParaRPr>
                    </a:p>
                  </a:txBody>
                  <a:tcPr/>
                </a:tc>
                <a:tc>
                  <a:txBody>
                    <a:bodyPr/>
                    <a:lstStyle/>
                    <a:p>
                      <a:r>
                        <a:rPr lang="en-GB" b="1" dirty="0" smtClean="0">
                          <a:solidFill>
                            <a:srgbClr val="00B050"/>
                          </a:solidFill>
                        </a:rPr>
                        <a:t>NO</a:t>
                      </a:r>
                      <a:endParaRPr lang="en-GB" b="1" dirty="0">
                        <a:solidFill>
                          <a:srgbClr val="00B050"/>
                        </a:solidFill>
                      </a:endParaRPr>
                    </a:p>
                  </a:txBody>
                  <a:tcPr/>
                </a:tc>
              </a:tr>
              <a:tr h="370840">
                <a:tc>
                  <a:txBody>
                    <a:bodyPr/>
                    <a:lstStyle/>
                    <a:p>
                      <a:r>
                        <a:rPr lang="en-GB" dirty="0" smtClean="0"/>
                        <a:t>Mechanical</a:t>
                      </a:r>
                      <a:r>
                        <a:rPr lang="en-GB" baseline="0" dirty="0" smtClean="0"/>
                        <a:t> gyros</a:t>
                      </a:r>
                      <a:endParaRPr lang="en-GB" dirty="0"/>
                    </a:p>
                  </a:txBody>
                  <a:tcPr/>
                </a:tc>
                <a:tc>
                  <a:txBody>
                    <a:bodyPr/>
                    <a:lstStyle/>
                    <a:p>
                      <a:r>
                        <a:rPr lang="en-GB" b="1" dirty="0" smtClean="0">
                          <a:solidFill>
                            <a:srgbClr val="00B050"/>
                          </a:solidFill>
                        </a:rPr>
                        <a:t>YES</a:t>
                      </a:r>
                      <a:endParaRPr lang="en-GB" b="1" dirty="0">
                        <a:solidFill>
                          <a:srgbClr val="00B050"/>
                        </a:solidFill>
                      </a:endParaRPr>
                    </a:p>
                  </a:txBody>
                  <a:tcPr/>
                </a:tc>
                <a:tc>
                  <a:txBody>
                    <a:bodyPr/>
                    <a:lstStyle/>
                    <a:p>
                      <a:r>
                        <a:rPr lang="en-GB" b="1" dirty="0" smtClean="0">
                          <a:solidFill>
                            <a:srgbClr val="FF0000"/>
                          </a:solidFill>
                        </a:rPr>
                        <a:t>NOT</a:t>
                      </a:r>
                      <a:r>
                        <a:rPr lang="en-GB" b="1" baseline="0" dirty="0" smtClean="0">
                          <a:solidFill>
                            <a:srgbClr val="FF0000"/>
                          </a:solidFill>
                        </a:rPr>
                        <a:t> Ok</a:t>
                      </a:r>
                      <a:endParaRPr lang="en-GB" b="1" dirty="0">
                        <a:solidFill>
                          <a:srgbClr val="FF0000"/>
                        </a:solidFill>
                      </a:endParaRPr>
                    </a:p>
                  </a:txBody>
                  <a:tcPr/>
                </a:tc>
                <a:tc>
                  <a:txBody>
                    <a:bodyPr/>
                    <a:lstStyle/>
                    <a:p>
                      <a:r>
                        <a:rPr lang="en-GB" b="1" dirty="0" smtClean="0">
                          <a:solidFill>
                            <a:srgbClr val="FF0000"/>
                          </a:solidFill>
                        </a:rPr>
                        <a:t>YES</a:t>
                      </a:r>
                      <a:endParaRPr lang="en-GB" b="1" dirty="0">
                        <a:solidFill>
                          <a:srgbClr val="FF0000"/>
                        </a:solidFill>
                      </a:endParaRPr>
                    </a:p>
                  </a:txBody>
                  <a:tcPr/>
                </a:tc>
                <a:tc>
                  <a:txBody>
                    <a:bodyPr/>
                    <a:lstStyle/>
                    <a:p>
                      <a:r>
                        <a:rPr lang="en-GB" b="0" dirty="0" smtClean="0"/>
                        <a:t>Not</a:t>
                      </a:r>
                      <a:r>
                        <a:rPr lang="en-GB" b="0" baseline="0" dirty="0" smtClean="0"/>
                        <a:t> tested</a:t>
                      </a:r>
                      <a:endParaRPr lang="en-GB" b="0" dirty="0"/>
                    </a:p>
                  </a:txBody>
                  <a:tcPr/>
                </a:tc>
              </a:tr>
              <a:tr h="370840">
                <a:tc>
                  <a:txBody>
                    <a:bodyPr/>
                    <a:lstStyle/>
                    <a:p>
                      <a:r>
                        <a:rPr lang="en-GB" dirty="0" smtClean="0"/>
                        <a:t>Small scale arrays</a:t>
                      </a:r>
                      <a:endParaRPr lang="en-GB" dirty="0"/>
                    </a:p>
                  </a:txBody>
                  <a:tcPr/>
                </a:tc>
                <a:tc>
                  <a:txBody>
                    <a:bodyPr/>
                    <a:lstStyle/>
                    <a:p>
                      <a:r>
                        <a:rPr lang="en-GB" b="1" dirty="0" smtClean="0">
                          <a:solidFill>
                            <a:srgbClr val="00B050"/>
                          </a:solidFill>
                        </a:rPr>
                        <a:t>YES</a:t>
                      </a:r>
                      <a:endParaRPr lang="en-GB" b="1" dirty="0">
                        <a:solidFill>
                          <a:srgbClr val="00B050"/>
                        </a:solidFill>
                      </a:endParaRPr>
                    </a:p>
                  </a:txBody>
                  <a:tcPr/>
                </a:tc>
                <a:tc>
                  <a:txBody>
                    <a:bodyPr/>
                    <a:lstStyle/>
                    <a:p>
                      <a:r>
                        <a:rPr lang="en-GB" b="1" dirty="0" smtClean="0">
                          <a:solidFill>
                            <a:srgbClr val="FF0000"/>
                          </a:solidFill>
                        </a:rPr>
                        <a:t>NOT Ok</a:t>
                      </a:r>
                      <a:endParaRPr lang="en-GB" b="1" dirty="0">
                        <a:solidFill>
                          <a:srgbClr val="FF0000"/>
                        </a:solidFill>
                      </a:endParaRPr>
                    </a:p>
                  </a:txBody>
                  <a:tcPr/>
                </a:tc>
                <a:tc>
                  <a:txBody>
                    <a:bodyPr/>
                    <a:lstStyle/>
                    <a:p>
                      <a:r>
                        <a:rPr lang="en-GB" b="1" dirty="0" smtClean="0">
                          <a:solidFill>
                            <a:srgbClr val="FF0000"/>
                          </a:solidFill>
                        </a:rPr>
                        <a:t>YES</a:t>
                      </a:r>
                      <a:endParaRPr lang="en-GB" b="1" dirty="0">
                        <a:solidFill>
                          <a:srgbClr val="FF0000"/>
                        </a:solidFill>
                      </a:endParaRPr>
                    </a:p>
                  </a:txBody>
                  <a:tcPr/>
                </a:tc>
                <a:tc>
                  <a:txBody>
                    <a:bodyPr/>
                    <a:lstStyle/>
                    <a:p>
                      <a:r>
                        <a:rPr lang="en-GB" b="1" dirty="0" smtClean="0">
                          <a:solidFill>
                            <a:srgbClr val="00B050"/>
                          </a:solidFill>
                        </a:rPr>
                        <a:t>NO</a:t>
                      </a:r>
                      <a:endParaRPr lang="en-GB" b="1" dirty="0">
                        <a:solidFill>
                          <a:srgbClr val="00B050"/>
                        </a:solidFill>
                      </a:endParaRPr>
                    </a:p>
                  </a:txBody>
                  <a:tcPr/>
                </a:tc>
              </a:tr>
              <a:tr h="477728">
                <a:tc>
                  <a:txBody>
                    <a:bodyPr/>
                    <a:lstStyle/>
                    <a:p>
                      <a:r>
                        <a:rPr lang="en-GB" dirty="0" smtClean="0"/>
                        <a:t>Liquid based sensors</a:t>
                      </a:r>
                      <a:endParaRPr lang="en-GB" dirty="0"/>
                    </a:p>
                  </a:txBody>
                  <a:tcPr/>
                </a:tc>
                <a:tc>
                  <a:txBody>
                    <a:bodyPr/>
                    <a:lstStyle/>
                    <a:p>
                      <a:r>
                        <a:rPr lang="en-GB" b="1" dirty="0" smtClean="0">
                          <a:solidFill>
                            <a:srgbClr val="FF0000"/>
                          </a:solidFill>
                        </a:rPr>
                        <a:t>NO</a:t>
                      </a:r>
                      <a:endParaRPr lang="en-GB" b="1" dirty="0">
                        <a:solidFill>
                          <a:srgbClr val="FF0000"/>
                        </a:solidFill>
                      </a:endParaRPr>
                    </a:p>
                  </a:txBody>
                  <a:tcPr/>
                </a:tc>
                <a:tc>
                  <a:txBody>
                    <a:bodyPr/>
                    <a:lstStyle/>
                    <a:p>
                      <a:r>
                        <a:rPr lang="en-GB" b="1" dirty="0" smtClean="0">
                          <a:solidFill>
                            <a:srgbClr val="FF0000"/>
                          </a:solidFill>
                        </a:rPr>
                        <a:t>NOT Ok</a:t>
                      </a:r>
                      <a:endParaRPr lang="en-GB" b="1" dirty="0">
                        <a:solidFill>
                          <a:srgbClr val="FF0000"/>
                        </a:solidFill>
                      </a:endParaRPr>
                    </a:p>
                  </a:txBody>
                  <a:tcPr/>
                </a:tc>
                <a:tc>
                  <a:txBody>
                    <a:bodyPr/>
                    <a:lstStyle/>
                    <a:p>
                      <a:r>
                        <a:rPr lang="en-GB" b="0" dirty="0" smtClean="0"/>
                        <a:t>Not tested</a:t>
                      </a:r>
                      <a:endParaRPr lang="en-GB" b="0" dirty="0"/>
                    </a:p>
                  </a:txBody>
                  <a:tcPr/>
                </a:tc>
                <a:tc>
                  <a:txBody>
                    <a:bodyPr/>
                    <a:lstStyle/>
                    <a:p>
                      <a:r>
                        <a:rPr lang="en-GB" b="1" dirty="0" smtClean="0">
                          <a:solidFill>
                            <a:srgbClr val="FF0000"/>
                          </a:solidFill>
                        </a:rPr>
                        <a:t>YES</a:t>
                      </a:r>
                      <a:endParaRPr lang="en-GB" b="1" dirty="0">
                        <a:solidFill>
                          <a:srgbClr val="FF0000"/>
                        </a:solidFill>
                      </a:endParaRPr>
                    </a:p>
                  </a:txBody>
                  <a:tcPr/>
                </a:tc>
              </a:tr>
            </a:tbl>
          </a:graphicData>
        </a:graphic>
      </p:graphicFrame>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6440" y="980728"/>
            <a:ext cx="1118795" cy="1224136"/>
          </a:xfrm>
          <a:prstGeom prst="rect">
            <a:avLst/>
          </a:prstGeom>
          <a:effectLst>
            <a:outerShdw blurRad="139700" dist="38100" dir="2700000" sx="105000" sy="105000" algn="tl" rotWithShape="0">
              <a:prstClr val="black">
                <a:alpha val="40000"/>
              </a:prstClr>
            </a:outerShdw>
          </a:effectLst>
        </p:spPr>
      </p:pic>
      <p:pic>
        <p:nvPicPr>
          <p:cNvPr id="3" name="Picture 2"/>
          <p:cNvPicPr>
            <a:picLocks noChangeAspect="1"/>
          </p:cNvPicPr>
          <p:nvPr/>
        </p:nvPicPr>
        <p:blipFill>
          <a:blip r:embed="rId3"/>
          <a:stretch>
            <a:fillRect/>
          </a:stretch>
        </p:blipFill>
        <p:spPr>
          <a:xfrm>
            <a:off x="9838311" y="2636912"/>
            <a:ext cx="1802305" cy="1440160"/>
          </a:xfrm>
          <a:prstGeom prst="rect">
            <a:avLst/>
          </a:prstGeom>
          <a:effectLst>
            <a:outerShdw blurRad="127000" dist="38100" dir="2700000" sx="103000" sy="103000" algn="tl" rotWithShape="0">
              <a:prstClr val="black">
                <a:alpha val="40000"/>
              </a:prstClr>
            </a:outerShdw>
          </a:effectLst>
        </p:spPr>
      </p:pic>
      <p:pic>
        <p:nvPicPr>
          <p:cNvPr id="9218" name="Picture 2" descr="http://www.eentec.com/Pictures/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8311" y="4796113"/>
            <a:ext cx="1906869" cy="1269685"/>
          </a:xfrm>
          <a:prstGeom prst="rect">
            <a:avLst/>
          </a:prstGeom>
          <a:noFill/>
          <a:effectLst>
            <a:outerShdw blurRad="889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bwMode="auto">
          <a:xfrm flipH="1">
            <a:off x="8681731" y="1700808"/>
            <a:ext cx="1156580" cy="1458162"/>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bwMode="auto">
          <a:xfrm flipH="1">
            <a:off x="8572545" y="3501008"/>
            <a:ext cx="1047395" cy="954273"/>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p:cNvCxnSpPr/>
          <p:nvPr/>
        </p:nvCxnSpPr>
        <p:spPr bwMode="auto">
          <a:xfrm flipH="1" flipV="1">
            <a:off x="8627139" y="5085184"/>
            <a:ext cx="992801" cy="378376"/>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75746438"/>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116631"/>
            <a:ext cx="10729192" cy="531555"/>
          </a:xfrm>
        </p:spPr>
        <p:txBody>
          <a:bodyPr/>
          <a:lstStyle/>
          <a:p>
            <a:r>
              <a:rPr lang="de-DE" sz="3200" dirty="0" smtClean="0"/>
              <a:t>[Technology] – State of the Art</a:t>
            </a:r>
            <a:endParaRPr lang="de-DE" sz="3200" dirty="0"/>
          </a:p>
        </p:txBody>
      </p:sp>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17</a:t>
            </a:fld>
            <a:endParaRPr lang="de-DE" altLang="de-DE"/>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1196752"/>
            <a:ext cx="6808815" cy="5131767"/>
          </a:xfrm>
          <a:prstGeom prst="rect">
            <a:avLst/>
          </a:prstGeom>
        </p:spPr>
      </p:pic>
      <p:cxnSp>
        <p:nvCxnSpPr>
          <p:cNvPr id="8" name="Straight Arrow Connector 7"/>
          <p:cNvCxnSpPr/>
          <p:nvPr/>
        </p:nvCxnSpPr>
        <p:spPr bwMode="auto">
          <a:xfrm flipH="1">
            <a:off x="3431704" y="2420888"/>
            <a:ext cx="4248472" cy="1152128"/>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14" name="Content Placeholder 2"/>
          <p:cNvSpPr>
            <a:spLocks noGrp="1"/>
          </p:cNvSpPr>
          <p:nvPr>
            <p:ph idx="1"/>
          </p:nvPr>
        </p:nvSpPr>
        <p:spPr>
          <a:xfrm>
            <a:off x="8040216" y="1628799"/>
            <a:ext cx="3204356" cy="3600401"/>
          </a:xfrm>
          <a:solidFill>
            <a:schemeClr val="bg1"/>
          </a:solidFill>
          <a:ln>
            <a:solidFill>
              <a:schemeClr val="bg1"/>
            </a:solidFill>
          </a:ln>
          <a:effectLst>
            <a:outerShdw blurRad="241300" dist="38100" dir="2700000" sx="102000" sy="102000" algn="tl" rotWithShape="0">
              <a:prstClr val="black">
                <a:alpha val="40000"/>
              </a:prstClr>
            </a:outerShdw>
          </a:effectLst>
        </p:spPr>
        <p:txBody>
          <a:bodyPr/>
          <a:lstStyle/>
          <a:p>
            <a:pPr marL="57150" indent="0">
              <a:lnSpc>
                <a:spcPct val="150000"/>
              </a:lnSpc>
              <a:buClrTx/>
            </a:pPr>
            <a:r>
              <a:rPr lang="de-DE" dirty="0" smtClean="0"/>
              <a:t>Peak rotational ground motion observed for the M9.1 Tohoku earthquake at 10.000km distance </a:t>
            </a:r>
            <a:endParaRPr lang="de-DE" dirty="0" smtClean="0"/>
          </a:p>
        </p:txBody>
      </p:sp>
    </p:spTree>
    <p:extLst>
      <p:ext uri="{BB962C8B-B14F-4D97-AF65-F5344CB8AC3E}">
        <p14:creationId xmlns:p14="http://schemas.microsoft.com/office/powerpoint/2010/main" val="1660894361"/>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116631"/>
            <a:ext cx="10729192" cy="531555"/>
          </a:xfrm>
        </p:spPr>
        <p:txBody>
          <a:bodyPr/>
          <a:lstStyle/>
          <a:p>
            <a:r>
              <a:rPr lang="de-DE" sz="3200" dirty="0" smtClean="0"/>
              <a:t>[Technology] – Conclusions</a:t>
            </a:r>
            <a:endParaRPr lang="de-DE" sz="3200" dirty="0"/>
          </a:p>
        </p:txBody>
      </p:sp>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18</a:t>
            </a:fld>
            <a:endParaRPr lang="de-DE" altLang="de-DE"/>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4432" y="2780928"/>
            <a:ext cx="1763658" cy="1929717"/>
          </a:xfrm>
          <a:prstGeom prst="rect">
            <a:avLst/>
          </a:prstGeom>
          <a:effectLst>
            <a:outerShdw blurRad="139700" dist="38100" dir="2700000" sx="105000" sy="105000" algn="tl" rotWithShape="0">
              <a:prstClr val="black">
                <a:alpha val="40000"/>
              </a:prstClr>
            </a:outerShdw>
          </a:effectLst>
        </p:spPr>
      </p:pic>
      <p:sp>
        <p:nvSpPr>
          <p:cNvPr id="10" name="Content Placeholder 2"/>
          <p:cNvSpPr>
            <a:spLocks noGrp="1"/>
          </p:cNvSpPr>
          <p:nvPr>
            <p:ph idx="1"/>
          </p:nvPr>
        </p:nvSpPr>
        <p:spPr>
          <a:xfrm>
            <a:off x="767408" y="1116931"/>
            <a:ext cx="8784976" cy="5517232"/>
          </a:xfrm>
          <a:solidFill>
            <a:schemeClr val="bg1"/>
          </a:solidFill>
          <a:ln>
            <a:solidFill>
              <a:schemeClr val="bg1"/>
            </a:solidFill>
          </a:ln>
          <a:effectLst>
            <a:outerShdw blurRad="241300" dist="38100" dir="2700000" sx="102000" sy="102000" algn="tl" rotWithShape="0">
              <a:prstClr val="black">
                <a:alpha val="40000"/>
              </a:prstClr>
            </a:outerShdw>
          </a:effectLst>
        </p:spPr>
        <p:txBody>
          <a:bodyPr/>
          <a:lstStyle/>
          <a:p>
            <a:pPr marL="400050">
              <a:lnSpc>
                <a:spcPct val="150000"/>
              </a:lnSpc>
              <a:buClrTx/>
              <a:buFont typeface="Wingdings" panose="05000000000000000000" pitchFamily="2" charset="2"/>
              <a:buChar char="Ø"/>
            </a:pPr>
            <a:r>
              <a:rPr lang="de-DE" sz="2200" dirty="0" smtClean="0"/>
              <a:t>Currently there is no sensor tailormade for the wide range of applications in seismology</a:t>
            </a:r>
          </a:p>
          <a:p>
            <a:pPr marL="400050">
              <a:lnSpc>
                <a:spcPct val="150000"/>
              </a:lnSpc>
              <a:buClrTx/>
              <a:buFont typeface="Wingdings" panose="05000000000000000000" pitchFamily="2" charset="2"/>
              <a:buChar char="Ø"/>
            </a:pPr>
            <a:r>
              <a:rPr lang="de-DE" sz="2200" dirty="0" smtClean="0"/>
              <a:t>The applicability of rotational ground motions to seismology/engineering has been demonstrated (theory, ring laser observations)</a:t>
            </a:r>
          </a:p>
          <a:p>
            <a:pPr marL="400050">
              <a:lnSpc>
                <a:spcPct val="150000"/>
              </a:lnSpc>
              <a:buClrTx/>
              <a:buFont typeface="Wingdings" panose="05000000000000000000" pitchFamily="2" charset="2"/>
              <a:buChar char="Ø"/>
            </a:pPr>
            <a:r>
              <a:rPr lang="de-DE" sz="2200" dirty="0" smtClean="0"/>
              <a:t>Fiber-optic technology seems to be the only viable path at the present time </a:t>
            </a:r>
          </a:p>
          <a:p>
            <a:pPr marL="400050">
              <a:lnSpc>
                <a:spcPct val="150000"/>
              </a:lnSpc>
              <a:buClrTx/>
              <a:buFont typeface="Wingdings" panose="05000000000000000000" pitchFamily="2" charset="2"/>
              <a:buChar char="Ø"/>
            </a:pPr>
            <a:r>
              <a:rPr lang="de-DE" sz="2200" dirty="0" smtClean="0"/>
              <a:t>It iXBlue test sensor is close to the desired requirements</a:t>
            </a:r>
          </a:p>
          <a:p>
            <a:pPr marL="400050">
              <a:lnSpc>
                <a:spcPct val="150000"/>
              </a:lnSpc>
              <a:buClrTx/>
              <a:buFont typeface="Wingdings" panose="05000000000000000000" pitchFamily="2" charset="2"/>
              <a:buChar char="Ø"/>
            </a:pPr>
            <a:r>
              <a:rPr lang="de-DE" sz="2200" dirty="0" smtClean="0"/>
              <a:t>Lowering the noise floor (by not much) substantially increases the domains of application </a:t>
            </a:r>
            <a:endParaRPr lang="de-DE" sz="2200" dirty="0" smtClean="0"/>
          </a:p>
        </p:txBody>
      </p:sp>
    </p:spTree>
    <p:extLst>
      <p:ext uri="{BB962C8B-B14F-4D97-AF65-F5344CB8AC3E}">
        <p14:creationId xmlns:p14="http://schemas.microsoft.com/office/powerpoint/2010/main" val="4199454010"/>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116631"/>
            <a:ext cx="10729192" cy="531555"/>
          </a:xfrm>
        </p:spPr>
        <p:txBody>
          <a:bodyPr/>
          <a:lstStyle/>
          <a:p>
            <a:r>
              <a:rPr lang="de-DE" sz="3200" dirty="0" smtClean="0"/>
              <a:t>[Markets] – Seismic Networks, Agencies</a:t>
            </a:r>
            <a:endParaRPr lang="de-DE" sz="3200" dirty="0"/>
          </a:p>
        </p:txBody>
      </p:sp>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19</a:t>
            </a:fld>
            <a:endParaRPr lang="de-DE" altLang="de-DE"/>
          </a:p>
        </p:txBody>
      </p:sp>
      <p:pic>
        <p:nvPicPr>
          <p:cNvPr id="3" name="Picture 2"/>
          <p:cNvPicPr>
            <a:picLocks noChangeAspect="1"/>
          </p:cNvPicPr>
          <p:nvPr/>
        </p:nvPicPr>
        <p:blipFill>
          <a:blip r:embed="rId3"/>
          <a:stretch>
            <a:fillRect/>
          </a:stretch>
        </p:blipFill>
        <p:spPr>
          <a:xfrm>
            <a:off x="335360" y="1916832"/>
            <a:ext cx="6096000" cy="3638550"/>
          </a:xfrm>
          <a:prstGeom prst="rect">
            <a:avLst/>
          </a:prstGeom>
          <a:effectLst>
            <a:outerShdw blurRad="165100" dist="38100" dir="2700000" sx="102000" sy="102000" algn="tl" rotWithShape="0">
              <a:prstClr val="black">
                <a:alpha val="40000"/>
              </a:prstClr>
            </a:outerShdw>
          </a:effectLst>
        </p:spPr>
      </p:pic>
      <p:pic>
        <p:nvPicPr>
          <p:cNvPr id="13314" name="Picture 2" descr="https://isterre.fr/docrestreint.api/9181/a0ab98fec8645ffafa4a3dba3d37480f41fcdbff/png/carte-aa-20aug1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4152" y="1916832"/>
            <a:ext cx="4314825" cy="3676651"/>
          </a:xfrm>
          <a:prstGeom prst="rect">
            <a:avLst/>
          </a:prstGeom>
          <a:noFill/>
          <a:effectLst>
            <a:outerShdw blurRad="139700" dist="381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2639616" y="1196752"/>
            <a:ext cx="1800200" cy="720080"/>
          </a:xfrm>
        </p:spPr>
        <p:txBody>
          <a:bodyPr/>
          <a:lstStyle/>
          <a:p>
            <a:r>
              <a:rPr lang="de-DE" sz="2800" dirty="0" smtClean="0"/>
              <a:t>USArray</a:t>
            </a:r>
            <a:endParaRPr lang="de-DE" sz="2800" dirty="0"/>
          </a:p>
        </p:txBody>
      </p:sp>
      <p:sp>
        <p:nvSpPr>
          <p:cNvPr id="12" name="Content Placeholder 5"/>
          <p:cNvSpPr txBox="1">
            <a:spLocks/>
          </p:cNvSpPr>
          <p:nvPr/>
        </p:nvSpPr>
        <p:spPr bwMode="auto">
          <a:xfrm>
            <a:off x="8901484" y="1196752"/>
            <a:ext cx="180020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9900"/>
              </a:buClr>
              <a:buFont typeface="Wingdings" panose="05000000000000000000" pitchFamily="2" charset="2"/>
              <a:defRPr sz="2400">
                <a:solidFill>
                  <a:schemeClr val="tx1"/>
                </a:solidFill>
                <a:latin typeface="Arial" panose="020B0604020202020204" pitchFamily="34" charset="0"/>
                <a:ea typeface="+mn-ea"/>
                <a:cs typeface="Arial" pitchFamily="34" charset="0"/>
              </a:defRPr>
            </a:lvl1pPr>
            <a:lvl2pPr marL="742950" indent="-285750" algn="l" rtl="0" eaLnBrk="0" fontAlgn="base" hangingPunct="0">
              <a:lnSpc>
                <a:spcPct val="140000"/>
              </a:lnSpc>
              <a:spcBef>
                <a:spcPct val="20000"/>
              </a:spcBef>
              <a:spcAft>
                <a:spcPct val="0"/>
              </a:spcAft>
              <a:buClr>
                <a:srgbClr val="006600"/>
              </a:buClr>
              <a:buFont typeface="Times" panose="02020603050405020304" pitchFamily="18" charset="0"/>
              <a:buChar char="•"/>
              <a:defRPr sz="1600">
                <a:solidFill>
                  <a:schemeClr val="tx1"/>
                </a:solidFill>
                <a:latin typeface="Arial" panose="020B0604020202020204" pitchFamily="34" charset="0"/>
                <a:cs typeface="Arial" pitchFamily="34" charset="0"/>
              </a:defRPr>
            </a:lvl2pPr>
            <a:lvl3pPr marL="1143000" indent="-228600" algn="l" rtl="0" eaLnBrk="0" fontAlgn="base" hangingPunct="0">
              <a:spcBef>
                <a:spcPct val="20000"/>
              </a:spcBef>
              <a:spcAft>
                <a:spcPct val="0"/>
              </a:spcAft>
              <a:buClr>
                <a:srgbClr val="006600"/>
              </a:buClr>
              <a:buFont typeface="Arial" panose="020B0604020202020204" pitchFamily="34" charset="0"/>
              <a:buChar char="–"/>
              <a:defRPr sz="1600">
                <a:solidFill>
                  <a:schemeClr val="tx1"/>
                </a:solidFill>
                <a:latin typeface="Arial" panose="020B0604020202020204" pitchFamily="34" charset="0"/>
                <a:cs typeface="Arial" pitchFamily="34" charset="0"/>
              </a:defRPr>
            </a:lvl3pPr>
            <a:lvl4pPr marL="1562100" indent="-228600" algn="l" rtl="0" eaLnBrk="0" fontAlgn="base" hangingPunct="0">
              <a:spcBef>
                <a:spcPct val="20000"/>
              </a:spcBef>
              <a:spcAft>
                <a:spcPct val="0"/>
              </a:spcAft>
              <a:buClr>
                <a:srgbClr val="006600"/>
              </a:buClr>
              <a:buChar char="-"/>
              <a:defRPr sz="1600">
                <a:solidFill>
                  <a:schemeClr val="tx1"/>
                </a:solidFill>
                <a:latin typeface="Arial" panose="020B0604020202020204" pitchFamily="34" charset="0"/>
                <a:cs typeface="Arial" pitchFamily="34" charset="0"/>
              </a:defRPr>
            </a:lvl4pPr>
            <a:lvl5pPr marL="1981200" indent="-228600" algn="l" rtl="0" eaLnBrk="0" fontAlgn="base" hangingPunct="0">
              <a:spcBef>
                <a:spcPct val="20000"/>
              </a:spcBef>
              <a:spcAft>
                <a:spcPct val="0"/>
              </a:spcAft>
              <a:defRPr sz="1600">
                <a:solidFill>
                  <a:schemeClr val="tx1"/>
                </a:solidFill>
                <a:latin typeface="Arial" panose="020B0604020202020204" pitchFamily="34" charset="0"/>
                <a:cs typeface="Arial" pitchFamily="34" charset="0"/>
              </a:defRPr>
            </a:lvl5pPr>
            <a:lvl6pPr marL="2438400" indent="-228600" algn="l" rtl="0" fontAlgn="base">
              <a:spcBef>
                <a:spcPct val="20000"/>
              </a:spcBef>
              <a:spcAft>
                <a:spcPct val="0"/>
              </a:spcAft>
              <a:defRPr sz="1600">
                <a:solidFill>
                  <a:srgbClr val="006C30"/>
                </a:solidFill>
                <a:latin typeface="+mn-lt"/>
              </a:defRPr>
            </a:lvl6pPr>
            <a:lvl7pPr marL="2895600" indent="-228600" algn="l" rtl="0" fontAlgn="base">
              <a:spcBef>
                <a:spcPct val="20000"/>
              </a:spcBef>
              <a:spcAft>
                <a:spcPct val="0"/>
              </a:spcAft>
              <a:defRPr sz="1600">
                <a:solidFill>
                  <a:srgbClr val="006C30"/>
                </a:solidFill>
                <a:latin typeface="+mn-lt"/>
              </a:defRPr>
            </a:lvl7pPr>
            <a:lvl8pPr marL="3352800" indent="-228600" algn="l" rtl="0" fontAlgn="base">
              <a:spcBef>
                <a:spcPct val="20000"/>
              </a:spcBef>
              <a:spcAft>
                <a:spcPct val="0"/>
              </a:spcAft>
              <a:defRPr sz="1600">
                <a:solidFill>
                  <a:srgbClr val="006C30"/>
                </a:solidFill>
                <a:latin typeface="+mn-lt"/>
              </a:defRPr>
            </a:lvl8pPr>
            <a:lvl9pPr marL="3810000" indent="-228600" algn="l" rtl="0" fontAlgn="base">
              <a:spcBef>
                <a:spcPct val="20000"/>
              </a:spcBef>
              <a:spcAft>
                <a:spcPct val="0"/>
              </a:spcAft>
              <a:defRPr sz="1600">
                <a:solidFill>
                  <a:srgbClr val="006C30"/>
                </a:solidFill>
                <a:latin typeface="+mn-lt"/>
              </a:defRPr>
            </a:lvl9pPr>
          </a:lstStyle>
          <a:p>
            <a:r>
              <a:rPr lang="de-DE" sz="2800" kern="0" dirty="0" smtClean="0"/>
              <a:t>AlpArray</a:t>
            </a:r>
            <a:endParaRPr lang="de-DE" sz="2800" kern="0" dirty="0"/>
          </a:p>
        </p:txBody>
      </p:sp>
    </p:spTree>
    <p:extLst>
      <p:ext uri="{BB962C8B-B14F-4D97-AF65-F5344CB8AC3E}">
        <p14:creationId xmlns:p14="http://schemas.microsoft.com/office/powerpoint/2010/main" val="3880937265"/>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6114" y="116632"/>
            <a:ext cx="8066319" cy="432048"/>
          </a:xfrm>
        </p:spPr>
        <p:txBody>
          <a:bodyPr/>
          <a:lstStyle/>
          <a:p>
            <a:r>
              <a:rPr lang="de-DE" sz="3200" dirty="0" smtClean="0"/>
              <a:t> [Definition]  Rotational </a:t>
            </a:r>
            <a:r>
              <a:rPr lang="de-DE" sz="3200" dirty="0" smtClean="0"/>
              <a:t>Ground </a:t>
            </a:r>
            <a:r>
              <a:rPr lang="de-DE" sz="3200" dirty="0" smtClean="0"/>
              <a:t>Motions</a:t>
            </a:r>
            <a:endParaRPr lang="de-DE" sz="3200" dirty="0"/>
          </a:p>
        </p:txBody>
      </p:sp>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2</a:t>
            </a:fld>
            <a:endParaRPr lang="de-DE" altLang="de-DE"/>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488" y="1801118"/>
            <a:ext cx="3598752" cy="374441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096" y="1801119"/>
            <a:ext cx="3472337" cy="3747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6944251"/>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116631"/>
            <a:ext cx="10729192" cy="531555"/>
          </a:xfrm>
        </p:spPr>
        <p:txBody>
          <a:bodyPr/>
          <a:lstStyle/>
          <a:p>
            <a:r>
              <a:rPr lang="de-DE" sz="3200" dirty="0" smtClean="0"/>
              <a:t>[Markets] – Seismic Networks, Agencies</a:t>
            </a:r>
            <a:endParaRPr lang="de-DE" sz="3200" dirty="0"/>
          </a:p>
        </p:txBody>
      </p:sp>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20</a:t>
            </a:fld>
            <a:endParaRPr lang="de-DE" altLang="de-DE"/>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1844824"/>
            <a:ext cx="4943872" cy="4484631"/>
          </a:xfrm>
          <a:prstGeom prst="rect">
            <a:avLst/>
          </a:prstGeom>
          <a:effectLst>
            <a:outerShdw blurRad="139700" dist="38100" dir="2700000" sx="103000" sy="103000" algn="tl" rotWithShape="0">
              <a:prstClr val="black">
                <a:alpha val="40000"/>
              </a:prstClr>
            </a:outerShdw>
          </a:effectLst>
        </p:spPr>
      </p:pic>
      <p:pic>
        <p:nvPicPr>
          <p:cNvPr id="8" name="Picture 7"/>
          <p:cNvPicPr>
            <a:picLocks noChangeAspect="1"/>
          </p:cNvPicPr>
          <p:nvPr/>
        </p:nvPicPr>
        <p:blipFill>
          <a:blip r:embed="rId3"/>
          <a:stretch>
            <a:fillRect/>
          </a:stretch>
        </p:blipFill>
        <p:spPr>
          <a:xfrm>
            <a:off x="5879976" y="4665888"/>
            <a:ext cx="6036543" cy="1652107"/>
          </a:xfrm>
          <a:prstGeom prst="rect">
            <a:avLst/>
          </a:prstGeom>
          <a:effectLst>
            <a:outerShdw blurRad="114300" dist="38100" dir="2700000" sx="102000" sy="102000" algn="tl" rotWithShape="0">
              <a:prstClr val="black">
                <a:alpha val="40000"/>
              </a:prstClr>
            </a:outerShdw>
          </a:effectLst>
        </p:spPr>
      </p:pic>
      <p:sp>
        <p:nvSpPr>
          <p:cNvPr id="11" name="Content Placeholder 5"/>
          <p:cNvSpPr txBox="1">
            <a:spLocks/>
          </p:cNvSpPr>
          <p:nvPr/>
        </p:nvSpPr>
        <p:spPr bwMode="auto">
          <a:xfrm>
            <a:off x="1271464" y="1127696"/>
            <a:ext cx="4104456"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9900"/>
              </a:buClr>
              <a:buFont typeface="Wingdings" panose="05000000000000000000" pitchFamily="2" charset="2"/>
              <a:defRPr sz="2400">
                <a:solidFill>
                  <a:schemeClr val="tx1"/>
                </a:solidFill>
                <a:latin typeface="Arial" panose="020B0604020202020204" pitchFamily="34" charset="0"/>
                <a:ea typeface="+mn-ea"/>
                <a:cs typeface="Arial" pitchFamily="34" charset="0"/>
              </a:defRPr>
            </a:lvl1pPr>
            <a:lvl2pPr marL="742950" indent="-285750" algn="l" rtl="0" eaLnBrk="0" fontAlgn="base" hangingPunct="0">
              <a:lnSpc>
                <a:spcPct val="140000"/>
              </a:lnSpc>
              <a:spcBef>
                <a:spcPct val="20000"/>
              </a:spcBef>
              <a:spcAft>
                <a:spcPct val="0"/>
              </a:spcAft>
              <a:buClr>
                <a:srgbClr val="006600"/>
              </a:buClr>
              <a:buFont typeface="Times" panose="02020603050405020304" pitchFamily="18" charset="0"/>
              <a:buChar char="•"/>
              <a:defRPr sz="1600">
                <a:solidFill>
                  <a:schemeClr val="tx1"/>
                </a:solidFill>
                <a:latin typeface="Arial" panose="020B0604020202020204" pitchFamily="34" charset="0"/>
                <a:cs typeface="Arial" pitchFamily="34" charset="0"/>
              </a:defRPr>
            </a:lvl2pPr>
            <a:lvl3pPr marL="1143000" indent="-228600" algn="l" rtl="0" eaLnBrk="0" fontAlgn="base" hangingPunct="0">
              <a:spcBef>
                <a:spcPct val="20000"/>
              </a:spcBef>
              <a:spcAft>
                <a:spcPct val="0"/>
              </a:spcAft>
              <a:buClr>
                <a:srgbClr val="006600"/>
              </a:buClr>
              <a:buFont typeface="Arial" panose="020B0604020202020204" pitchFamily="34" charset="0"/>
              <a:buChar char="–"/>
              <a:defRPr sz="1600">
                <a:solidFill>
                  <a:schemeClr val="tx1"/>
                </a:solidFill>
                <a:latin typeface="Arial" panose="020B0604020202020204" pitchFamily="34" charset="0"/>
                <a:cs typeface="Arial" pitchFamily="34" charset="0"/>
              </a:defRPr>
            </a:lvl3pPr>
            <a:lvl4pPr marL="1562100" indent="-228600" algn="l" rtl="0" eaLnBrk="0" fontAlgn="base" hangingPunct="0">
              <a:spcBef>
                <a:spcPct val="20000"/>
              </a:spcBef>
              <a:spcAft>
                <a:spcPct val="0"/>
              </a:spcAft>
              <a:buClr>
                <a:srgbClr val="006600"/>
              </a:buClr>
              <a:buChar char="-"/>
              <a:defRPr sz="1600">
                <a:solidFill>
                  <a:schemeClr val="tx1"/>
                </a:solidFill>
                <a:latin typeface="Arial" panose="020B0604020202020204" pitchFamily="34" charset="0"/>
                <a:cs typeface="Arial" pitchFamily="34" charset="0"/>
              </a:defRPr>
            </a:lvl4pPr>
            <a:lvl5pPr marL="1981200" indent="-228600" algn="l" rtl="0" eaLnBrk="0" fontAlgn="base" hangingPunct="0">
              <a:spcBef>
                <a:spcPct val="20000"/>
              </a:spcBef>
              <a:spcAft>
                <a:spcPct val="0"/>
              </a:spcAft>
              <a:defRPr sz="1600">
                <a:solidFill>
                  <a:schemeClr val="tx1"/>
                </a:solidFill>
                <a:latin typeface="Arial" panose="020B0604020202020204" pitchFamily="34" charset="0"/>
                <a:cs typeface="Arial" pitchFamily="34" charset="0"/>
              </a:defRPr>
            </a:lvl5pPr>
            <a:lvl6pPr marL="2438400" indent="-228600" algn="l" rtl="0" fontAlgn="base">
              <a:spcBef>
                <a:spcPct val="20000"/>
              </a:spcBef>
              <a:spcAft>
                <a:spcPct val="0"/>
              </a:spcAft>
              <a:defRPr sz="1600">
                <a:solidFill>
                  <a:srgbClr val="006C30"/>
                </a:solidFill>
                <a:latin typeface="+mn-lt"/>
              </a:defRPr>
            </a:lvl6pPr>
            <a:lvl7pPr marL="2895600" indent="-228600" algn="l" rtl="0" fontAlgn="base">
              <a:spcBef>
                <a:spcPct val="20000"/>
              </a:spcBef>
              <a:spcAft>
                <a:spcPct val="0"/>
              </a:spcAft>
              <a:defRPr sz="1600">
                <a:solidFill>
                  <a:srgbClr val="006C30"/>
                </a:solidFill>
                <a:latin typeface="+mn-lt"/>
              </a:defRPr>
            </a:lvl7pPr>
            <a:lvl8pPr marL="3352800" indent="-228600" algn="l" rtl="0" fontAlgn="base">
              <a:spcBef>
                <a:spcPct val="20000"/>
              </a:spcBef>
              <a:spcAft>
                <a:spcPct val="0"/>
              </a:spcAft>
              <a:defRPr sz="1600">
                <a:solidFill>
                  <a:srgbClr val="006C30"/>
                </a:solidFill>
                <a:latin typeface="+mn-lt"/>
              </a:defRPr>
            </a:lvl8pPr>
            <a:lvl9pPr marL="3810000" indent="-228600" algn="l" rtl="0" fontAlgn="base">
              <a:spcBef>
                <a:spcPct val="20000"/>
              </a:spcBef>
              <a:spcAft>
                <a:spcPct val="0"/>
              </a:spcAft>
              <a:defRPr sz="1600">
                <a:solidFill>
                  <a:srgbClr val="006C30"/>
                </a:solidFill>
                <a:latin typeface="+mn-lt"/>
              </a:defRPr>
            </a:lvl9pPr>
          </a:lstStyle>
          <a:p>
            <a:r>
              <a:rPr lang="de-DE" sz="2800" kern="0" dirty="0" smtClean="0"/>
              <a:t>Ocean bottom sensors</a:t>
            </a:r>
            <a:endParaRPr lang="de-DE" sz="2800" kern="0" dirty="0"/>
          </a:p>
        </p:txBody>
      </p:sp>
      <p:sp>
        <p:nvSpPr>
          <p:cNvPr id="13" name="Content Placeholder 5"/>
          <p:cNvSpPr txBox="1">
            <a:spLocks/>
          </p:cNvSpPr>
          <p:nvPr/>
        </p:nvSpPr>
        <p:spPr bwMode="auto">
          <a:xfrm>
            <a:off x="6888088" y="1576917"/>
            <a:ext cx="4464496"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9900"/>
              </a:buClr>
              <a:buFont typeface="Wingdings" panose="05000000000000000000" pitchFamily="2" charset="2"/>
              <a:defRPr sz="2400">
                <a:solidFill>
                  <a:schemeClr val="tx1"/>
                </a:solidFill>
                <a:latin typeface="Arial" panose="020B0604020202020204" pitchFamily="34" charset="0"/>
                <a:ea typeface="+mn-ea"/>
                <a:cs typeface="Arial" pitchFamily="34" charset="0"/>
              </a:defRPr>
            </a:lvl1pPr>
            <a:lvl2pPr marL="742950" indent="-285750" algn="l" rtl="0" eaLnBrk="0" fontAlgn="base" hangingPunct="0">
              <a:lnSpc>
                <a:spcPct val="140000"/>
              </a:lnSpc>
              <a:spcBef>
                <a:spcPct val="20000"/>
              </a:spcBef>
              <a:spcAft>
                <a:spcPct val="0"/>
              </a:spcAft>
              <a:buClr>
                <a:srgbClr val="006600"/>
              </a:buClr>
              <a:buFont typeface="Times" panose="02020603050405020304" pitchFamily="18" charset="0"/>
              <a:buChar char="•"/>
              <a:defRPr sz="1600">
                <a:solidFill>
                  <a:schemeClr val="tx1"/>
                </a:solidFill>
                <a:latin typeface="Arial" panose="020B0604020202020204" pitchFamily="34" charset="0"/>
                <a:cs typeface="Arial" pitchFamily="34" charset="0"/>
              </a:defRPr>
            </a:lvl2pPr>
            <a:lvl3pPr marL="1143000" indent="-228600" algn="l" rtl="0" eaLnBrk="0" fontAlgn="base" hangingPunct="0">
              <a:spcBef>
                <a:spcPct val="20000"/>
              </a:spcBef>
              <a:spcAft>
                <a:spcPct val="0"/>
              </a:spcAft>
              <a:buClr>
                <a:srgbClr val="006600"/>
              </a:buClr>
              <a:buFont typeface="Arial" panose="020B0604020202020204" pitchFamily="34" charset="0"/>
              <a:buChar char="–"/>
              <a:defRPr sz="1600">
                <a:solidFill>
                  <a:schemeClr val="tx1"/>
                </a:solidFill>
                <a:latin typeface="Arial" panose="020B0604020202020204" pitchFamily="34" charset="0"/>
                <a:cs typeface="Arial" pitchFamily="34" charset="0"/>
              </a:defRPr>
            </a:lvl3pPr>
            <a:lvl4pPr marL="1562100" indent="-228600" algn="l" rtl="0" eaLnBrk="0" fontAlgn="base" hangingPunct="0">
              <a:spcBef>
                <a:spcPct val="20000"/>
              </a:spcBef>
              <a:spcAft>
                <a:spcPct val="0"/>
              </a:spcAft>
              <a:buClr>
                <a:srgbClr val="006600"/>
              </a:buClr>
              <a:buChar char="-"/>
              <a:defRPr sz="1600">
                <a:solidFill>
                  <a:schemeClr val="tx1"/>
                </a:solidFill>
                <a:latin typeface="Arial" panose="020B0604020202020204" pitchFamily="34" charset="0"/>
                <a:cs typeface="Arial" pitchFamily="34" charset="0"/>
              </a:defRPr>
            </a:lvl4pPr>
            <a:lvl5pPr marL="1981200" indent="-228600" algn="l" rtl="0" eaLnBrk="0" fontAlgn="base" hangingPunct="0">
              <a:spcBef>
                <a:spcPct val="20000"/>
              </a:spcBef>
              <a:spcAft>
                <a:spcPct val="0"/>
              </a:spcAft>
              <a:defRPr sz="1600">
                <a:solidFill>
                  <a:schemeClr val="tx1"/>
                </a:solidFill>
                <a:latin typeface="Arial" panose="020B0604020202020204" pitchFamily="34" charset="0"/>
                <a:cs typeface="Arial" pitchFamily="34" charset="0"/>
              </a:defRPr>
            </a:lvl5pPr>
            <a:lvl6pPr marL="2438400" indent="-228600" algn="l" rtl="0" fontAlgn="base">
              <a:spcBef>
                <a:spcPct val="20000"/>
              </a:spcBef>
              <a:spcAft>
                <a:spcPct val="0"/>
              </a:spcAft>
              <a:defRPr sz="1600">
                <a:solidFill>
                  <a:srgbClr val="006C30"/>
                </a:solidFill>
                <a:latin typeface="+mn-lt"/>
              </a:defRPr>
            </a:lvl6pPr>
            <a:lvl7pPr marL="2895600" indent="-228600" algn="l" rtl="0" fontAlgn="base">
              <a:spcBef>
                <a:spcPct val="20000"/>
              </a:spcBef>
              <a:spcAft>
                <a:spcPct val="0"/>
              </a:spcAft>
              <a:defRPr sz="1600">
                <a:solidFill>
                  <a:srgbClr val="006C30"/>
                </a:solidFill>
                <a:latin typeface="+mn-lt"/>
              </a:defRPr>
            </a:lvl7pPr>
            <a:lvl8pPr marL="3352800" indent="-228600" algn="l" rtl="0" fontAlgn="base">
              <a:spcBef>
                <a:spcPct val="20000"/>
              </a:spcBef>
              <a:spcAft>
                <a:spcPct val="0"/>
              </a:spcAft>
              <a:defRPr sz="1600">
                <a:solidFill>
                  <a:srgbClr val="006C30"/>
                </a:solidFill>
                <a:latin typeface="+mn-lt"/>
              </a:defRPr>
            </a:lvl8pPr>
            <a:lvl9pPr marL="3810000" indent="-228600" algn="l" rtl="0" fontAlgn="base">
              <a:spcBef>
                <a:spcPct val="20000"/>
              </a:spcBef>
              <a:spcAft>
                <a:spcPct val="0"/>
              </a:spcAft>
              <a:defRPr sz="1600">
                <a:solidFill>
                  <a:srgbClr val="006C30"/>
                </a:solidFill>
                <a:latin typeface="+mn-lt"/>
              </a:defRPr>
            </a:lvl9pPr>
          </a:lstStyle>
          <a:p>
            <a:pPr algn="ctr"/>
            <a:r>
              <a:rPr lang="de-DE" sz="2800" kern="0" dirty="0" smtClean="0"/>
              <a:t>French-German RHUM-RUM ocean bottom seismometer network 2012-2013</a:t>
            </a:r>
          </a:p>
          <a:p>
            <a:pPr algn="ctr"/>
            <a:endParaRPr lang="de-DE" sz="2800" kern="0" dirty="0"/>
          </a:p>
          <a:p>
            <a:pPr algn="ctr"/>
            <a:r>
              <a:rPr lang="de-DE" sz="2800" kern="0" dirty="0" smtClean="0"/>
              <a:t>60 OBS</a:t>
            </a:r>
            <a:endParaRPr lang="de-DE" sz="2800" kern="0" dirty="0"/>
          </a:p>
        </p:txBody>
      </p:sp>
    </p:spTree>
    <p:extLst>
      <p:ext uri="{BB962C8B-B14F-4D97-AF65-F5344CB8AC3E}">
        <p14:creationId xmlns:p14="http://schemas.microsoft.com/office/powerpoint/2010/main" val="1225887251"/>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116631"/>
            <a:ext cx="10729192" cy="531555"/>
          </a:xfrm>
        </p:spPr>
        <p:txBody>
          <a:bodyPr/>
          <a:lstStyle/>
          <a:p>
            <a:r>
              <a:rPr lang="de-DE" sz="3200" dirty="0" smtClean="0"/>
              <a:t>[Markets] – Seismic Networks, Agencies</a:t>
            </a:r>
            <a:endParaRPr lang="de-DE" sz="3200" dirty="0"/>
          </a:p>
        </p:txBody>
      </p:sp>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21</a:t>
            </a:fld>
            <a:endParaRPr lang="de-DE" altLang="de-DE"/>
          </a:p>
        </p:txBody>
      </p:sp>
      <p:sp>
        <p:nvSpPr>
          <p:cNvPr id="10" name="Content Placeholder 2"/>
          <p:cNvSpPr>
            <a:spLocks noGrp="1"/>
          </p:cNvSpPr>
          <p:nvPr>
            <p:ph idx="1"/>
          </p:nvPr>
        </p:nvSpPr>
        <p:spPr>
          <a:xfrm>
            <a:off x="1703512" y="1052736"/>
            <a:ext cx="8784976" cy="4403076"/>
          </a:xfrm>
          <a:solidFill>
            <a:schemeClr val="bg1"/>
          </a:solidFill>
          <a:ln>
            <a:solidFill>
              <a:schemeClr val="bg1"/>
            </a:solidFill>
          </a:ln>
          <a:effectLst>
            <a:outerShdw blurRad="241300" dist="38100" dir="2700000" sx="102000" sy="102000" algn="tl" rotWithShape="0">
              <a:prstClr val="black">
                <a:alpha val="40000"/>
              </a:prstClr>
            </a:outerShdw>
          </a:effectLst>
        </p:spPr>
        <p:txBody>
          <a:bodyPr/>
          <a:lstStyle/>
          <a:p>
            <a:pPr marL="57150" indent="0">
              <a:lnSpc>
                <a:spcPct val="150000"/>
              </a:lnSpc>
              <a:buClrTx/>
            </a:pPr>
            <a:r>
              <a:rPr lang="de-DE" sz="2000" b="1" dirty="0" smtClean="0"/>
              <a:t>Potential Buyers (estimated </a:t>
            </a:r>
            <a:r>
              <a:rPr lang="de-DE" sz="2000" b="1" dirty="0"/>
              <a:t>n</a:t>
            </a:r>
            <a:r>
              <a:rPr lang="de-DE" sz="2000" b="1" dirty="0" smtClean="0"/>
              <a:t>umber of seismic sensors/ocean bottom sensors):</a:t>
            </a:r>
            <a:endParaRPr lang="de-DE" sz="2000" dirty="0"/>
          </a:p>
          <a:p>
            <a:pPr marL="400050">
              <a:lnSpc>
                <a:spcPct val="150000"/>
              </a:lnSpc>
              <a:buClrTx/>
              <a:buFont typeface="Wingdings" panose="05000000000000000000" pitchFamily="2" charset="2"/>
              <a:buChar char="Ø"/>
            </a:pPr>
            <a:r>
              <a:rPr lang="de-DE" sz="2000" dirty="0" smtClean="0"/>
              <a:t>Governmental agencies, geological surveys (USGS, BGS, BRGM, JAMSTEC, ERI) with permanent seismic networks (</a:t>
            </a:r>
            <a:r>
              <a:rPr lang="de-DE" sz="2000" b="1" dirty="0" smtClean="0"/>
              <a:t>3000/50</a:t>
            </a:r>
            <a:r>
              <a:rPr lang="de-DE" sz="2000" dirty="0" smtClean="0"/>
              <a:t>)</a:t>
            </a:r>
          </a:p>
          <a:p>
            <a:pPr marL="400050">
              <a:lnSpc>
                <a:spcPct val="150000"/>
              </a:lnSpc>
              <a:buClrTx/>
              <a:buFont typeface="Wingdings" panose="05000000000000000000" pitchFamily="2" charset="2"/>
              <a:buChar char="Ø"/>
            </a:pPr>
            <a:r>
              <a:rPr lang="de-DE" sz="2000" dirty="0" smtClean="0"/>
              <a:t>National/International instrumentation pools (DEPAS, RESIF, PASSCAL, OBSIP, AlpArray) for experimental campaigns (</a:t>
            </a:r>
            <a:r>
              <a:rPr lang="de-DE" sz="2000" b="1" dirty="0" smtClean="0"/>
              <a:t>2000/300</a:t>
            </a:r>
            <a:r>
              <a:rPr lang="de-DE" sz="2000" dirty="0" smtClean="0"/>
              <a:t>)</a:t>
            </a:r>
          </a:p>
          <a:p>
            <a:pPr marL="400050">
              <a:lnSpc>
                <a:spcPct val="150000"/>
              </a:lnSpc>
              <a:buClrTx/>
              <a:buFont typeface="Wingdings" panose="05000000000000000000" pitchFamily="2" charset="2"/>
              <a:buChar char="Ø"/>
            </a:pPr>
            <a:r>
              <a:rPr lang="de-DE" sz="2000" dirty="0" smtClean="0"/>
              <a:t>Geophysical Exploration (</a:t>
            </a:r>
            <a:r>
              <a:rPr lang="de-DE" sz="2000" b="1" dirty="0" smtClean="0"/>
              <a:t>100000/1000s</a:t>
            </a:r>
            <a:r>
              <a:rPr lang="de-DE" sz="2000" dirty="0" smtClean="0"/>
              <a:t>)</a:t>
            </a:r>
            <a:endParaRPr lang="de-DE" sz="2000" dirty="0"/>
          </a:p>
          <a:p>
            <a:pPr marL="400050">
              <a:lnSpc>
                <a:spcPct val="150000"/>
              </a:lnSpc>
              <a:buClrTx/>
              <a:buFont typeface="Wingdings" panose="05000000000000000000" pitchFamily="2" charset="2"/>
              <a:buChar char="Ø"/>
            </a:pPr>
            <a:r>
              <a:rPr lang="de-DE" sz="2000" dirty="0" smtClean="0"/>
              <a:t>Space agencies (</a:t>
            </a:r>
            <a:r>
              <a:rPr lang="de-DE" sz="2000" b="1" dirty="0" smtClean="0"/>
              <a:t>few/0</a:t>
            </a:r>
            <a:r>
              <a:rPr lang="de-DE" sz="2000" dirty="0" smtClean="0"/>
              <a:t>)</a:t>
            </a:r>
            <a:endParaRPr lang="de-DE" sz="2000" dirty="0"/>
          </a:p>
        </p:txBody>
      </p:sp>
      <p:sp>
        <p:nvSpPr>
          <p:cNvPr id="3" name="Rectangle 2"/>
          <p:cNvSpPr/>
          <p:nvPr/>
        </p:nvSpPr>
        <p:spPr>
          <a:xfrm>
            <a:off x="813790" y="5860362"/>
            <a:ext cx="10707227" cy="369332"/>
          </a:xfrm>
          <a:prstGeom prst="rect">
            <a:avLst/>
          </a:prstGeom>
        </p:spPr>
        <p:txBody>
          <a:bodyPr wrap="none">
            <a:spAutoFit/>
          </a:bodyPr>
          <a:lstStyle/>
          <a:p>
            <a:r>
              <a:rPr lang="de-DE" sz="1800" dirty="0" smtClean="0"/>
              <a:t>It is estimated that at least a fraction of classic seismometers would be equipped with 3C+</a:t>
            </a:r>
            <a:r>
              <a:rPr lang="de-DE" sz="1800" b="1" dirty="0" smtClean="0">
                <a:solidFill>
                  <a:srgbClr val="FF0000"/>
                </a:solidFill>
              </a:rPr>
              <a:t>3C</a:t>
            </a:r>
            <a:r>
              <a:rPr lang="de-DE" sz="1800" dirty="0" smtClean="0"/>
              <a:t> sensors. </a:t>
            </a:r>
            <a:endParaRPr lang="de-DE" sz="1800" dirty="0"/>
          </a:p>
        </p:txBody>
      </p:sp>
    </p:spTree>
    <p:extLst>
      <p:ext uri="{BB962C8B-B14F-4D97-AF65-F5344CB8AC3E}">
        <p14:creationId xmlns:p14="http://schemas.microsoft.com/office/powerpoint/2010/main" val="3112868064"/>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Foliennummernplatzhalt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9900"/>
              </a:buClr>
              <a:buFont typeface="Wingdings" panose="05000000000000000000" pitchFamily="2" charset="2"/>
              <a:defRPr sz="2400">
                <a:solidFill>
                  <a:srgbClr val="006C30"/>
                </a:solidFill>
                <a:latin typeface="Arial" panose="020B0604020202020204" pitchFamily="34" charset="0"/>
              </a:defRPr>
            </a:lvl1pPr>
            <a:lvl2pPr marL="742950" indent="-285750">
              <a:lnSpc>
                <a:spcPct val="140000"/>
              </a:lnSpc>
              <a:spcBef>
                <a:spcPct val="20000"/>
              </a:spcBef>
              <a:buClr>
                <a:srgbClr val="006600"/>
              </a:buClr>
              <a:buFont typeface="Times" panose="02020603050405020304" pitchFamily="18" charset="0"/>
              <a:buChar char="•"/>
              <a:defRPr sz="1600">
                <a:solidFill>
                  <a:srgbClr val="006C30"/>
                </a:solidFill>
                <a:latin typeface="Arial" panose="020B0604020202020204" pitchFamily="34" charset="0"/>
              </a:defRPr>
            </a:lvl2pPr>
            <a:lvl3pPr marL="1143000" indent="-228600">
              <a:spcBef>
                <a:spcPct val="20000"/>
              </a:spcBef>
              <a:buClr>
                <a:srgbClr val="006600"/>
              </a:buClr>
              <a:buFont typeface="Arial" panose="020B0604020202020204" pitchFamily="34" charset="0"/>
              <a:buChar char="–"/>
              <a:defRPr sz="1600">
                <a:solidFill>
                  <a:srgbClr val="006C30"/>
                </a:solidFill>
                <a:latin typeface="Arial" panose="020B0604020202020204" pitchFamily="34" charset="0"/>
              </a:defRPr>
            </a:lvl3pPr>
            <a:lvl4pPr marL="1600200" indent="-228600">
              <a:spcBef>
                <a:spcPct val="20000"/>
              </a:spcBef>
              <a:buClr>
                <a:srgbClr val="006600"/>
              </a:buClr>
              <a:buChar char="-"/>
              <a:defRPr sz="1600">
                <a:solidFill>
                  <a:srgbClr val="006C30"/>
                </a:solidFill>
                <a:latin typeface="Arial" panose="020B0604020202020204" pitchFamily="34" charset="0"/>
              </a:defRPr>
            </a:lvl4pPr>
            <a:lvl5pPr marL="2057400" indent="-228600">
              <a:spcBef>
                <a:spcPct val="20000"/>
              </a:spcBef>
              <a:defRPr sz="1600">
                <a:solidFill>
                  <a:srgbClr val="006C30"/>
                </a:solidFill>
                <a:latin typeface="Arial" panose="020B0604020202020204" pitchFamily="34" charset="0"/>
              </a:defRPr>
            </a:lvl5pPr>
            <a:lvl6pPr marL="2514600" indent="-228600" eaLnBrk="0" fontAlgn="base" hangingPunct="0">
              <a:spcBef>
                <a:spcPct val="20000"/>
              </a:spcBef>
              <a:spcAft>
                <a:spcPct val="0"/>
              </a:spcAft>
              <a:defRPr sz="1600">
                <a:solidFill>
                  <a:srgbClr val="006C30"/>
                </a:solidFill>
                <a:latin typeface="Arial" panose="020B0604020202020204" pitchFamily="34" charset="0"/>
              </a:defRPr>
            </a:lvl6pPr>
            <a:lvl7pPr marL="2971800" indent="-228600" eaLnBrk="0" fontAlgn="base" hangingPunct="0">
              <a:spcBef>
                <a:spcPct val="20000"/>
              </a:spcBef>
              <a:spcAft>
                <a:spcPct val="0"/>
              </a:spcAft>
              <a:defRPr sz="1600">
                <a:solidFill>
                  <a:srgbClr val="006C30"/>
                </a:solidFill>
                <a:latin typeface="Arial" panose="020B0604020202020204" pitchFamily="34" charset="0"/>
              </a:defRPr>
            </a:lvl7pPr>
            <a:lvl8pPr marL="3429000" indent="-228600" eaLnBrk="0" fontAlgn="base" hangingPunct="0">
              <a:spcBef>
                <a:spcPct val="20000"/>
              </a:spcBef>
              <a:spcAft>
                <a:spcPct val="0"/>
              </a:spcAft>
              <a:defRPr sz="1600">
                <a:solidFill>
                  <a:srgbClr val="006C30"/>
                </a:solidFill>
                <a:latin typeface="Arial" panose="020B0604020202020204" pitchFamily="34" charset="0"/>
              </a:defRPr>
            </a:lvl8pPr>
            <a:lvl9pPr marL="3886200" indent="-228600" eaLnBrk="0" fontAlgn="base" hangingPunct="0">
              <a:spcBef>
                <a:spcPct val="20000"/>
              </a:spcBef>
              <a:spcAft>
                <a:spcPct val="0"/>
              </a:spcAft>
              <a:defRPr sz="1600">
                <a:solidFill>
                  <a:srgbClr val="006C30"/>
                </a:solidFill>
                <a:latin typeface="Arial" panose="020B0604020202020204" pitchFamily="34" charset="0"/>
              </a:defRPr>
            </a:lvl9pPr>
          </a:lstStyle>
          <a:p>
            <a:pPr>
              <a:spcBef>
                <a:spcPct val="0"/>
              </a:spcBef>
              <a:buClrTx/>
              <a:buFontTx/>
              <a:buNone/>
            </a:pPr>
            <a:r>
              <a:rPr lang="de-DE" altLang="de-DE" sz="1400">
                <a:solidFill>
                  <a:srgbClr val="777777"/>
                </a:solidFill>
                <a:latin typeface="LMU CompatilFact" panose="02000500060000020003" pitchFamily="2" charset="0"/>
              </a:rPr>
              <a:t># </a:t>
            </a:r>
            <a:fld id="{1C296F9D-6FFA-467D-BC2E-45B3E04BB46E}" type="slidenum">
              <a:rPr lang="de-DE" altLang="de-DE" sz="1400">
                <a:solidFill>
                  <a:srgbClr val="777777"/>
                </a:solidFill>
                <a:latin typeface="LMU CompatilFact" panose="02000500060000020003" pitchFamily="2" charset="0"/>
              </a:rPr>
              <a:pPr>
                <a:spcBef>
                  <a:spcPct val="0"/>
                </a:spcBef>
                <a:buClrTx/>
                <a:buFontTx/>
                <a:buNone/>
              </a:pPr>
              <a:t>22</a:t>
            </a:fld>
            <a:endParaRPr lang="de-DE" altLang="de-DE" sz="1400">
              <a:solidFill>
                <a:srgbClr val="777777"/>
              </a:solidFill>
              <a:latin typeface="LMU CompatilFact" panose="02000500060000020003" pitchFamily="2" charset="0"/>
            </a:endParaRPr>
          </a:p>
        </p:txBody>
      </p:sp>
      <p:sp>
        <p:nvSpPr>
          <p:cNvPr id="10244" name="Rectangle 2"/>
          <p:cNvSpPr>
            <a:spLocks noGrp="1" noChangeArrowheads="1"/>
          </p:cNvSpPr>
          <p:nvPr>
            <p:ph type="title"/>
          </p:nvPr>
        </p:nvSpPr>
        <p:spPr>
          <a:xfrm>
            <a:off x="3503712" y="82633"/>
            <a:ext cx="5400600" cy="504056"/>
          </a:xfrm>
        </p:spPr>
        <p:txBody>
          <a:bodyPr/>
          <a:lstStyle/>
          <a:p>
            <a:pPr eaLnBrk="1" hangingPunct="1"/>
            <a:r>
              <a:rPr lang="de-DE" altLang="de-DE" sz="3600" dirty="0" smtClean="0"/>
              <a:t>… before concluding …</a:t>
            </a:r>
            <a:endParaRPr lang="de-DE" altLang="de-DE" sz="3600" dirty="0"/>
          </a:p>
        </p:txBody>
      </p:sp>
      <p:sp>
        <p:nvSpPr>
          <p:cNvPr id="10245" name="Rectangle 3"/>
          <p:cNvSpPr>
            <a:spLocks noGrp="1" noChangeArrowheads="1"/>
          </p:cNvSpPr>
          <p:nvPr>
            <p:ph type="body" idx="1"/>
          </p:nvPr>
        </p:nvSpPr>
        <p:spPr>
          <a:xfrm>
            <a:off x="572729" y="1556792"/>
            <a:ext cx="6336704" cy="3823493"/>
          </a:xfrm>
        </p:spPr>
        <p:txBody>
          <a:bodyPr/>
          <a:lstStyle/>
          <a:p>
            <a:r>
              <a:rPr lang="de-DE" altLang="de-DE" dirty="0">
                <a:solidFill>
                  <a:schemeClr val="tx2"/>
                </a:solidFill>
                <a:latin typeface="Calibri" panose="020F0502020204030204" pitchFamily="34" charset="0"/>
              </a:rPr>
              <a:t>„The state-of-the-art </a:t>
            </a:r>
            <a:r>
              <a:rPr lang="de-DE" altLang="de-DE" dirty="0">
                <a:solidFill>
                  <a:srgbClr val="FF0000"/>
                </a:solidFill>
                <a:latin typeface="Calibri" panose="020F0502020204030204" pitchFamily="34" charset="0"/>
              </a:rPr>
              <a:t>sensitivity</a:t>
            </a:r>
            <a:r>
              <a:rPr lang="de-DE" altLang="de-DE" dirty="0">
                <a:solidFill>
                  <a:schemeClr val="tx2"/>
                </a:solidFill>
                <a:latin typeface="Calibri" panose="020F0502020204030204" pitchFamily="34" charset="0"/>
              </a:rPr>
              <a:t> of the general rotation-sensor is </a:t>
            </a:r>
            <a:r>
              <a:rPr lang="de-DE" altLang="de-DE" dirty="0">
                <a:solidFill>
                  <a:srgbClr val="FF0000"/>
                </a:solidFill>
                <a:latin typeface="Calibri" panose="020F0502020204030204" pitchFamily="34" charset="0"/>
              </a:rPr>
              <a:t>not yet enough for a useful geophysical application</a:t>
            </a:r>
            <a:r>
              <a:rPr lang="de-DE" altLang="de-DE" dirty="0">
                <a:solidFill>
                  <a:schemeClr val="tx2"/>
                </a:solidFill>
                <a:latin typeface="Calibri" panose="020F0502020204030204" pitchFamily="34" charset="0"/>
              </a:rPr>
              <a:t>“  (Aki and Richards, Quantitative Seismology, 1980</a:t>
            </a:r>
            <a:r>
              <a:rPr lang="de-DE" altLang="de-DE" dirty="0" smtClean="0">
                <a:solidFill>
                  <a:schemeClr val="tx2"/>
                </a:solidFill>
                <a:latin typeface="Calibri" panose="020F0502020204030204" pitchFamily="34" charset="0"/>
              </a:rPr>
              <a:t>)</a:t>
            </a:r>
          </a:p>
          <a:p>
            <a:endParaRPr lang="de-DE" altLang="de-DE" dirty="0">
              <a:solidFill>
                <a:schemeClr val="tx2"/>
              </a:solidFill>
              <a:latin typeface="Calibri" panose="020F0502020204030204" pitchFamily="34" charset="0"/>
            </a:endParaRPr>
          </a:p>
          <a:p>
            <a:r>
              <a:rPr lang="de-DE" altLang="de-DE" dirty="0" smtClean="0">
                <a:solidFill>
                  <a:schemeClr val="tx2"/>
                </a:solidFill>
                <a:latin typeface="Calibri" panose="020F0502020204030204" pitchFamily="34" charset="0"/>
              </a:rPr>
              <a:t>„(...) </a:t>
            </a:r>
            <a:r>
              <a:rPr lang="de-DE" altLang="de-DE" dirty="0">
                <a:solidFill>
                  <a:schemeClr val="tx2"/>
                </a:solidFill>
                <a:latin typeface="Calibri" panose="020F0502020204030204" pitchFamily="34" charset="0"/>
              </a:rPr>
              <a:t>note the utility of measuring rotation near a rupturing fault plane (...), but </a:t>
            </a:r>
            <a:r>
              <a:rPr lang="de-DE" altLang="de-DE" dirty="0">
                <a:solidFill>
                  <a:srgbClr val="FF0000"/>
                </a:solidFill>
                <a:latin typeface="Calibri" panose="020F0502020204030204" pitchFamily="34" charset="0"/>
              </a:rPr>
              <a:t>as of this writing seismology still awaits a suitable instrument for making such measurements</a:t>
            </a:r>
            <a:r>
              <a:rPr lang="de-DE" altLang="de-DE" dirty="0">
                <a:solidFill>
                  <a:schemeClr val="tx2"/>
                </a:solidFill>
                <a:latin typeface="Calibri" panose="020F0502020204030204" pitchFamily="34" charset="0"/>
              </a:rPr>
              <a:t>“  (Aki and Richards, Quantitative Seismology, 2nd edition 2002</a:t>
            </a:r>
            <a:r>
              <a:rPr lang="de-DE" altLang="de-DE" dirty="0" smtClean="0">
                <a:solidFill>
                  <a:schemeClr val="tx2"/>
                </a:solidFill>
                <a:latin typeface="Calibri" panose="020F0502020204030204" pitchFamily="34" charset="0"/>
              </a:rPr>
              <a:t>)</a:t>
            </a:r>
          </a:p>
          <a:p>
            <a:endParaRPr lang="de-DE" altLang="de-DE" dirty="0">
              <a:solidFill>
                <a:schemeClr val="tx2"/>
              </a:solidFill>
              <a:latin typeface="Calibri" panose="020F0502020204030204" pitchFamily="34" charset="0"/>
            </a:endParaRPr>
          </a:p>
        </p:txBody>
      </p:sp>
      <p:pic>
        <p:nvPicPr>
          <p:cNvPr id="2" name="Picture 1"/>
          <p:cNvPicPr>
            <a:picLocks noChangeAspect="1"/>
          </p:cNvPicPr>
          <p:nvPr/>
        </p:nvPicPr>
        <p:blipFill>
          <a:blip r:embed="rId3"/>
          <a:stretch>
            <a:fillRect/>
          </a:stretch>
        </p:blipFill>
        <p:spPr>
          <a:xfrm>
            <a:off x="8107892" y="1334938"/>
            <a:ext cx="2886075" cy="4267200"/>
          </a:xfrm>
          <a:prstGeom prst="rect">
            <a:avLst/>
          </a:prstGeom>
          <a:effectLst>
            <a:outerShdw blurRad="152400" dist="38100" dir="2700000" sx="103000" sy="103000" algn="tl" rotWithShape="0">
              <a:prstClr val="black">
                <a:alpha val="40000"/>
              </a:prstClr>
            </a:outerShdw>
          </a:effectLst>
        </p:spPr>
      </p:pic>
      <p:sp>
        <p:nvSpPr>
          <p:cNvPr id="3" name="Rectangle 2"/>
          <p:cNvSpPr/>
          <p:nvPr/>
        </p:nvSpPr>
        <p:spPr>
          <a:xfrm>
            <a:off x="8544272" y="5916101"/>
            <a:ext cx="2230226" cy="400110"/>
          </a:xfrm>
          <a:prstGeom prst="rect">
            <a:avLst/>
          </a:prstGeom>
        </p:spPr>
        <p:txBody>
          <a:bodyPr wrap="none">
            <a:spAutoFit/>
          </a:bodyPr>
          <a:lstStyle/>
          <a:p>
            <a:r>
              <a:rPr lang="de-DE" altLang="de-DE" sz="2000" dirty="0" smtClean="0">
                <a:solidFill>
                  <a:schemeClr val="tx2"/>
                </a:solidFill>
                <a:latin typeface="Calibri" panose="020F0502020204030204" pitchFamily="34" charset="0"/>
              </a:rPr>
              <a:t>Seismologists‘ Bible</a:t>
            </a:r>
            <a:endParaRPr lang="de-DE" sz="2000" dirty="0"/>
          </a:p>
        </p:txBody>
      </p:sp>
    </p:spTree>
    <p:extLst>
      <p:ext uri="{BB962C8B-B14F-4D97-AF65-F5344CB8AC3E}">
        <p14:creationId xmlns:p14="http://schemas.microsoft.com/office/powerpoint/2010/main" val="3232720432"/>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hteck 15"/>
          <p:cNvSpPr>
            <a:spLocks noChangeArrowheads="1"/>
          </p:cNvSpPr>
          <p:nvPr/>
        </p:nvSpPr>
        <p:spPr bwMode="auto">
          <a:xfrm>
            <a:off x="1343472" y="1196974"/>
            <a:ext cx="9144000" cy="5256213"/>
          </a:xfrm>
          <a:prstGeom prst="rect">
            <a:avLst/>
          </a:prstGeom>
          <a:solidFill>
            <a:schemeClr val="bg1"/>
          </a:solidFill>
          <a:ln w="9525" algn="ctr">
            <a:solidFill>
              <a:schemeClr val="bg1"/>
            </a:solidFill>
            <a:round/>
            <a:headEnd/>
            <a:tailEnd/>
          </a:ln>
        </p:spPr>
        <p:txBody>
          <a:bodyPr/>
          <a:lstStyle>
            <a:lvl1pPr>
              <a:spcBef>
                <a:spcPct val="20000"/>
              </a:spcBef>
              <a:buClr>
                <a:srgbClr val="009900"/>
              </a:buClr>
              <a:buFont typeface="Wingdings" panose="05000000000000000000" pitchFamily="2" charset="2"/>
              <a:defRPr sz="2400">
                <a:solidFill>
                  <a:srgbClr val="006C30"/>
                </a:solidFill>
                <a:latin typeface="Arial" panose="020B0604020202020204" pitchFamily="34" charset="0"/>
              </a:defRPr>
            </a:lvl1pPr>
            <a:lvl2pPr marL="742950" indent="-285750">
              <a:lnSpc>
                <a:spcPct val="140000"/>
              </a:lnSpc>
              <a:spcBef>
                <a:spcPct val="20000"/>
              </a:spcBef>
              <a:buClr>
                <a:srgbClr val="006600"/>
              </a:buClr>
              <a:buFont typeface="Times" panose="02020603050405020304" pitchFamily="18" charset="0"/>
              <a:buChar char="•"/>
              <a:defRPr sz="1600">
                <a:solidFill>
                  <a:srgbClr val="006C30"/>
                </a:solidFill>
                <a:latin typeface="Arial" panose="020B0604020202020204" pitchFamily="34" charset="0"/>
              </a:defRPr>
            </a:lvl2pPr>
            <a:lvl3pPr marL="1143000" indent="-228600">
              <a:spcBef>
                <a:spcPct val="20000"/>
              </a:spcBef>
              <a:buClr>
                <a:srgbClr val="006600"/>
              </a:buClr>
              <a:buFont typeface="Arial" panose="020B0604020202020204" pitchFamily="34" charset="0"/>
              <a:buChar char="–"/>
              <a:defRPr sz="1600">
                <a:solidFill>
                  <a:srgbClr val="006C30"/>
                </a:solidFill>
                <a:latin typeface="Arial" panose="020B0604020202020204" pitchFamily="34" charset="0"/>
              </a:defRPr>
            </a:lvl3pPr>
            <a:lvl4pPr marL="1600200" indent="-228600">
              <a:spcBef>
                <a:spcPct val="20000"/>
              </a:spcBef>
              <a:buClr>
                <a:srgbClr val="006600"/>
              </a:buClr>
              <a:buChar char="-"/>
              <a:defRPr sz="1600">
                <a:solidFill>
                  <a:srgbClr val="006C30"/>
                </a:solidFill>
                <a:latin typeface="Arial" panose="020B0604020202020204" pitchFamily="34" charset="0"/>
              </a:defRPr>
            </a:lvl4pPr>
            <a:lvl5pPr marL="2057400" indent="-228600">
              <a:spcBef>
                <a:spcPct val="20000"/>
              </a:spcBef>
              <a:defRPr sz="1600">
                <a:solidFill>
                  <a:srgbClr val="006C30"/>
                </a:solidFill>
                <a:latin typeface="Arial" panose="020B0604020202020204" pitchFamily="34" charset="0"/>
              </a:defRPr>
            </a:lvl5pPr>
            <a:lvl6pPr marL="2514600" indent="-228600" eaLnBrk="0" fontAlgn="base" hangingPunct="0">
              <a:spcBef>
                <a:spcPct val="20000"/>
              </a:spcBef>
              <a:spcAft>
                <a:spcPct val="0"/>
              </a:spcAft>
              <a:defRPr sz="1600">
                <a:solidFill>
                  <a:srgbClr val="006C30"/>
                </a:solidFill>
                <a:latin typeface="Arial" panose="020B0604020202020204" pitchFamily="34" charset="0"/>
              </a:defRPr>
            </a:lvl6pPr>
            <a:lvl7pPr marL="2971800" indent="-228600" eaLnBrk="0" fontAlgn="base" hangingPunct="0">
              <a:spcBef>
                <a:spcPct val="20000"/>
              </a:spcBef>
              <a:spcAft>
                <a:spcPct val="0"/>
              </a:spcAft>
              <a:defRPr sz="1600">
                <a:solidFill>
                  <a:srgbClr val="006C30"/>
                </a:solidFill>
                <a:latin typeface="Arial" panose="020B0604020202020204" pitchFamily="34" charset="0"/>
              </a:defRPr>
            </a:lvl7pPr>
            <a:lvl8pPr marL="3429000" indent="-228600" eaLnBrk="0" fontAlgn="base" hangingPunct="0">
              <a:spcBef>
                <a:spcPct val="20000"/>
              </a:spcBef>
              <a:spcAft>
                <a:spcPct val="0"/>
              </a:spcAft>
              <a:defRPr sz="1600">
                <a:solidFill>
                  <a:srgbClr val="006C30"/>
                </a:solidFill>
                <a:latin typeface="Arial" panose="020B0604020202020204" pitchFamily="34" charset="0"/>
              </a:defRPr>
            </a:lvl8pPr>
            <a:lvl9pPr marL="3886200" indent="-228600" eaLnBrk="0" fontAlgn="base" hangingPunct="0">
              <a:spcBef>
                <a:spcPct val="20000"/>
              </a:spcBef>
              <a:spcAft>
                <a:spcPct val="0"/>
              </a:spcAft>
              <a:defRPr sz="1600">
                <a:solidFill>
                  <a:srgbClr val="006C30"/>
                </a:solidFill>
                <a:latin typeface="Arial" panose="020B0604020202020204" pitchFamily="34" charset="0"/>
              </a:defRPr>
            </a:lvl9pPr>
          </a:lstStyle>
          <a:p>
            <a:pPr>
              <a:spcBef>
                <a:spcPct val="0"/>
              </a:spcBef>
              <a:buClrTx/>
              <a:buFontTx/>
              <a:buNone/>
            </a:pPr>
            <a:endParaRPr lang="de-DE" altLang="de-DE" sz="1400">
              <a:solidFill>
                <a:schemeClr val="tx1"/>
              </a:solidFill>
              <a:latin typeface="LMU CompatilFact" panose="02000500060000020003" pitchFamily="2" charset="0"/>
            </a:endParaRPr>
          </a:p>
        </p:txBody>
      </p:sp>
      <p:sp>
        <p:nvSpPr>
          <p:cNvPr id="10243" name="Foliennummernplatzhalt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9900"/>
              </a:buClr>
              <a:buFont typeface="Wingdings" panose="05000000000000000000" pitchFamily="2" charset="2"/>
              <a:defRPr sz="2400">
                <a:solidFill>
                  <a:srgbClr val="006C30"/>
                </a:solidFill>
                <a:latin typeface="Arial" panose="020B0604020202020204" pitchFamily="34" charset="0"/>
              </a:defRPr>
            </a:lvl1pPr>
            <a:lvl2pPr marL="742950" indent="-285750">
              <a:lnSpc>
                <a:spcPct val="140000"/>
              </a:lnSpc>
              <a:spcBef>
                <a:spcPct val="20000"/>
              </a:spcBef>
              <a:buClr>
                <a:srgbClr val="006600"/>
              </a:buClr>
              <a:buFont typeface="Times" panose="02020603050405020304" pitchFamily="18" charset="0"/>
              <a:buChar char="•"/>
              <a:defRPr sz="1600">
                <a:solidFill>
                  <a:srgbClr val="006C30"/>
                </a:solidFill>
                <a:latin typeface="Arial" panose="020B0604020202020204" pitchFamily="34" charset="0"/>
              </a:defRPr>
            </a:lvl2pPr>
            <a:lvl3pPr marL="1143000" indent="-228600">
              <a:spcBef>
                <a:spcPct val="20000"/>
              </a:spcBef>
              <a:buClr>
                <a:srgbClr val="006600"/>
              </a:buClr>
              <a:buFont typeface="Arial" panose="020B0604020202020204" pitchFamily="34" charset="0"/>
              <a:buChar char="–"/>
              <a:defRPr sz="1600">
                <a:solidFill>
                  <a:srgbClr val="006C30"/>
                </a:solidFill>
                <a:latin typeface="Arial" panose="020B0604020202020204" pitchFamily="34" charset="0"/>
              </a:defRPr>
            </a:lvl3pPr>
            <a:lvl4pPr marL="1600200" indent="-228600">
              <a:spcBef>
                <a:spcPct val="20000"/>
              </a:spcBef>
              <a:buClr>
                <a:srgbClr val="006600"/>
              </a:buClr>
              <a:buChar char="-"/>
              <a:defRPr sz="1600">
                <a:solidFill>
                  <a:srgbClr val="006C30"/>
                </a:solidFill>
                <a:latin typeface="Arial" panose="020B0604020202020204" pitchFamily="34" charset="0"/>
              </a:defRPr>
            </a:lvl4pPr>
            <a:lvl5pPr marL="2057400" indent="-228600">
              <a:spcBef>
                <a:spcPct val="20000"/>
              </a:spcBef>
              <a:defRPr sz="1600">
                <a:solidFill>
                  <a:srgbClr val="006C30"/>
                </a:solidFill>
                <a:latin typeface="Arial" panose="020B0604020202020204" pitchFamily="34" charset="0"/>
              </a:defRPr>
            </a:lvl5pPr>
            <a:lvl6pPr marL="2514600" indent="-228600" eaLnBrk="0" fontAlgn="base" hangingPunct="0">
              <a:spcBef>
                <a:spcPct val="20000"/>
              </a:spcBef>
              <a:spcAft>
                <a:spcPct val="0"/>
              </a:spcAft>
              <a:defRPr sz="1600">
                <a:solidFill>
                  <a:srgbClr val="006C30"/>
                </a:solidFill>
                <a:latin typeface="Arial" panose="020B0604020202020204" pitchFamily="34" charset="0"/>
              </a:defRPr>
            </a:lvl6pPr>
            <a:lvl7pPr marL="2971800" indent="-228600" eaLnBrk="0" fontAlgn="base" hangingPunct="0">
              <a:spcBef>
                <a:spcPct val="20000"/>
              </a:spcBef>
              <a:spcAft>
                <a:spcPct val="0"/>
              </a:spcAft>
              <a:defRPr sz="1600">
                <a:solidFill>
                  <a:srgbClr val="006C30"/>
                </a:solidFill>
                <a:latin typeface="Arial" panose="020B0604020202020204" pitchFamily="34" charset="0"/>
              </a:defRPr>
            </a:lvl7pPr>
            <a:lvl8pPr marL="3429000" indent="-228600" eaLnBrk="0" fontAlgn="base" hangingPunct="0">
              <a:spcBef>
                <a:spcPct val="20000"/>
              </a:spcBef>
              <a:spcAft>
                <a:spcPct val="0"/>
              </a:spcAft>
              <a:defRPr sz="1600">
                <a:solidFill>
                  <a:srgbClr val="006C30"/>
                </a:solidFill>
                <a:latin typeface="Arial" panose="020B0604020202020204" pitchFamily="34" charset="0"/>
              </a:defRPr>
            </a:lvl8pPr>
            <a:lvl9pPr marL="3886200" indent="-228600" eaLnBrk="0" fontAlgn="base" hangingPunct="0">
              <a:spcBef>
                <a:spcPct val="20000"/>
              </a:spcBef>
              <a:spcAft>
                <a:spcPct val="0"/>
              </a:spcAft>
              <a:defRPr sz="1600">
                <a:solidFill>
                  <a:srgbClr val="006C30"/>
                </a:solidFill>
                <a:latin typeface="Arial" panose="020B0604020202020204" pitchFamily="34" charset="0"/>
              </a:defRPr>
            </a:lvl9pPr>
          </a:lstStyle>
          <a:p>
            <a:pPr>
              <a:spcBef>
                <a:spcPct val="0"/>
              </a:spcBef>
              <a:buClrTx/>
              <a:buFontTx/>
              <a:buNone/>
            </a:pPr>
            <a:r>
              <a:rPr lang="de-DE" altLang="de-DE" sz="1400">
                <a:solidFill>
                  <a:srgbClr val="777777"/>
                </a:solidFill>
                <a:latin typeface="LMU CompatilFact" panose="02000500060000020003" pitchFamily="2" charset="0"/>
              </a:rPr>
              <a:t># </a:t>
            </a:r>
            <a:fld id="{1C296F9D-6FFA-467D-BC2E-45B3E04BB46E}" type="slidenum">
              <a:rPr lang="de-DE" altLang="de-DE" sz="1400">
                <a:solidFill>
                  <a:srgbClr val="777777"/>
                </a:solidFill>
                <a:latin typeface="LMU CompatilFact" panose="02000500060000020003" pitchFamily="2" charset="0"/>
              </a:rPr>
              <a:pPr>
                <a:spcBef>
                  <a:spcPct val="0"/>
                </a:spcBef>
                <a:buClrTx/>
                <a:buFontTx/>
                <a:buNone/>
              </a:pPr>
              <a:t>23</a:t>
            </a:fld>
            <a:endParaRPr lang="de-DE" altLang="de-DE" sz="1400">
              <a:solidFill>
                <a:srgbClr val="777777"/>
              </a:solidFill>
              <a:latin typeface="LMU CompatilFact" panose="02000500060000020003" pitchFamily="2" charset="0"/>
            </a:endParaRPr>
          </a:p>
        </p:txBody>
      </p:sp>
      <p:sp>
        <p:nvSpPr>
          <p:cNvPr id="10244" name="Rectangle 2"/>
          <p:cNvSpPr>
            <a:spLocks noGrp="1" noChangeArrowheads="1"/>
          </p:cNvSpPr>
          <p:nvPr>
            <p:ph type="title"/>
          </p:nvPr>
        </p:nvSpPr>
        <p:spPr>
          <a:xfrm>
            <a:off x="4295800" y="116632"/>
            <a:ext cx="3941762" cy="457200"/>
          </a:xfrm>
        </p:spPr>
        <p:txBody>
          <a:bodyPr/>
          <a:lstStyle/>
          <a:p>
            <a:pPr eaLnBrk="1" hangingPunct="1"/>
            <a:r>
              <a:rPr lang="de-DE" altLang="de-DE" sz="3600" dirty="0"/>
              <a:t>Conclusions</a:t>
            </a:r>
          </a:p>
        </p:txBody>
      </p:sp>
      <p:sp>
        <p:nvSpPr>
          <p:cNvPr id="10245" name="Rectangle 3"/>
          <p:cNvSpPr>
            <a:spLocks noGrp="1" noChangeArrowheads="1"/>
          </p:cNvSpPr>
          <p:nvPr>
            <p:ph type="body" idx="1"/>
          </p:nvPr>
        </p:nvSpPr>
        <p:spPr>
          <a:xfrm>
            <a:off x="1001418" y="1124744"/>
            <a:ext cx="10441160" cy="4724400"/>
          </a:xfrm>
        </p:spPr>
        <p:txBody>
          <a:bodyPr/>
          <a:lstStyle/>
          <a:p>
            <a:pPr algn="just" eaLnBrk="1" hangingPunct="1">
              <a:buClrTx/>
              <a:buFont typeface="Wingdings" panose="05000000000000000000" pitchFamily="2" charset="2"/>
              <a:buChar char="Ø"/>
            </a:pPr>
            <a:r>
              <a:rPr lang="de-DE" altLang="de-DE" sz="2000" dirty="0" smtClean="0">
                <a:solidFill>
                  <a:schemeClr val="tx1"/>
                </a:solidFill>
              </a:rPr>
              <a:t>Seismology has been waiting for a </a:t>
            </a:r>
            <a:r>
              <a:rPr lang="de-DE" altLang="de-DE" sz="2000" b="1" dirty="0" smtClean="0">
                <a:solidFill>
                  <a:srgbClr val="FF0000"/>
                </a:solidFill>
              </a:rPr>
              <a:t>portable broadband sensor for rotational motions </a:t>
            </a:r>
            <a:r>
              <a:rPr lang="de-DE" altLang="de-DE" sz="2000" dirty="0" smtClean="0">
                <a:solidFill>
                  <a:schemeClr val="tx1"/>
                </a:solidFill>
              </a:rPr>
              <a:t>for decades. To date no such sensor exists. </a:t>
            </a:r>
          </a:p>
          <a:p>
            <a:pPr algn="just" eaLnBrk="1" hangingPunct="1">
              <a:buClrTx/>
              <a:buFont typeface="Wingdings" panose="05000000000000000000" pitchFamily="2" charset="2"/>
              <a:buChar char="Ø"/>
            </a:pPr>
            <a:r>
              <a:rPr lang="de-DE" altLang="de-DE" sz="2000" dirty="0" smtClean="0"/>
              <a:t>Ring laser observations sparked the interest in this motion type. Many theoretical and observational studies have proven that </a:t>
            </a:r>
            <a:r>
              <a:rPr lang="de-DE" altLang="de-DE" sz="2000" b="1" dirty="0" smtClean="0">
                <a:solidFill>
                  <a:srgbClr val="FF0000"/>
                </a:solidFill>
              </a:rPr>
              <a:t>colocated measurements of translation and rotations</a:t>
            </a:r>
            <a:r>
              <a:rPr lang="de-DE" altLang="de-DE" sz="2000" dirty="0" smtClean="0"/>
              <a:t> have a great potential. </a:t>
            </a:r>
          </a:p>
          <a:p>
            <a:pPr algn="just" eaLnBrk="1" hangingPunct="1">
              <a:buClrTx/>
              <a:buFont typeface="Wingdings" panose="05000000000000000000" pitchFamily="2" charset="2"/>
              <a:buChar char="Ø"/>
            </a:pPr>
            <a:r>
              <a:rPr lang="de-DE" altLang="de-DE" sz="2000" dirty="0" smtClean="0">
                <a:solidFill>
                  <a:schemeClr val="tx1"/>
                </a:solidFill>
              </a:rPr>
              <a:t>An </a:t>
            </a:r>
            <a:r>
              <a:rPr lang="de-DE" altLang="de-DE" sz="2000" b="1" dirty="0" smtClean="0">
                <a:solidFill>
                  <a:srgbClr val="FF0000"/>
                </a:solidFill>
              </a:rPr>
              <a:t>International Working Group </a:t>
            </a:r>
            <a:r>
              <a:rPr lang="de-DE" altLang="de-DE" sz="2000" dirty="0" smtClean="0">
                <a:solidFill>
                  <a:schemeClr val="tx1"/>
                </a:solidFill>
              </a:rPr>
              <a:t>on Rotational Seismology is active (chaired by LMU) promoting research and applications. </a:t>
            </a:r>
          </a:p>
          <a:p>
            <a:pPr algn="just" eaLnBrk="1" hangingPunct="1">
              <a:buClrTx/>
              <a:buFont typeface="Wingdings" panose="05000000000000000000" pitchFamily="2" charset="2"/>
              <a:buChar char="Ø"/>
            </a:pPr>
            <a:r>
              <a:rPr lang="de-DE" altLang="de-DE" sz="2000" dirty="0" smtClean="0"/>
              <a:t>A high-profile project has been funded by the European Research Council for the first time in this domain of research (visibility, dissemination).</a:t>
            </a:r>
          </a:p>
          <a:p>
            <a:pPr algn="just" eaLnBrk="1" hangingPunct="1">
              <a:buClrTx/>
              <a:buFont typeface="Wingdings" panose="05000000000000000000" pitchFamily="2" charset="2"/>
              <a:buChar char="Ø"/>
            </a:pPr>
            <a:r>
              <a:rPr lang="de-DE" altLang="de-DE" sz="2000" dirty="0" smtClean="0">
                <a:solidFill>
                  <a:schemeClr val="tx1"/>
                </a:solidFill>
              </a:rPr>
              <a:t>The community needs </a:t>
            </a:r>
            <a:r>
              <a:rPr lang="de-DE" altLang="de-DE" sz="2000" b="1" dirty="0" smtClean="0">
                <a:solidFill>
                  <a:srgbClr val="FF0000"/>
                </a:solidFill>
              </a:rPr>
              <a:t>proof-of-concept</a:t>
            </a:r>
            <a:r>
              <a:rPr lang="de-DE" altLang="de-DE" sz="2000" dirty="0" smtClean="0">
                <a:solidFill>
                  <a:schemeClr val="tx1"/>
                </a:solidFill>
              </a:rPr>
              <a:t> with observations. With current iXBlue technology we are not far from reaching the specification targets.</a:t>
            </a:r>
          </a:p>
          <a:p>
            <a:pPr algn="just" eaLnBrk="1" hangingPunct="1">
              <a:buClrTx/>
              <a:buFont typeface="Wingdings" panose="05000000000000000000" pitchFamily="2" charset="2"/>
              <a:buChar char="Ø"/>
            </a:pPr>
            <a:r>
              <a:rPr lang="de-DE" altLang="de-DE" sz="2000" dirty="0" smtClean="0"/>
              <a:t>It has been demonstrated that high-resolution rotation sensors have a </a:t>
            </a:r>
            <a:r>
              <a:rPr lang="de-DE" altLang="de-DE" sz="2000" b="1" dirty="0" smtClean="0">
                <a:solidFill>
                  <a:srgbClr val="FF0000"/>
                </a:solidFill>
              </a:rPr>
              <a:t>wide range of applications </a:t>
            </a:r>
            <a:r>
              <a:rPr lang="de-DE" altLang="de-DE" sz="2000" dirty="0" smtClean="0"/>
              <a:t>(science, exploration, engineering)</a:t>
            </a:r>
            <a:endParaRPr lang="de-DE" altLang="de-DE" sz="2000" b="1" dirty="0" smtClean="0">
              <a:solidFill>
                <a:srgbClr val="FF0000"/>
              </a:solidFill>
            </a:endParaRPr>
          </a:p>
          <a:p>
            <a:pPr algn="just" eaLnBrk="1" hangingPunct="1">
              <a:buClrTx/>
              <a:buFont typeface="Wingdings" panose="05000000000000000000" pitchFamily="2" charset="2"/>
              <a:buChar char="Ø"/>
            </a:pPr>
            <a:endParaRPr lang="de-DE" altLang="de-DE" sz="2000" dirty="0" smtClean="0">
              <a:solidFill>
                <a:schemeClr val="tx1"/>
              </a:solidFill>
            </a:endParaRPr>
          </a:p>
          <a:p>
            <a:pPr marL="0" indent="0" algn="just" eaLnBrk="1" hangingPunct="1">
              <a:buClrTx/>
            </a:pPr>
            <a:endParaRPr lang="de-DE" altLang="de-DE" sz="2000"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2337" y="5696570"/>
            <a:ext cx="897223" cy="881237"/>
          </a:xfrm>
          <a:prstGeom prst="rect">
            <a:avLst/>
          </a:prstGeom>
        </p:spPr>
      </p:pic>
    </p:spTree>
    <p:extLst>
      <p:ext uri="{BB962C8B-B14F-4D97-AF65-F5344CB8AC3E}">
        <p14:creationId xmlns:p14="http://schemas.microsoft.com/office/powerpoint/2010/main" val="2151811270"/>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Relevant recent </a:t>
            </a:r>
            <a:r>
              <a:rPr lang="de-DE" dirty="0"/>
              <a:t>p</a:t>
            </a:r>
            <a:r>
              <a:rPr lang="de-DE" dirty="0" smtClean="0"/>
              <a:t>ublications</a:t>
            </a:r>
            <a:endParaRPr lang="de-DE" dirty="0"/>
          </a:p>
        </p:txBody>
      </p:sp>
      <p:sp>
        <p:nvSpPr>
          <p:cNvPr id="3" name="Content Placeholder 2"/>
          <p:cNvSpPr>
            <a:spLocks noGrp="1"/>
          </p:cNvSpPr>
          <p:nvPr>
            <p:ph idx="1"/>
          </p:nvPr>
        </p:nvSpPr>
        <p:spPr>
          <a:xfrm>
            <a:off x="767408" y="1484784"/>
            <a:ext cx="10464800" cy="4724400"/>
          </a:xfrm>
        </p:spPr>
        <p:txBody>
          <a:bodyPr/>
          <a:lstStyle/>
          <a:p>
            <a:r>
              <a:rPr lang="de-DE" sz="1200" dirty="0" smtClean="0"/>
              <a:t>Donner</a:t>
            </a:r>
            <a:r>
              <a:rPr lang="de-DE" sz="1200" dirty="0"/>
              <a:t>, S., Bernauer, M., Igel, H., </a:t>
            </a:r>
            <a:r>
              <a:rPr lang="de-DE" sz="1200" b="1" dirty="0"/>
              <a:t>Inversion for seismic moment tensors combining translational and rotational ground motions</a:t>
            </a:r>
            <a:r>
              <a:rPr lang="de-DE" sz="1200" dirty="0"/>
              <a:t>, Geophys. J. Int., submitted</a:t>
            </a:r>
          </a:p>
          <a:p>
            <a:r>
              <a:rPr lang="de-DE" sz="1200" dirty="0"/>
              <a:t>Wassermann, J., Wieteck, A., Hadziioannou, C.,and Igel, H., </a:t>
            </a:r>
            <a:r>
              <a:rPr lang="de-DE" sz="1200" b="1" dirty="0"/>
              <a:t>Towards a Single Station Approach for Microzonation: Using Vertical Rotation Rate to Estimate Love-Wave Dispersion Curves and Direction Finding</a:t>
            </a:r>
            <a:r>
              <a:rPr lang="de-DE" sz="1200" dirty="0"/>
              <a:t>, Bull. Seis. Soc. Amer., submitted.</a:t>
            </a:r>
          </a:p>
          <a:p>
            <a:r>
              <a:rPr lang="de-DE" sz="1200" dirty="0" smtClean="0"/>
              <a:t>Lindner</a:t>
            </a:r>
            <a:r>
              <a:rPr lang="de-DE" sz="1200" dirty="0"/>
              <a:t>, F., J. Wassermann, M. Schmidt-Aursch, K.U. Schreiber and H. Igel, </a:t>
            </a:r>
            <a:r>
              <a:rPr lang="de-DE" sz="1200" b="1" dirty="0"/>
              <a:t>Sea-floor ground rotation observations: potential for improving signal-to-noise ratio on horizontal OBS components</a:t>
            </a:r>
            <a:r>
              <a:rPr lang="de-DE" sz="1200" dirty="0"/>
              <a:t>, SRL, submitted.</a:t>
            </a:r>
          </a:p>
          <a:p>
            <a:r>
              <a:rPr lang="de-DE" sz="1200" dirty="0"/>
              <a:t>Tanimoto, T.; Hadziioannou, C.; Igel, H.; Wassermann, J.; Schreiber, U. and Gebauer, A. (2015), </a:t>
            </a:r>
            <a:r>
              <a:rPr lang="de-DE" sz="1200" b="1" dirty="0"/>
              <a:t>Estimate of Rayleigh-to-Love wave ratio in the secondary microseism by co-located ring laser and seismograph</a:t>
            </a:r>
            <a:r>
              <a:rPr lang="de-DE" sz="1200" dirty="0"/>
              <a:t>, Geophys. Res. Lett., in press, doi: </a:t>
            </a:r>
            <a:r>
              <a:rPr lang="de-DE" sz="1200" dirty="0">
                <a:hlinkClick r:id="rId2"/>
              </a:rPr>
              <a:t>10.1002/2015GL063637</a:t>
            </a:r>
            <a:r>
              <a:rPr lang="de-DE" sz="1200" dirty="0"/>
              <a:t>.</a:t>
            </a:r>
          </a:p>
          <a:p>
            <a:r>
              <a:rPr lang="de-DE" sz="1200" dirty="0"/>
              <a:t>van Driel, M.; Wassermann, J.; Pelties, C.; Schiemenz, A. &amp; Igel, H. (2014), </a:t>
            </a:r>
            <a:r>
              <a:rPr lang="de-DE" sz="1200" b="1" dirty="0"/>
              <a:t>Tilt Effects on Moment Tensor Inversion in the Nearfield of Active Volcanoes </a:t>
            </a:r>
            <a:r>
              <a:rPr lang="de-DE" sz="1200" dirty="0"/>
              <a:t>, Geophysical Journal International, 1711-1721, doi:10.1093/gji/ggv209.</a:t>
            </a:r>
          </a:p>
          <a:p>
            <a:r>
              <a:rPr lang="de-DE" sz="1200" dirty="0" smtClean="0"/>
              <a:t>Igel</a:t>
            </a:r>
            <a:r>
              <a:rPr lang="de-DE" sz="1200" dirty="0"/>
              <a:t>, H., M. Bernauer, J. Wassermann, and K. U. Schreiber (2015), </a:t>
            </a:r>
            <a:r>
              <a:rPr lang="de-DE" sz="1200" b="1" dirty="0"/>
              <a:t>Rotational Seismology: Theory, Instrumentation, Observations, Applications</a:t>
            </a:r>
            <a:r>
              <a:rPr lang="de-DE" sz="1200" dirty="0"/>
              <a:t>, in Encyclopedia of Complexity and System Science, edited by WHK Lee,Springer-Verlag New </a:t>
            </a:r>
            <a:r>
              <a:rPr lang="de-DE" sz="1200" dirty="0" smtClean="0"/>
              <a:t>York.</a:t>
            </a:r>
            <a:endParaRPr lang="de-DE" sz="1200" dirty="0"/>
          </a:p>
          <a:p>
            <a:r>
              <a:rPr lang="de-DE" sz="1200" dirty="0" smtClean="0"/>
              <a:t>Bernauer</a:t>
            </a:r>
            <a:r>
              <a:rPr lang="de-DE" sz="1200" dirty="0"/>
              <a:t>, M.; Fichtner, A. &amp; Igel, H. (2014), </a:t>
            </a:r>
            <a:r>
              <a:rPr lang="de-DE" sz="1200" b="1" dirty="0"/>
              <a:t>Reducing non-uniqueness in finite source inversion using rotational ground motions</a:t>
            </a:r>
            <a:r>
              <a:rPr lang="de-DE" sz="1200" dirty="0"/>
              <a:t>, Journal of Geophysical Research: Solid Earth, 119(6), 4860-4875, doi: </a:t>
            </a:r>
            <a:r>
              <a:rPr lang="de-DE" sz="1200" dirty="0">
                <a:hlinkClick r:id="rId3"/>
              </a:rPr>
              <a:t>10.1002/2014JB011042</a:t>
            </a:r>
            <a:r>
              <a:rPr lang="de-DE" sz="1200" dirty="0"/>
              <a:t>.</a:t>
            </a:r>
          </a:p>
          <a:p>
            <a:r>
              <a:rPr lang="de-DE" sz="1200" dirty="0"/>
              <a:t>Bernauer, M.; Fichtner, A. &amp; Igel, H. (2014), </a:t>
            </a:r>
            <a:r>
              <a:rPr lang="de-DE" sz="1200" b="1" dirty="0"/>
              <a:t>Optimal observables for multi-parameter seismic tomography</a:t>
            </a:r>
            <a:r>
              <a:rPr lang="de-DE" sz="1200" dirty="0"/>
              <a:t>, Geophysical Journal International, 198(2), 1241-1254, doi: </a:t>
            </a:r>
            <a:r>
              <a:rPr lang="de-DE" sz="1200" dirty="0">
                <a:hlinkClick r:id="rId4"/>
              </a:rPr>
              <a:t>10.1093/gji/ggu204</a:t>
            </a:r>
            <a:r>
              <a:rPr lang="de-DE" sz="1200" dirty="0"/>
              <a:t>.</a:t>
            </a:r>
          </a:p>
          <a:p>
            <a:r>
              <a:rPr lang="de-DE" sz="1200" dirty="0"/>
              <a:t>Schreiber, K.U.; Gebauer, A.; Igel, H.; Wassermann, J.; Hurst, R.B. &amp; Well, J.P. (2014), </a:t>
            </a:r>
            <a:r>
              <a:rPr lang="de-DE" sz="1200" b="1" dirty="0"/>
              <a:t>The Centennial of the Sagnac Experiment in the Optical Regime: From a Tabletop Experiment to the Variation of Earth Rotation</a:t>
            </a:r>
            <a:r>
              <a:rPr lang="de-DE" sz="1200" dirty="0"/>
              <a:t>, Comptes rendus de l'Academie des Sciences, 15(10), 859-865, doi: </a:t>
            </a:r>
            <a:r>
              <a:rPr lang="de-DE" sz="1200" dirty="0">
                <a:hlinkClick r:id="rId5"/>
              </a:rPr>
              <a:t>10.1016/j.crhy.2014.10.003</a:t>
            </a:r>
            <a:r>
              <a:rPr lang="de-DE" sz="1200" dirty="0"/>
              <a:t>. </a:t>
            </a:r>
          </a:p>
        </p:txBody>
      </p:sp>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24</a:t>
            </a:fld>
            <a:endParaRPr lang="de-DE" altLang="de-DE"/>
          </a:p>
        </p:txBody>
      </p:sp>
    </p:spTree>
    <p:extLst>
      <p:ext uri="{BB962C8B-B14F-4D97-AF65-F5344CB8AC3E}">
        <p14:creationId xmlns:p14="http://schemas.microsoft.com/office/powerpoint/2010/main" val="3242510903"/>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116631"/>
            <a:ext cx="10729192" cy="531555"/>
          </a:xfrm>
        </p:spPr>
        <p:txBody>
          <a:bodyPr/>
          <a:lstStyle/>
          <a:p>
            <a:r>
              <a:rPr lang="de-DE" sz="3200" dirty="0" smtClean="0"/>
              <a:t>[Science] – Geophysical Exploration</a:t>
            </a:r>
            <a:endParaRPr lang="de-DE" sz="3200" dirty="0"/>
          </a:p>
        </p:txBody>
      </p:sp>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25</a:t>
            </a:fld>
            <a:endParaRPr lang="de-DE" altLang="de-DE"/>
          </a:p>
        </p:txBody>
      </p:sp>
      <p:graphicFrame>
        <p:nvGraphicFramePr>
          <p:cNvPr id="5" name="Table 4"/>
          <p:cNvGraphicFramePr>
            <a:graphicFrameLocks noGrp="1"/>
          </p:cNvGraphicFramePr>
          <p:nvPr>
            <p:extLst>
              <p:ext uri="{D42A27DB-BD31-4B8C-83A1-F6EECF244321}">
                <p14:modId xmlns:p14="http://schemas.microsoft.com/office/powerpoint/2010/main" val="4069184114"/>
              </p:ext>
            </p:extLst>
          </p:nvPr>
        </p:nvGraphicFramePr>
        <p:xfrm>
          <a:off x="7896200" y="836712"/>
          <a:ext cx="3744416" cy="3028458"/>
        </p:xfrm>
        <a:graphic>
          <a:graphicData uri="http://schemas.openxmlformats.org/drawingml/2006/table">
            <a:tbl>
              <a:tblPr firstRow="1" bandRow="1">
                <a:effectLst>
                  <a:outerShdw blurRad="177800" dist="38100" dir="2700000" sx="101000" sy="101000" algn="tl" rotWithShape="0">
                    <a:prstClr val="black">
                      <a:alpha val="40000"/>
                    </a:prstClr>
                  </a:outerShdw>
                </a:effectLst>
                <a:tableStyleId>{073A0DAA-6AF3-43AB-8588-CEC1D06C72B9}</a:tableStyleId>
              </a:tblPr>
              <a:tblGrid>
                <a:gridCol w="1872208"/>
                <a:gridCol w="1872208"/>
              </a:tblGrid>
              <a:tr h="606416">
                <a:tc>
                  <a:txBody>
                    <a:bodyPr/>
                    <a:lstStyle/>
                    <a:p>
                      <a:pPr algn="ctr"/>
                      <a:r>
                        <a:rPr lang="en-GB" sz="2000" dirty="0" smtClean="0">
                          <a:solidFill>
                            <a:schemeClr val="bg1"/>
                          </a:solidFill>
                        </a:rPr>
                        <a:t>Amplitude</a:t>
                      </a:r>
                    </a:p>
                    <a:p>
                      <a:pPr algn="ctr"/>
                      <a:r>
                        <a:rPr lang="en-GB" sz="2000" dirty="0" smtClean="0">
                          <a:solidFill>
                            <a:schemeClr val="bg1"/>
                          </a:solidFill>
                        </a:rPr>
                        <a:t>range</a:t>
                      </a:r>
                      <a:endParaRPr lang="en-GB" sz="2000" dirty="0">
                        <a:solidFill>
                          <a:schemeClr val="bg1"/>
                        </a:solidFill>
                      </a:endParaRPr>
                    </a:p>
                  </a:txBody>
                  <a:tcPr/>
                </a:tc>
                <a:tc>
                  <a:txBody>
                    <a:bodyPr/>
                    <a:lstStyle/>
                    <a:p>
                      <a:pPr algn="ctr"/>
                      <a:r>
                        <a:rPr lang="en-GB" sz="2000" b="1" dirty="0" smtClean="0"/>
                        <a:t>Frequency </a:t>
                      </a:r>
                    </a:p>
                    <a:p>
                      <a:pPr algn="ctr"/>
                      <a:r>
                        <a:rPr lang="en-GB" sz="2000" b="1" dirty="0" smtClean="0">
                          <a:solidFill>
                            <a:schemeClr val="bg1"/>
                          </a:solidFill>
                        </a:rPr>
                        <a:t>range</a:t>
                      </a:r>
                      <a:endParaRPr lang="en-GB" sz="2000" b="1" dirty="0">
                        <a:solidFill>
                          <a:schemeClr val="bg1"/>
                        </a:solidFill>
                      </a:endParaRPr>
                    </a:p>
                  </a:txBody>
                  <a:tcPr/>
                </a:tc>
              </a:tr>
              <a:tr h="711978">
                <a:tc>
                  <a:txBody>
                    <a:bodyPr/>
                    <a:lstStyle/>
                    <a:p>
                      <a:pPr marL="360" indent="0" algn="ctr">
                        <a:lnSpc>
                          <a:spcPct val="100000"/>
                        </a:lnSpc>
                        <a:buClr>
                          <a:srgbClr val="000000"/>
                        </a:buClr>
                        <a:buFont typeface="Wingdings" charset="2"/>
                        <a:buNone/>
                      </a:pPr>
                      <a:r>
                        <a:rPr lang="en-US" sz="2000" b="0" strike="noStrike" spc="-1" dirty="0" smtClean="0">
                          <a:solidFill>
                            <a:srgbClr val="000000"/>
                          </a:solidFill>
                          <a:uFill>
                            <a:solidFill>
                              <a:srgbClr val="FFFFFF"/>
                            </a:solidFill>
                          </a:uFill>
                          <a:latin typeface="Calibri"/>
                        </a:rPr>
                        <a:t>?</a:t>
                      </a:r>
                      <a:endParaRPr lang="en-US" sz="2400" b="0" strike="noStrike" spc="-1" dirty="0" smtClean="0">
                        <a:solidFill>
                          <a:srgbClr val="000000"/>
                        </a:solidFill>
                        <a:uFill>
                          <a:solidFill>
                            <a:srgbClr val="FFFFFF"/>
                          </a:solidFill>
                        </a:uFill>
                        <a:latin typeface="Calibri"/>
                      </a:endParaRPr>
                    </a:p>
                  </a:txBody>
                  <a:tcPr/>
                </a:tc>
                <a:tc>
                  <a:txBody>
                    <a:bodyPr/>
                    <a:lstStyle/>
                    <a:p>
                      <a:pPr algn="ctr"/>
                      <a:r>
                        <a:rPr lang="en-US" sz="2000" b="0" strike="noStrike" spc="-1" dirty="0" smtClean="0">
                          <a:solidFill>
                            <a:srgbClr val="000000"/>
                          </a:solidFill>
                          <a:uFill>
                            <a:solidFill>
                              <a:srgbClr val="FFFFFF"/>
                            </a:solidFill>
                          </a:uFill>
                          <a:latin typeface="Calibri"/>
                        </a:rPr>
                        <a:t>0.001 – 20 Hz </a:t>
                      </a:r>
                      <a:endParaRPr lang="en-GB" sz="2000" b="0" dirty="0">
                        <a:solidFill>
                          <a:srgbClr val="00B050"/>
                        </a:solidFill>
                      </a:endParaRPr>
                    </a:p>
                  </a:txBody>
                  <a:tcPr/>
                </a:tc>
              </a:tr>
              <a:tr h="1129878">
                <a:tc gridSpan="2">
                  <a:txBody>
                    <a:bodyPr/>
                    <a:lstStyle/>
                    <a:p>
                      <a:pPr algn="just"/>
                      <a:r>
                        <a:rPr lang="en-GB" sz="2000" b="1" dirty="0" smtClean="0">
                          <a:solidFill>
                            <a:schemeClr val="tx1"/>
                          </a:solidFill>
                        </a:rPr>
                        <a:t>Comments: </a:t>
                      </a:r>
                      <a:r>
                        <a:rPr lang="en-GB" sz="2000" b="0" baseline="0" dirty="0" smtClean="0">
                          <a:solidFill>
                            <a:schemeClr val="tx1"/>
                          </a:solidFill>
                        </a:rPr>
                        <a:t>Improved </a:t>
                      </a:r>
                      <a:r>
                        <a:rPr lang="en-GB" sz="2000" b="0" baseline="0" dirty="0" err="1" smtClean="0">
                          <a:solidFill>
                            <a:schemeClr val="tx1"/>
                          </a:solidFill>
                        </a:rPr>
                        <a:t>tomo-graphy</a:t>
                      </a:r>
                      <a:r>
                        <a:rPr lang="en-GB" sz="2000" b="0" baseline="0" dirty="0" smtClean="0">
                          <a:solidFill>
                            <a:schemeClr val="tx1"/>
                          </a:solidFill>
                        </a:rPr>
                        <a:t>, more processing options, wave type separation, noise analysis. </a:t>
                      </a:r>
                      <a:r>
                        <a:rPr lang="en-GB" sz="2000" b="0" i="1" baseline="0" dirty="0" smtClean="0">
                          <a:solidFill>
                            <a:schemeClr val="tx1"/>
                          </a:solidFill>
                        </a:rPr>
                        <a:t>Not a big market. </a:t>
                      </a:r>
                      <a:endParaRPr lang="en-GB" sz="2000" b="1" i="1" dirty="0">
                        <a:solidFill>
                          <a:schemeClr val="tx1"/>
                        </a:solidFill>
                      </a:endParaRPr>
                    </a:p>
                  </a:txBody>
                  <a:tcPr/>
                </a:tc>
                <a:tc hMerge="1">
                  <a:txBody>
                    <a:bodyPr/>
                    <a:lstStyle/>
                    <a:p>
                      <a:endParaRPr lang="en-GB" b="1" dirty="0">
                        <a:solidFill>
                          <a:srgbClr val="00B050"/>
                        </a:solidFill>
                      </a:endParaRPr>
                    </a:p>
                  </a:txBody>
                  <a:tcPr/>
                </a:tc>
              </a:tr>
            </a:tbl>
          </a:graphicData>
        </a:graphic>
      </p:graphicFrame>
    </p:spTree>
    <p:extLst>
      <p:ext uri="{BB962C8B-B14F-4D97-AF65-F5344CB8AC3E}">
        <p14:creationId xmlns:p14="http://schemas.microsoft.com/office/powerpoint/2010/main" val="1808812286"/>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5600" y="27980"/>
            <a:ext cx="7560840" cy="664716"/>
          </a:xfrm>
        </p:spPr>
        <p:txBody>
          <a:bodyPr/>
          <a:lstStyle/>
          <a:p>
            <a:r>
              <a:rPr lang="de-DE" sz="3200" dirty="0" smtClean="0"/>
              <a:t>[Definition] </a:t>
            </a:r>
            <a:r>
              <a:rPr lang="de-DE" sz="3200" dirty="0" smtClean="0"/>
              <a:t>Rotational Ground Motions</a:t>
            </a:r>
            <a:endParaRPr lang="de-DE" sz="3200" dirty="0"/>
          </a:p>
        </p:txBody>
      </p:sp>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3</a:t>
            </a:fld>
            <a:endParaRPr lang="de-DE" altLang="de-DE"/>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416" y="1844824"/>
            <a:ext cx="3544345" cy="3825643"/>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7968" y="1844824"/>
            <a:ext cx="5291787" cy="1950889"/>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983084" y="4134271"/>
            <a:ext cx="7107523" cy="830997"/>
          </a:xfrm>
          <a:prstGeom prst="rect">
            <a:avLst/>
          </a:prstGeom>
          <a:noFill/>
        </p:spPr>
        <p:txBody>
          <a:bodyPr wrap="none" rtlCol="0">
            <a:spAutoFit/>
          </a:bodyPr>
          <a:lstStyle/>
          <a:p>
            <a:r>
              <a:rPr lang="de-DE" sz="2400" dirty="0" smtClean="0"/>
              <a:t>Rotation rate is the curl of the (velocity) wave field</a:t>
            </a:r>
          </a:p>
          <a:p>
            <a:r>
              <a:rPr lang="de-DE" sz="2400" dirty="0" smtClean="0"/>
              <a:t>For plane shear waves</a:t>
            </a:r>
            <a:endParaRPr lang="de-DE" sz="2400" dirty="0"/>
          </a:p>
        </p:txBody>
      </p:sp>
      <p:sp>
        <p:nvSpPr>
          <p:cNvPr id="8" name="Rectangle 7"/>
          <p:cNvSpPr/>
          <p:nvPr/>
        </p:nvSpPr>
        <p:spPr bwMode="auto">
          <a:xfrm>
            <a:off x="1055440" y="1844824"/>
            <a:ext cx="720080" cy="2520280"/>
          </a:xfrm>
          <a:prstGeom prst="rect">
            <a:avLst/>
          </a:prstGeom>
          <a:noFill/>
          <a:ln w="57150">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smtClean="0">
              <a:ln>
                <a:noFill/>
              </a:ln>
              <a:solidFill>
                <a:schemeClr val="tx1"/>
              </a:solidFill>
              <a:effectLst/>
              <a:latin typeface="LMU CompatilFact" pitchFamily="2"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1904012461"/>
              </p:ext>
            </p:extLst>
          </p:nvPr>
        </p:nvGraphicFramePr>
        <p:xfrm>
          <a:off x="7011988" y="5184775"/>
          <a:ext cx="2887662" cy="1135063"/>
        </p:xfrm>
        <a:graphic>
          <a:graphicData uri="http://schemas.openxmlformats.org/presentationml/2006/ole">
            <mc:AlternateContent xmlns:mc="http://schemas.openxmlformats.org/markup-compatibility/2006">
              <mc:Choice xmlns:v="urn:schemas-microsoft-com:vml" Requires="v">
                <p:oleObj spid="_x0000_s3121" name="Equation" r:id="rId6" imgW="1066680" imgH="419040" progId="Equation.3">
                  <p:embed/>
                </p:oleObj>
              </mc:Choice>
              <mc:Fallback>
                <p:oleObj name="Equation" r:id="rId6" imgW="1066680" imgH="419040" progId="Equation.3">
                  <p:embed/>
                  <p:pic>
                    <p:nvPicPr>
                      <p:cNvPr id="0" name=""/>
                      <p:cNvPicPr/>
                      <p:nvPr/>
                    </p:nvPicPr>
                    <p:blipFill>
                      <a:blip r:embed="rId7"/>
                      <a:stretch>
                        <a:fillRect/>
                      </a:stretch>
                    </p:blipFill>
                    <p:spPr>
                      <a:xfrm>
                        <a:off x="7011988" y="5184775"/>
                        <a:ext cx="2887662" cy="1135063"/>
                      </a:xfrm>
                      <a:prstGeom prst="rect">
                        <a:avLst/>
                      </a:prstGeom>
                    </p:spPr>
                  </p:pic>
                </p:oleObj>
              </mc:Fallback>
            </mc:AlternateContent>
          </a:graphicData>
        </a:graphic>
      </p:graphicFrame>
    </p:spTree>
    <p:extLst>
      <p:ext uri="{BB962C8B-B14F-4D97-AF65-F5344CB8AC3E}">
        <p14:creationId xmlns:p14="http://schemas.microsoft.com/office/powerpoint/2010/main" val="6770245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4</a:t>
            </a:fld>
            <a:endParaRPr lang="de-DE" altLang="de-DE"/>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3992" y="1124744"/>
            <a:ext cx="5867412" cy="5081026"/>
          </a:xfrm>
          <a:prstGeom prst="rect">
            <a:avLst/>
          </a:prstGeom>
          <a:effectLst>
            <a:outerShdw blurRad="152400" dist="38100" dir="2400000" sx="102000" sy="102000" algn="l" rotWithShape="0">
              <a:prstClr val="black">
                <a:alpha val="40000"/>
              </a:prstClr>
            </a:outerShdw>
          </a:effectLst>
        </p:spPr>
      </p:pic>
      <p:sp>
        <p:nvSpPr>
          <p:cNvPr id="9" name="Title 1"/>
          <p:cNvSpPr txBox="1">
            <a:spLocks/>
          </p:cNvSpPr>
          <p:nvPr/>
        </p:nvSpPr>
        <p:spPr>
          <a:xfrm>
            <a:off x="2199556" y="72782"/>
            <a:ext cx="8066319" cy="432048"/>
          </a:xfrm>
          <a:prstGeom prst="rect">
            <a:avLst/>
          </a:prstGeom>
        </p:spPr>
        <p:txBody>
          <a:bodyPr/>
          <a:lstStyle>
            <a:lvl1pPr algn="ctr" rtl="0" eaLnBrk="0" fontAlgn="base" hangingPunct="0">
              <a:spcBef>
                <a:spcPct val="0"/>
              </a:spcBef>
              <a:spcAft>
                <a:spcPct val="0"/>
              </a:spcAft>
              <a:defRPr sz="3600">
                <a:solidFill>
                  <a:schemeClr val="bg1"/>
                </a:solidFill>
                <a:latin typeface="Arial" panose="020B0604020202020204" pitchFamily="34" charset="0"/>
                <a:ea typeface="+mj-ea"/>
                <a:cs typeface="+mj-cs"/>
              </a:defRPr>
            </a:lvl1pPr>
            <a:lvl2pPr algn="l" rtl="0" eaLnBrk="0" fontAlgn="base" hangingPunct="0">
              <a:spcBef>
                <a:spcPct val="0"/>
              </a:spcBef>
              <a:spcAft>
                <a:spcPct val="0"/>
              </a:spcAft>
              <a:defRPr sz="1600">
                <a:solidFill>
                  <a:srgbClr val="000000"/>
                </a:solidFill>
                <a:latin typeface="Arial" panose="020B0604020202020204" pitchFamily="34" charset="0"/>
              </a:defRPr>
            </a:lvl2pPr>
            <a:lvl3pPr algn="l" rtl="0" eaLnBrk="0" fontAlgn="base" hangingPunct="0">
              <a:spcBef>
                <a:spcPct val="0"/>
              </a:spcBef>
              <a:spcAft>
                <a:spcPct val="0"/>
              </a:spcAft>
              <a:defRPr sz="1600">
                <a:solidFill>
                  <a:srgbClr val="000000"/>
                </a:solidFill>
                <a:latin typeface="Arial" panose="020B0604020202020204" pitchFamily="34" charset="0"/>
              </a:defRPr>
            </a:lvl3pPr>
            <a:lvl4pPr algn="l" rtl="0" eaLnBrk="0" fontAlgn="base" hangingPunct="0">
              <a:spcBef>
                <a:spcPct val="0"/>
              </a:spcBef>
              <a:spcAft>
                <a:spcPct val="0"/>
              </a:spcAft>
              <a:defRPr sz="1600">
                <a:solidFill>
                  <a:srgbClr val="000000"/>
                </a:solidFill>
                <a:latin typeface="Arial" panose="020B0604020202020204" pitchFamily="34" charset="0"/>
              </a:defRPr>
            </a:lvl4pPr>
            <a:lvl5pPr algn="l" rtl="0" eaLnBrk="0" fontAlgn="base" hangingPunct="0">
              <a:spcBef>
                <a:spcPct val="0"/>
              </a:spcBef>
              <a:spcAft>
                <a:spcPct val="0"/>
              </a:spcAft>
              <a:defRPr sz="1600">
                <a:solidFill>
                  <a:srgbClr val="000000"/>
                </a:solidFill>
                <a:latin typeface="Arial" panose="020B0604020202020204" pitchFamily="34" charset="0"/>
              </a:defRPr>
            </a:lvl5pPr>
            <a:lvl6pPr marL="457200" algn="l" rtl="0" fontAlgn="base">
              <a:spcBef>
                <a:spcPct val="0"/>
              </a:spcBef>
              <a:spcAft>
                <a:spcPct val="0"/>
              </a:spcAft>
              <a:defRPr sz="1600">
                <a:solidFill>
                  <a:srgbClr val="000000"/>
                </a:solidFill>
                <a:latin typeface="LMU CompatilFact" pitchFamily="2" charset="0"/>
              </a:defRPr>
            </a:lvl6pPr>
            <a:lvl7pPr marL="914400" algn="l" rtl="0" fontAlgn="base">
              <a:spcBef>
                <a:spcPct val="0"/>
              </a:spcBef>
              <a:spcAft>
                <a:spcPct val="0"/>
              </a:spcAft>
              <a:defRPr sz="1600">
                <a:solidFill>
                  <a:srgbClr val="000000"/>
                </a:solidFill>
                <a:latin typeface="LMU CompatilFact" pitchFamily="2" charset="0"/>
              </a:defRPr>
            </a:lvl7pPr>
            <a:lvl8pPr marL="1371600" algn="l" rtl="0" fontAlgn="base">
              <a:spcBef>
                <a:spcPct val="0"/>
              </a:spcBef>
              <a:spcAft>
                <a:spcPct val="0"/>
              </a:spcAft>
              <a:defRPr sz="1600">
                <a:solidFill>
                  <a:srgbClr val="000000"/>
                </a:solidFill>
                <a:latin typeface="LMU CompatilFact" pitchFamily="2" charset="0"/>
              </a:defRPr>
            </a:lvl8pPr>
            <a:lvl9pPr marL="1828800" algn="l" rtl="0" fontAlgn="base">
              <a:spcBef>
                <a:spcPct val="0"/>
              </a:spcBef>
              <a:spcAft>
                <a:spcPct val="0"/>
              </a:spcAft>
              <a:defRPr sz="1600">
                <a:solidFill>
                  <a:srgbClr val="000000"/>
                </a:solidFill>
                <a:latin typeface="LMU CompatilFact" pitchFamily="2" charset="0"/>
              </a:defRPr>
            </a:lvl9pPr>
          </a:lstStyle>
          <a:p>
            <a:r>
              <a:rPr lang="de-DE" sz="3200" kern="0" dirty="0" smtClean="0"/>
              <a:t> [Definition]  Array Derivation</a:t>
            </a:r>
            <a:endParaRPr lang="de-DE" sz="3200" kern="0" dirty="0"/>
          </a:p>
        </p:txBody>
      </p:sp>
      <p:pic>
        <p:nvPicPr>
          <p:cNvPr id="11" name="Picture 10"/>
          <p:cNvPicPr>
            <a:picLocks noChangeAspect="1"/>
          </p:cNvPicPr>
          <p:nvPr/>
        </p:nvPicPr>
        <p:blipFill>
          <a:blip r:embed="rId4"/>
          <a:stretch>
            <a:fillRect/>
          </a:stretch>
        </p:blipFill>
        <p:spPr>
          <a:xfrm>
            <a:off x="407368" y="1157908"/>
            <a:ext cx="5287742" cy="974948"/>
          </a:xfrm>
          <a:prstGeom prst="rect">
            <a:avLst/>
          </a:prstGeom>
          <a:ln>
            <a:solidFill>
              <a:schemeClr val="tx1"/>
            </a:solidFill>
          </a:ln>
          <a:effectLst>
            <a:outerShdw blurRad="139700" dist="38100" dir="2700000" sx="101000" sy="101000" algn="tl" rotWithShape="0">
              <a:prstClr val="black">
                <a:alpha val="40000"/>
              </a:prstClr>
            </a:outerShdw>
          </a:effectLst>
        </p:spPr>
      </p:pic>
      <p:sp>
        <p:nvSpPr>
          <p:cNvPr id="13" name="TextBox 12"/>
          <p:cNvSpPr txBox="1"/>
          <p:nvPr/>
        </p:nvSpPr>
        <p:spPr>
          <a:xfrm>
            <a:off x="2207568" y="2492896"/>
            <a:ext cx="3344570" cy="707886"/>
          </a:xfrm>
          <a:prstGeom prst="rect">
            <a:avLst/>
          </a:prstGeom>
          <a:noFill/>
        </p:spPr>
        <p:txBody>
          <a:bodyPr wrap="none" rtlCol="0">
            <a:spAutoFit/>
          </a:bodyPr>
          <a:lstStyle/>
          <a:p>
            <a:r>
              <a:rPr lang="de-DE" sz="2000" dirty="0" smtClean="0"/>
              <a:t> array-derived rotation rate </a:t>
            </a:r>
          </a:p>
          <a:p>
            <a:r>
              <a:rPr lang="de-DE" sz="2000" dirty="0"/>
              <a:t> </a:t>
            </a:r>
            <a:r>
              <a:rPr lang="de-DE" sz="2000" dirty="0" smtClean="0"/>
              <a:t>ring laser measurement</a:t>
            </a:r>
            <a:endParaRPr lang="de-DE" sz="2000" dirty="0"/>
          </a:p>
        </p:txBody>
      </p:sp>
      <p:cxnSp>
        <p:nvCxnSpPr>
          <p:cNvPr id="15" name="Straight Connector 14"/>
          <p:cNvCxnSpPr/>
          <p:nvPr/>
        </p:nvCxnSpPr>
        <p:spPr bwMode="auto">
          <a:xfrm>
            <a:off x="1343472" y="2996952"/>
            <a:ext cx="662602" cy="0"/>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8" name="Straight Connector 17"/>
          <p:cNvCxnSpPr/>
          <p:nvPr/>
        </p:nvCxnSpPr>
        <p:spPr bwMode="auto">
          <a:xfrm>
            <a:off x="1343472" y="2708920"/>
            <a:ext cx="662602" cy="0"/>
          </a:xfrm>
          <a:prstGeom prst="line">
            <a:avLst/>
          </a:prstGeom>
          <a:ln>
            <a:solidFill>
              <a:schemeClr val="bg2">
                <a:lumMod val="20000"/>
                <a:lumOff val="80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9" name="TextBox 18"/>
          <p:cNvSpPr txBox="1"/>
          <p:nvPr/>
        </p:nvSpPr>
        <p:spPr>
          <a:xfrm>
            <a:off x="767408" y="4236781"/>
            <a:ext cx="4283801" cy="2554545"/>
          </a:xfrm>
          <a:prstGeom prst="rect">
            <a:avLst/>
          </a:prstGeom>
          <a:noFill/>
        </p:spPr>
        <p:txBody>
          <a:bodyPr wrap="none" rtlCol="0">
            <a:spAutoFit/>
          </a:bodyPr>
          <a:lstStyle/>
          <a:p>
            <a:r>
              <a:rPr lang="de-DE" sz="2000" b="1" dirty="0" smtClean="0"/>
              <a:t>Problems:</a:t>
            </a:r>
          </a:p>
          <a:p>
            <a:pPr marL="342900" indent="-342900">
              <a:buFont typeface="Arial" panose="020B0604020202020204" pitchFamily="34" charset="0"/>
              <a:buChar char="•"/>
            </a:pPr>
            <a:r>
              <a:rPr lang="de-DE" sz="2000" dirty="0" smtClean="0"/>
              <a:t>Array size dependent</a:t>
            </a:r>
          </a:p>
          <a:p>
            <a:pPr marL="342900" indent="-342900">
              <a:buFont typeface="Arial" panose="020B0604020202020204" pitchFamily="34" charset="0"/>
              <a:buChar char="•"/>
            </a:pPr>
            <a:r>
              <a:rPr lang="de-DE" sz="2000" dirty="0" smtClean="0"/>
              <a:t>Number of sensors required (&gt;6)</a:t>
            </a:r>
          </a:p>
          <a:p>
            <a:pPr marL="342900" indent="-342900">
              <a:buFont typeface="Arial" panose="020B0604020202020204" pitchFamily="34" charset="0"/>
              <a:buChar char="•"/>
            </a:pPr>
            <a:r>
              <a:rPr lang="de-DE" sz="2000" dirty="0" smtClean="0"/>
              <a:t>High station quality required</a:t>
            </a:r>
          </a:p>
          <a:p>
            <a:pPr marL="342900" indent="-342900">
              <a:buFont typeface="Arial" panose="020B0604020202020204" pitchFamily="34" charset="0"/>
              <a:buChar char="•"/>
            </a:pPr>
            <a:r>
              <a:rPr lang="de-DE" sz="2000" dirty="0" smtClean="0"/>
              <a:t>Highly </a:t>
            </a:r>
            <a:r>
              <a:rPr lang="de-DE" sz="2000" dirty="0"/>
              <a:t>sensitive to station </a:t>
            </a:r>
            <a:r>
              <a:rPr lang="de-DE" sz="2000" dirty="0" smtClean="0"/>
              <a:t>errors</a:t>
            </a:r>
          </a:p>
          <a:p>
            <a:pPr marL="342900" indent="-342900">
              <a:buFont typeface="Arial" panose="020B0604020202020204" pitchFamily="34" charset="0"/>
              <a:buChar char="•"/>
            </a:pPr>
            <a:r>
              <a:rPr lang="de-DE" sz="2000" dirty="0" smtClean="0"/>
              <a:t>No quality control (callibration)</a:t>
            </a:r>
            <a:endParaRPr lang="de-DE" sz="2000" dirty="0"/>
          </a:p>
          <a:p>
            <a:pPr marL="342900" indent="-342900">
              <a:buFont typeface="Arial" panose="020B0604020202020204" pitchFamily="34" charset="0"/>
              <a:buChar char="•"/>
            </a:pPr>
            <a:endParaRPr lang="de-DE" sz="2000" dirty="0" smtClean="0"/>
          </a:p>
          <a:p>
            <a:r>
              <a:rPr lang="de-DE" sz="2000" dirty="0" smtClean="0"/>
              <a:t> </a:t>
            </a:r>
            <a:endParaRPr lang="de-DE" sz="2000" dirty="0"/>
          </a:p>
        </p:txBody>
      </p:sp>
    </p:spTree>
    <p:extLst>
      <p:ext uri="{BB962C8B-B14F-4D97-AF65-F5344CB8AC3E}">
        <p14:creationId xmlns:p14="http://schemas.microsoft.com/office/powerpoint/2010/main" val="4135492237"/>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116631"/>
            <a:ext cx="10729192" cy="531555"/>
          </a:xfrm>
        </p:spPr>
        <p:txBody>
          <a:bodyPr/>
          <a:lstStyle/>
          <a:p>
            <a:r>
              <a:rPr lang="de-DE" sz="3200" dirty="0" smtClean="0"/>
              <a:t>[Science] – Why we need measurements of rotations!</a:t>
            </a:r>
            <a:endParaRPr lang="de-DE" sz="3200" dirty="0"/>
          </a:p>
        </p:txBody>
      </p:sp>
      <p:sp>
        <p:nvSpPr>
          <p:cNvPr id="3" name="Content Placeholder 2"/>
          <p:cNvSpPr>
            <a:spLocks noGrp="1"/>
          </p:cNvSpPr>
          <p:nvPr>
            <p:ph idx="1"/>
          </p:nvPr>
        </p:nvSpPr>
        <p:spPr>
          <a:xfrm>
            <a:off x="695400" y="1737321"/>
            <a:ext cx="6910568" cy="4724400"/>
          </a:xfrm>
        </p:spPr>
        <p:txBody>
          <a:bodyPr/>
          <a:lstStyle/>
          <a:p>
            <a:r>
              <a:rPr lang="de-DE" sz="2800" b="1" dirty="0" smtClean="0"/>
              <a:t>[</a:t>
            </a:r>
            <a:r>
              <a:rPr lang="de-DE" b="1" dirty="0" smtClean="0"/>
              <a:t>Better (translational) observations] </a:t>
            </a:r>
          </a:p>
          <a:p>
            <a:r>
              <a:rPr lang="de-DE" dirty="0" smtClean="0"/>
              <a:t>	Volcanology – marine geophysics – (Earth‘s free oscillations)</a:t>
            </a:r>
            <a:endParaRPr lang="de-DE" dirty="0" smtClean="0"/>
          </a:p>
          <a:p>
            <a:r>
              <a:rPr lang="de-DE" sz="2800" b="1" dirty="0"/>
              <a:t>[</a:t>
            </a:r>
            <a:r>
              <a:rPr lang="de-DE" b="1" dirty="0"/>
              <a:t>Better </a:t>
            </a:r>
            <a:r>
              <a:rPr lang="de-DE" b="1" dirty="0" smtClean="0"/>
              <a:t>constraints on physical parameters]</a:t>
            </a:r>
            <a:endParaRPr lang="de-DE" b="1" dirty="0"/>
          </a:p>
          <a:p>
            <a:r>
              <a:rPr lang="de-DE" dirty="0" smtClean="0"/>
              <a:t>	Seismic tomography – earthquake physics – exploration – volcanology – planetary seismology</a:t>
            </a:r>
          </a:p>
          <a:p>
            <a:r>
              <a:rPr lang="de-DE" sz="2800" b="1" dirty="0" smtClean="0"/>
              <a:t>[</a:t>
            </a:r>
            <a:r>
              <a:rPr lang="de-DE" b="1" dirty="0" smtClean="0"/>
              <a:t>Observing complete motions]</a:t>
            </a:r>
            <a:endParaRPr lang="de-DE" b="1" dirty="0"/>
          </a:p>
          <a:p>
            <a:r>
              <a:rPr lang="de-DE" dirty="0" smtClean="0"/>
              <a:t>	Engineering</a:t>
            </a:r>
            <a:endParaRPr lang="de-DE" dirty="0"/>
          </a:p>
          <a:p>
            <a:endParaRPr lang="de-DE" dirty="0"/>
          </a:p>
          <a:p>
            <a:endParaRPr lang="de-DE" dirty="0" smtClean="0"/>
          </a:p>
          <a:p>
            <a:endParaRPr lang="de-DE" dirty="0"/>
          </a:p>
          <a:p>
            <a:endParaRPr lang="de-DE" dirty="0"/>
          </a:p>
          <a:p>
            <a:endParaRPr lang="de-DE" sz="3200" b="1" dirty="0"/>
          </a:p>
        </p:txBody>
      </p:sp>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5</a:t>
            </a:fld>
            <a:endParaRPr lang="de-DE" altLang="de-DE"/>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6200" y="2132856"/>
            <a:ext cx="3491879" cy="3491879"/>
          </a:xfrm>
          <a:prstGeom prst="rect">
            <a:avLst/>
          </a:prstGeom>
          <a:effectLst>
            <a:outerShdw blurRad="215900" dist="38100" dir="2700000" sx="102000" sy="102000" algn="tl" rotWithShape="0">
              <a:prstClr val="black">
                <a:alpha val="40000"/>
              </a:prstClr>
            </a:outerShdw>
          </a:effectLst>
        </p:spPr>
      </p:pic>
    </p:spTree>
    <p:extLst>
      <p:ext uri="{BB962C8B-B14F-4D97-AF65-F5344CB8AC3E}">
        <p14:creationId xmlns:p14="http://schemas.microsoft.com/office/powerpoint/2010/main" val="2153028786"/>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6</a:t>
            </a:fld>
            <a:endParaRPr lang="de-DE" altLang="de-DE"/>
          </a:p>
        </p:txBody>
      </p:sp>
      <p:sp>
        <p:nvSpPr>
          <p:cNvPr id="2" name="Title 1"/>
          <p:cNvSpPr>
            <a:spLocks noGrp="1"/>
          </p:cNvSpPr>
          <p:nvPr>
            <p:ph type="title" idx="4294967295"/>
          </p:nvPr>
        </p:nvSpPr>
        <p:spPr>
          <a:xfrm>
            <a:off x="983432" y="116632"/>
            <a:ext cx="10729912" cy="531812"/>
          </a:xfrm>
        </p:spPr>
        <p:txBody>
          <a:bodyPr/>
          <a:lstStyle/>
          <a:p>
            <a:r>
              <a:rPr lang="de-DE" sz="3200" dirty="0" smtClean="0"/>
              <a:t>[Science] – Marine Geophysics: Ocean Bottom Sensors</a:t>
            </a:r>
            <a:endParaRPr lang="de-DE" sz="3200" dirty="0"/>
          </a:p>
        </p:txBody>
      </p:sp>
      <p:graphicFrame>
        <p:nvGraphicFramePr>
          <p:cNvPr id="7" name="Table 6"/>
          <p:cNvGraphicFramePr>
            <a:graphicFrameLocks noGrp="1"/>
          </p:cNvGraphicFramePr>
          <p:nvPr>
            <p:extLst>
              <p:ext uri="{D42A27DB-BD31-4B8C-83A1-F6EECF244321}">
                <p14:modId xmlns:p14="http://schemas.microsoft.com/office/powerpoint/2010/main" val="2502999447"/>
              </p:ext>
            </p:extLst>
          </p:nvPr>
        </p:nvGraphicFramePr>
        <p:xfrm>
          <a:off x="8184232" y="836712"/>
          <a:ext cx="3744416" cy="2542896"/>
        </p:xfrm>
        <a:graphic>
          <a:graphicData uri="http://schemas.openxmlformats.org/drawingml/2006/table">
            <a:tbl>
              <a:tblPr firstRow="1" bandRow="1">
                <a:effectLst>
                  <a:outerShdw blurRad="177800" dist="38100" dir="2700000" sx="101000" sy="101000" algn="tl" rotWithShape="0">
                    <a:prstClr val="black">
                      <a:alpha val="40000"/>
                    </a:prstClr>
                  </a:outerShdw>
                </a:effectLst>
                <a:tableStyleId>{073A0DAA-6AF3-43AB-8588-CEC1D06C72B9}</a:tableStyleId>
              </a:tblPr>
              <a:tblGrid>
                <a:gridCol w="1872208"/>
                <a:gridCol w="1872208"/>
              </a:tblGrid>
              <a:tr h="606416">
                <a:tc>
                  <a:txBody>
                    <a:bodyPr/>
                    <a:lstStyle/>
                    <a:p>
                      <a:pPr algn="ctr"/>
                      <a:r>
                        <a:rPr lang="en-GB" sz="2000" dirty="0" smtClean="0">
                          <a:solidFill>
                            <a:schemeClr val="bg1"/>
                          </a:solidFill>
                        </a:rPr>
                        <a:t>Amplitude</a:t>
                      </a:r>
                    </a:p>
                    <a:p>
                      <a:pPr algn="ctr"/>
                      <a:r>
                        <a:rPr lang="en-GB" sz="2000" dirty="0" smtClean="0">
                          <a:solidFill>
                            <a:schemeClr val="bg1"/>
                          </a:solidFill>
                        </a:rPr>
                        <a:t>range</a:t>
                      </a:r>
                      <a:endParaRPr lang="en-GB" sz="2000" dirty="0">
                        <a:solidFill>
                          <a:schemeClr val="bg1"/>
                        </a:solidFill>
                      </a:endParaRPr>
                    </a:p>
                  </a:txBody>
                  <a:tcPr/>
                </a:tc>
                <a:tc>
                  <a:txBody>
                    <a:bodyPr/>
                    <a:lstStyle/>
                    <a:p>
                      <a:pPr algn="ctr"/>
                      <a:r>
                        <a:rPr lang="en-GB" sz="2000" b="1" dirty="0" smtClean="0"/>
                        <a:t>Frequency </a:t>
                      </a:r>
                    </a:p>
                    <a:p>
                      <a:pPr algn="ctr"/>
                      <a:r>
                        <a:rPr lang="en-GB" sz="2000" b="1" dirty="0" smtClean="0">
                          <a:solidFill>
                            <a:schemeClr val="bg1"/>
                          </a:solidFill>
                        </a:rPr>
                        <a:t>range</a:t>
                      </a:r>
                      <a:endParaRPr lang="en-GB" sz="2000" b="1" dirty="0">
                        <a:solidFill>
                          <a:schemeClr val="bg1"/>
                        </a:solidFill>
                      </a:endParaRPr>
                    </a:p>
                  </a:txBody>
                  <a:tcPr/>
                </a:tc>
              </a:tr>
              <a:tr h="711978">
                <a:tc>
                  <a:txBody>
                    <a:bodyPr/>
                    <a:lstStyle/>
                    <a:p>
                      <a:pPr marL="360" indent="0" algn="ctr">
                        <a:lnSpc>
                          <a:spcPct val="100000"/>
                        </a:lnSpc>
                        <a:buClr>
                          <a:srgbClr val="000000"/>
                        </a:buClr>
                        <a:buFont typeface="Wingdings" charset="2"/>
                        <a:buNone/>
                      </a:pPr>
                      <a:r>
                        <a:rPr lang="en-US" sz="2000" b="0" strike="noStrike" spc="-1" dirty="0" smtClean="0">
                          <a:solidFill>
                            <a:srgbClr val="000000"/>
                          </a:solidFill>
                          <a:uFill>
                            <a:solidFill>
                              <a:srgbClr val="FFFFFF"/>
                            </a:solidFill>
                          </a:uFill>
                          <a:latin typeface="Calibri"/>
                        </a:rPr>
                        <a:t>1 </a:t>
                      </a:r>
                      <a:r>
                        <a:rPr lang="en-US" sz="2000" b="0" strike="noStrike" spc="-1" dirty="0" err="1" smtClean="0">
                          <a:solidFill>
                            <a:srgbClr val="000000"/>
                          </a:solidFill>
                          <a:uFill>
                            <a:solidFill>
                              <a:srgbClr val="FFFFFF"/>
                            </a:solidFill>
                          </a:uFill>
                          <a:latin typeface="Calibri"/>
                        </a:rPr>
                        <a:t>nrad</a:t>
                      </a:r>
                      <a:r>
                        <a:rPr lang="en-US" sz="2000" b="0" strike="noStrike" spc="-1" dirty="0" smtClean="0">
                          <a:solidFill>
                            <a:srgbClr val="000000"/>
                          </a:solidFill>
                          <a:uFill>
                            <a:solidFill>
                              <a:srgbClr val="FFFFFF"/>
                            </a:solidFill>
                          </a:uFill>
                          <a:latin typeface="Calibri"/>
                        </a:rPr>
                        <a:t>/s– 200 </a:t>
                      </a:r>
                      <a:r>
                        <a:rPr lang="en-US" sz="2000" b="0" strike="noStrike" spc="-1" dirty="0" err="1" smtClean="0">
                          <a:solidFill>
                            <a:srgbClr val="000000"/>
                          </a:solidFill>
                          <a:uFill>
                            <a:solidFill>
                              <a:srgbClr val="FFFFFF"/>
                            </a:solidFill>
                          </a:uFill>
                          <a:latin typeface="Symbol" panose="05050102010706020507" pitchFamily="18" charset="2"/>
                        </a:rPr>
                        <a:t>m</a:t>
                      </a:r>
                      <a:r>
                        <a:rPr lang="en-US" sz="2000" b="0" strike="noStrike" spc="-1" dirty="0" err="1" smtClean="0">
                          <a:solidFill>
                            <a:srgbClr val="000000"/>
                          </a:solidFill>
                          <a:uFill>
                            <a:solidFill>
                              <a:srgbClr val="FFFFFF"/>
                            </a:solidFill>
                          </a:uFill>
                          <a:latin typeface="Calibri"/>
                        </a:rPr>
                        <a:t>rad</a:t>
                      </a:r>
                      <a:r>
                        <a:rPr lang="en-US" sz="2000" b="0" strike="noStrike" spc="-1" dirty="0" smtClean="0">
                          <a:solidFill>
                            <a:srgbClr val="000000"/>
                          </a:solidFill>
                          <a:uFill>
                            <a:solidFill>
                              <a:srgbClr val="FFFFFF"/>
                            </a:solidFill>
                          </a:uFill>
                          <a:latin typeface="Calibri"/>
                        </a:rPr>
                        <a:t>/s</a:t>
                      </a:r>
                      <a:endParaRPr lang="en-US" sz="2400" b="0" strike="noStrike" spc="-1" dirty="0" smtClean="0">
                        <a:solidFill>
                          <a:srgbClr val="000000"/>
                        </a:solidFill>
                        <a:uFill>
                          <a:solidFill>
                            <a:srgbClr val="FFFFFF"/>
                          </a:solidFill>
                        </a:uFill>
                        <a:latin typeface="Calibri"/>
                      </a:endParaRPr>
                    </a:p>
                  </a:txBody>
                  <a:tcPr/>
                </a:tc>
                <a:tc>
                  <a:txBody>
                    <a:bodyPr/>
                    <a:lstStyle/>
                    <a:p>
                      <a:pPr algn="ctr"/>
                      <a:r>
                        <a:rPr lang="en-US" sz="2000" b="0" strike="noStrike" spc="-1" dirty="0" smtClean="0">
                          <a:solidFill>
                            <a:srgbClr val="000000"/>
                          </a:solidFill>
                          <a:uFill>
                            <a:solidFill>
                              <a:srgbClr val="FFFFFF"/>
                            </a:solidFill>
                          </a:uFill>
                          <a:latin typeface="Calibri"/>
                        </a:rPr>
                        <a:t>0.01 – 20 Hz </a:t>
                      </a:r>
                      <a:endParaRPr lang="en-GB" sz="2000" b="0" dirty="0">
                        <a:solidFill>
                          <a:srgbClr val="00B050"/>
                        </a:solidFill>
                      </a:endParaRPr>
                    </a:p>
                  </a:txBody>
                  <a:tcPr/>
                </a:tc>
              </a:tr>
              <a:tr h="1129878">
                <a:tc gridSpan="2">
                  <a:txBody>
                    <a:bodyPr/>
                    <a:lstStyle/>
                    <a:p>
                      <a:pPr algn="just"/>
                      <a:r>
                        <a:rPr lang="en-GB" sz="2000" b="1" dirty="0" smtClean="0">
                          <a:solidFill>
                            <a:schemeClr val="tx1"/>
                          </a:solidFill>
                        </a:rPr>
                        <a:t>Comments: </a:t>
                      </a:r>
                      <a:r>
                        <a:rPr lang="en-GB" sz="2000" b="0" dirty="0" smtClean="0">
                          <a:solidFill>
                            <a:schemeClr val="tx1"/>
                          </a:solidFill>
                        </a:rPr>
                        <a:t>Low</a:t>
                      </a:r>
                      <a:r>
                        <a:rPr lang="en-GB" sz="2000" b="0" baseline="0" dirty="0" smtClean="0">
                          <a:solidFill>
                            <a:schemeClr val="tx1"/>
                          </a:solidFill>
                        </a:rPr>
                        <a:t> power consumption required &lt;3W. Very expensive experiments. </a:t>
                      </a:r>
                      <a:endParaRPr lang="en-GB" sz="2000" b="1" dirty="0">
                        <a:solidFill>
                          <a:schemeClr val="tx1"/>
                        </a:solidFill>
                      </a:endParaRPr>
                    </a:p>
                  </a:txBody>
                  <a:tcPr/>
                </a:tc>
                <a:tc hMerge="1">
                  <a:txBody>
                    <a:bodyPr/>
                    <a:lstStyle/>
                    <a:p>
                      <a:endParaRPr lang="en-GB" b="1" dirty="0">
                        <a:solidFill>
                          <a:srgbClr val="00B050"/>
                        </a:solidFill>
                      </a:endParaRPr>
                    </a:p>
                  </a:txBody>
                  <a:tcPr/>
                </a:tc>
              </a:tr>
            </a:tbl>
          </a:graphicData>
        </a:graphic>
      </p:graphicFrame>
      <p:pic>
        <p:nvPicPr>
          <p:cNvPr id="8" name="Picture 2" descr="http://rhum-rum.net/images/photos/blog/RR04_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4303" y="3745836"/>
            <a:ext cx="3754345" cy="2419467"/>
          </a:xfrm>
          <a:prstGeom prst="rect">
            <a:avLst/>
          </a:prstGeom>
          <a:noFill/>
          <a:effectLst>
            <a:outerShdw blurRad="457200" dist="38100" dir="2700000" sx="108000" sy="10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76" y="994544"/>
            <a:ext cx="6912767" cy="5184575"/>
          </a:xfrm>
          <a:prstGeom prst="rect">
            <a:avLst/>
          </a:prstGeom>
          <a:effectLst>
            <a:outerShdw blurRad="292100" dist="38100" dir="2700000" sx="103000" sy="103000" algn="tl" rotWithShape="0">
              <a:prstClr val="black">
                <a:alpha val="40000"/>
              </a:prstClr>
            </a:outerShdw>
          </a:effectLst>
        </p:spPr>
      </p:pic>
    </p:spTree>
    <p:extLst>
      <p:ext uri="{BB962C8B-B14F-4D97-AF65-F5344CB8AC3E}">
        <p14:creationId xmlns:p14="http://schemas.microsoft.com/office/powerpoint/2010/main" val="3713759489"/>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7</a:t>
            </a:fld>
            <a:endParaRPr lang="de-DE" altLang="de-DE"/>
          </a:p>
        </p:txBody>
      </p:sp>
      <p:pic>
        <p:nvPicPr>
          <p:cNvPr id="5" name="Picture 4"/>
          <p:cNvPicPr>
            <a:picLocks noChangeAspect="1"/>
          </p:cNvPicPr>
          <p:nvPr/>
        </p:nvPicPr>
        <p:blipFill>
          <a:blip r:embed="rId2"/>
          <a:stretch>
            <a:fillRect/>
          </a:stretch>
        </p:blipFill>
        <p:spPr>
          <a:xfrm>
            <a:off x="767408" y="1496765"/>
            <a:ext cx="10745647" cy="3372395"/>
          </a:xfrm>
          <a:prstGeom prst="rect">
            <a:avLst/>
          </a:prstGeom>
          <a:effectLst>
            <a:outerShdw blurRad="355600" dist="38100" dir="2700000" sx="103000" sy="103000" algn="tl" rotWithShape="0">
              <a:prstClr val="black">
                <a:alpha val="40000"/>
              </a:prstClr>
            </a:outerShdw>
          </a:effectLst>
        </p:spPr>
      </p:pic>
      <p:sp>
        <p:nvSpPr>
          <p:cNvPr id="3" name="TextBox 2"/>
          <p:cNvSpPr txBox="1"/>
          <p:nvPr/>
        </p:nvSpPr>
        <p:spPr>
          <a:xfrm>
            <a:off x="1631504" y="5442248"/>
            <a:ext cx="2355132" cy="461665"/>
          </a:xfrm>
          <a:prstGeom prst="rect">
            <a:avLst/>
          </a:prstGeom>
          <a:noFill/>
        </p:spPr>
        <p:txBody>
          <a:bodyPr wrap="none" rtlCol="0">
            <a:spAutoFit/>
          </a:bodyPr>
          <a:lstStyle/>
          <a:p>
            <a:r>
              <a:rPr lang="de-DE" sz="2400" dirty="0" smtClean="0"/>
              <a:t>Experiment site</a:t>
            </a:r>
            <a:endParaRPr lang="de-DE" sz="2400" dirty="0"/>
          </a:p>
        </p:txBody>
      </p:sp>
      <p:sp>
        <p:nvSpPr>
          <p:cNvPr id="6" name="TextBox 5"/>
          <p:cNvSpPr txBox="1"/>
          <p:nvPr/>
        </p:nvSpPr>
        <p:spPr>
          <a:xfrm>
            <a:off x="5156253" y="5442248"/>
            <a:ext cx="1875835" cy="461665"/>
          </a:xfrm>
          <a:prstGeom prst="rect">
            <a:avLst/>
          </a:prstGeom>
          <a:noFill/>
        </p:spPr>
        <p:txBody>
          <a:bodyPr wrap="none" rtlCol="0">
            <a:spAutoFit/>
          </a:bodyPr>
          <a:lstStyle/>
          <a:p>
            <a:r>
              <a:rPr lang="de-DE" sz="2400" dirty="0" smtClean="0"/>
              <a:t>OBS System</a:t>
            </a:r>
            <a:endParaRPr lang="de-DE" sz="2400" dirty="0"/>
          </a:p>
        </p:txBody>
      </p:sp>
      <p:sp>
        <p:nvSpPr>
          <p:cNvPr id="7" name="TextBox 6"/>
          <p:cNvSpPr txBox="1"/>
          <p:nvPr/>
        </p:nvSpPr>
        <p:spPr>
          <a:xfrm>
            <a:off x="8472264" y="5402561"/>
            <a:ext cx="2405915" cy="461665"/>
          </a:xfrm>
          <a:prstGeom prst="rect">
            <a:avLst/>
          </a:prstGeom>
          <a:noFill/>
        </p:spPr>
        <p:txBody>
          <a:bodyPr wrap="none" rtlCol="0">
            <a:spAutoFit/>
          </a:bodyPr>
          <a:lstStyle/>
          <a:p>
            <a:r>
              <a:rPr lang="de-DE" sz="2400" dirty="0" smtClean="0"/>
              <a:t>Fiber-optic gyro</a:t>
            </a:r>
            <a:endParaRPr lang="de-DE" sz="2400" dirty="0"/>
          </a:p>
        </p:txBody>
      </p:sp>
      <p:sp>
        <p:nvSpPr>
          <p:cNvPr id="8" name="Title 1"/>
          <p:cNvSpPr txBox="1">
            <a:spLocks/>
          </p:cNvSpPr>
          <p:nvPr/>
        </p:nvSpPr>
        <p:spPr bwMode="auto">
          <a:xfrm>
            <a:off x="968863" y="0"/>
            <a:ext cx="10729912" cy="69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chemeClr val="bg1"/>
                </a:solidFill>
                <a:latin typeface="Arial" panose="020B0604020202020204" pitchFamily="34" charset="0"/>
                <a:ea typeface="+mj-ea"/>
                <a:cs typeface="+mj-cs"/>
              </a:defRPr>
            </a:lvl1pPr>
            <a:lvl2pPr algn="l" rtl="0" eaLnBrk="0" fontAlgn="base" hangingPunct="0">
              <a:spcBef>
                <a:spcPct val="0"/>
              </a:spcBef>
              <a:spcAft>
                <a:spcPct val="0"/>
              </a:spcAft>
              <a:defRPr sz="1600">
                <a:solidFill>
                  <a:srgbClr val="000000"/>
                </a:solidFill>
                <a:latin typeface="Arial" panose="020B0604020202020204" pitchFamily="34" charset="0"/>
              </a:defRPr>
            </a:lvl2pPr>
            <a:lvl3pPr algn="l" rtl="0" eaLnBrk="0" fontAlgn="base" hangingPunct="0">
              <a:spcBef>
                <a:spcPct val="0"/>
              </a:spcBef>
              <a:spcAft>
                <a:spcPct val="0"/>
              </a:spcAft>
              <a:defRPr sz="1600">
                <a:solidFill>
                  <a:srgbClr val="000000"/>
                </a:solidFill>
                <a:latin typeface="Arial" panose="020B0604020202020204" pitchFamily="34" charset="0"/>
              </a:defRPr>
            </a:lvl3pPr>
            <a:lvl4pPr algn="l" rtl="0" eaLnBrk="0" fontAlgn="base" hangingPunct="0">
              <a:spcBef>
                <a:spcPct val="0"/>
              </a:spcBef>
              <a:spcAft>
                <a:spcPct val="0"/>
              </a:spcAft>
              <a:defRPr sz="1600">
                <a:solidFill>
                  <a:srgbClr val="000000"/>
                </a:solidFill>
                <a:latin typeface="Arial" panose="020B0604020202020204" pitchFamily="34" charset="0"/>
              </a:defRPr>
            </a:lvl4pPr>
            <a:lvl5pPr algn="l" rtl="0" eaLnBrk="0" fontAlgn="base" hangingPunct="0">
              <a:spcBef>
                <a:spcPct val="0"/>
              </a:spcBef>
              <a:spcAft>
                <a:spcPct val="0"/>
              </a:spcAft>
              <a:defRPr sz="1600">
                <a:solidFill>
                  <a:srgbClr val="000000"/>
                </a:solidFill>
                <a:latin typeface="Arial" panose="020B0604020202020204" pitchFamily="34" charset="0"/>
              </a:defRPr>
            </a:lvl5pPr>
            <a:lvl6pPr marL="457200" algn="l" rtl="0" fontAlgn="base">
              <a:spcBef>
                <a:spcPct val="0"/>
              </a:spcBef>
              <a:spcAft>
                <a:spcPct val="0"/>
              </a:spcAft>
              <a:defRPr sz="1600">
                <a:solidFill>
                  <a:srgbClr val="000000"/>
                </a:solidFill>
                <a:latin typeface="LMU CompatilFact" pitchFamily="2" charset="0"/>
              </a:defRPr>
            </a:lvl6pPr>
            <a:lvl7pPr marL="914400" algn="l" rtl="0" fontAlgn="base">
              <a:spcBef>
                <a:spcPct val="0"/>
              </a:spcBef>
              <a:spcAft>
                <a:spcPct val="0"/>
              </a:spcAft>
              <a:defRPr sz="1600">
                <a:solidFill>
                  <a:srgbClr val="000000"/>
                </a:solidFill>
                <a:latin typeface="LMU CompatilFact" pitchFamily="2" charset="0"/>
              </a:defRPr>
            </a:lvl7pPr>
            <a:lvl8pPr marL="1371600" algn="l" rtl="0" fontAlgn="base">
              <a:spcBef>
                <a:spcPct val="0"/>
              </a:spcBef>
              <a:spcAft>
                <a:spcPct val="0"/>
              </a:spcAft>
              <a:defRPr sz="1600">
                <a:solidFill>
                  <a:srgbClr val="000000"/>
                </a:solidFill>
                <a:latin typeface="LMU CompatilFact" pitchFamily="2" charset="0"/>
              </a:defRPr>
            </a:lvl8pPr>
            <a:lvl9pPr marL="1828800" algn="l" rtl="0" fontAlgn="base">
              <a:spcBef>
                <a:spcPct val="0"/>
              </a:spcBef>
              <a:spcAft>
                <a:spcPct val="0"/>
              </a:spcAft>
              <a:defRPr sz="1600">
                <a:solidFill>
                  <a:srgbClr val="000000"/>
                </a:solidFill>
                <a:latin typeface="LMU CompatilFact" pitchFamily="2" charset="0"/>
              </a:defRPr>
            </a:lvl9pPr>
          </a:lstStyle>
          <a:p>
            <a:r>
              <a:rPr lang="de-DE" sz="3200" kern="0" dirty="0" smtClean="0"/>
              <a:t>[Science] – Marine Geophysics: Ocean Bottom Sensors</a:t>
            </a:r>
            <a:endParaRPr lang="de-DE" sz="3200" kern="0" dirty="0"/>
          </a:p>
        </p:txBody>
      </p:sp>
    </p:spTree>
    <p:extLst>
      <p:ext uri="{BB962C8B-B14F-4D97-AF65-F5344CB8AC3E}">
        <p14:creationId xmlns:p14="http://schemas.microsoft.com/office/powerpoint/2010/main" val="370702977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8</a:t>
            </a:fld>
            <a:endParaRPr lang="de-DE" altLang="de-DE"/>
          </a:p>
        </p:txBody>
      </p:sp>
      <p:sp>
        <p:nvSpPr>
          <p:cNvPr id="8" name="Title 1"/>
          <p:cNvSpPr txBox="1">
            <a:spLocks/>
          </p:cNvSpPr>
          <p:nvPr/>
        </p:nvSpPr>
        <p:spPr bwMode="auto">
          <a:xfrm>
            <a:off x="968863" y="0"/>
            <a:ext cx="10729912" cy="69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chemeClr val="bg1"/>
                </a:solidFill>
                <a:latin typeface="Arial" panose="020B0604020202020204" pitchFamily="34" charset="0"/>
                <a:ea typeface="+mj-ea"/>
                <a:cs typeface="+mj-cs"/>
              </a:defRPr>
            </a:lvl1pPr>
            <a:lvl2pPr algn="l" rtl="0" eaLnBrk="0" fontAlgn="base" hangingPunct="0">
              <a:spcBef>
                <a:spcPct val="0"/>
              </a:spcBef>
              <a:spcAft>
                <a:spcPct val="0"/>
              </a:spcAft>
              <a:defRPr sz="1600">
                <a:solidFill>
                  <a:srgbClr val="000000"/>
                </a:solidFill>
                <a:latin typeface="Arial" panose="020B0604020202020204" pitchFamily="34" charset="0"/>
              </a:defRPr>
            </a:lvl2pPr>
            <a:lvl3pPr algn="l" rtl="0" eaLnBrk="0" fontAlgn="base" hangingPunct="0">
              <a:spcBef>
                <a:spcPct val="0"/>
              </a:spcBef>
              <a:spcAft>
                <a:spcPct val="0"/>
              </a:spcAft>
              <a:defRPr sz="1600">
                <a:solidFill>
                  <a:srgbClr val="000000"/>
                </a:solidFill>
                <a:latin typeface="Arial" panose="020B0604020202020204" pitchFamily="34" charset="0"/>
              </a:defRPr>
            </a:lvl3pPr>
            <a:lvl4pPr algn="l" rtl="0" eaLnBrk="0" fontAlgn="base" hangingPunct="0">
              <a:spcBef>
                <a:spcPct val="0"/>
              </a:spcBef>
              <a:spcAft>
                <a:spcPct val="0"/>
              </a:spcAft>
              <a:defRPr sz="1600">
                <a:solidFill>
                  <a:srgbClr val="000000"/>
                </a:solidFill>
                <a:latin typeface="Arial" panose="020B0604020202020204" pitchFamily="34" charset="0"/>
              </a:defRPr>
            </a:lvl4pPr>
            <a:lvl5pPr algn="l" rtl="0" eaLnBrk="0" fontAlgn="base" hangingPunct="0">
              <a:spcBef>
                <a:spcPct val="0"/>
              </a:spcBef>
              <a:spcAft>
                <a:spcPct val="0"/>
              </a:spcAft>
              <a:defRPr sz="1600">
                <a:solidFill>
                  <a:srgbClr val="000000"/>
                </a:solidFill>
                <a:latin typeface="Arial" panose="020B0604020202020204" pitchFamily="34" charset="0"/>
              </a:defRPr>
            </a:lvl5pPr>
            <a:lvl6pPr marL="457200" algn="l" rtl="0" fontAlgn="base">
              <a:spcBef>
                <a:spcPct val="0"/>
              </a:spcBef>
              <a:spcAft>
                <a:spcPct val="0"/>
              </a:spcAft>
              <a:defRPr sz="1600">
                <a:solidFill>
                  <a:srgbClr val="000000"/>
                </a:solidFill>
                <a:latin typeface="LMU CompatilFact" pitchFamily="2" charset="0"/>
              </a:defRPr>
            </a:lvl6pPr>
            <a:lvl7pPr marL="914400" algn="l" rtl="0" fontAlgn="base">
              <a:spcBef>
                <a:spcPct val="0"/>
              </a:spcBef>
              <a:spcAft>
                <a:spcPct val="0"/>
              </a:spcAft>
              <a:defRPr sz="1600">
                <a:solidFill>
                  <a:srgbClr val="000000"/>
                </a:solidFill>
                <a:latin typeface="LMU CompatilFact" pitchFamily="2" charset="0"/>
              </a:defRPr>
            </a:lvl7pPr>
            <a:lvl8pPr marL="1371600" algn="l" rtl="0" fontAlgn="base">
              <a:spcBef>
                <a:spcPct val="0"/>
              </a:spcBef>
              <a:spcAft>
                <a:spcPct val="0"/>
              </a:spcAft>
              <a:defRPr sz="1600">
                <a:solidFill>
                  <a:srgbClr val="000000"/>
                </a:solidFill>
                <a:latin typeface="LMU CompatilFact" pitchFamily="2" charset="0"/>
              </a:defRPr>
            </a:lvl8pPr>
            <a:lvl9pPr marL="1828800" algn="l" rtl="0" fontAlgn="base">
              <a:spcBef>
                <a:spcPct val="0"/>
              </a:spcBef>
              <a:spcAft>
                <a:spcPct val="0"/>
              </a:spcAft>
              <a:defRPr sz="1600">
                <a:solidFill>
                  <a:srgbClr val="000000"/>
                </a:solidFill>
                <a:latin typeface="LMU CompatilFact" pitchFamily="2" charset="0"/>
              </a:defRPr>
            </a:lvl9pPr>
          </a:lstStyle>
          <a:p>
            <a:r>
              <a:rPr lang="de-DE" sz="3200" kern="0" dirty="0" smtClean="0"/>
              <a:t>[Science] – Marine Geophysics: Ocean Bottom Sensors</a:t>
            </a:r>
            <a:endParaRPr lang="de-DE" sz="3200" kern="0" dirty="0"/>
          </a:p>
        </p:txBody>
      </p:sp>
      <p:pic>
        <p:nvPicPr>
          <p:cNvPr id="9" name="Picture 8"/>
          <p:cNvPicPr>
            <a:picLocks noChangeAspect="1"/>
          </p:cNvPicPr>
          <p:nvPr/>
        </p:nvPicPr>
        <p:blipFill>
          <a:blip r:embed="rId3"/>
          <a:stretch>
            <a:fillRect/>
          </a:stretch>
        </p:blipFill>
        <p:spPr>
          <a:xfrm>
            <a:off x="303924" y="896325"/>
            <a:ext cx="12059789" cy="5580676"/>
          </a:xfrm>
          <a:prstGeom prst="rect">
            <a:avLst/>
          </a:prstGeom>
        </p:spPr>
      </p:pic>
      <p:sp>
        <p:nvSpPr>
          <p:cNvPr id="10" name="Content Placeholder 2"/>
          <p:cNvSpPr>
            <a:spLocks noGrp="1"/>
          </p:cNvSpPr>
          <p:nvPr>
            <p:ph idx="1"/>
          </p:nvPr>
        </p:nvSpPr>
        <p:spPr>
          <a:xfrm>
            <a:off x="1260617" y="1916832"/>
            <a:ext cx="9733350" cy="4018756"/>
          </a:xfrm>
          <a:solidFill>
            <a:schemeClr val="bg1"/>
          </a:solidFill>
          <a:ln>
            <a:solidFill>
              <a:schemeClr val="tx1"/>
            </a:solidFill>
          </a:ln>
          <a:effectLst>
            <a:outerShdw blurRad="241300" dist="38100" dir="2700000" sx="102000" sy="102000" algn="tl" rotWithShape="0">
              <a:prstClr val="black">
                <a:alpha val="40000"/>
              </a:prstClr>
            </a:outerShdw>
          </a:effectLst>
        </p:spPr>
        <p:txBody>
          <a:bodyPr/>
          <a:lstStyle/>
          <a:p>
            <a:pPr>
              <a:lnSpc>
                <a:spcPct val="150000"/>
              </a:lnSpc>
              <a:buClrTx/>
              <a:buFont typeface="Wingdings" panose="05000000000000000000" pitchFamily="2" charset="2"/>
              <a:buChar char="Ø"/>
            </a:pPr>
            <a:r>
              <a:rPr lang="de-DE" dirty="0" smtClean="0"/>
              <a:t>First direct </a:t>
            </a:r>
            <a:r>
              <a:rPr lang="de-DE" b="1" dirty="0" smtClean="0"/>
              <a:t>measurements</a:t>
            </a:r>
            <a:r>
              <a:rPr lang="de-DE" dirty="0" smtClean="0"/>
              <a:t> of tilt-seismometer coupling</a:t>
            </a:r>
          </a:p>
          <a:p>
            <a:pPr>
              <a:lnSpc>
                <a:spcPct val="150000"/>
              </a:lnSpc>
              <a:buClrTx/>
              <a:buFont typeface="Wingdings" panose="05000000000000000000" pitchFamily="2" charset="2"/>
              <a:buChar char="Ø"/>
            </a:pPr>
            <a:r>
              <a:rPr lang="de-DE" dirty="0" smtClean="0"/>
              <a:t>Very </a:t>
            </a:r>
            <a:r>
              <a:rPr lang="de-DE" b="1" dirty="0" smtClean="0"/>
              <a:t>high correlation </a:t>
            </a:r>
            <a:r>
              <a:rPr lang="de-DE" dirty="0" smtClean="0"/>
              <a:t>between translations and rotations</a:t>
            </a:r>
          </a:p>
          <a:p>
            <a:pPr>
              <a:lnSpc>
                <a:spcPct val="150000"/>
              </a:lnSpc>
              <a:buClrTx/>
              <a:buFont typeface="Wingdings" panose="05000000000000000000" pitchFamily="2" charset="2"/>
              <a:buChar char="Ø"/>
            </a:pPr>
            <a:r>
              <a:rPr lang="de-DE" dirty="0" smtClean="0"/>
              <a:t>Unexpected </a:t>
            </a:r>
            <a:r>
              <a:rPr lang="de-DE" b="1" dirty="0" smtClean="0"/>
              <a:t>high amplitudes </a:t>
            </a:r>
            <a:r>
              <a:rPr lang="de-DE" dirty="0" smtClean="0"/>
              <a:t>observed!</a:t>
            </a:r>
          </a:p>
          <a:p>
            <a:pPr>
              <a:lnSpc>
                <a:spcPct val="150000"/>
              </a:lnSpc>
              <a:buClrTx/>
              <a:buFont typeface="Wingdings" panose="05000000000000000000" pitchFamily="2" charset="2"/>
              <a:buChar char="Ø"/>
            </a:pPr>
            <a:r>
              <a:rPr lang="de-DE" dirty="0" smtClean="0"/>
              <a:t>Effects dominate in period interval T [5 – 20s]</a:t>
            </a:r>
          </a:p>
          <a:p>
            <a:pPr>
              <a:lnSpc>
                <a:spcPct val="150000"/>
              </a:lnSpc>
              <a:buClrTx/>
              <a:buFont typeface="Wingdings" panose="05000000000000000000" pitchFamily="2" charset="2"/>
              <a:buChar char="Ø"/>
            </a:pPr>
            <a:r>
              <a:rPr lang="de-DE" dirty="0" smtClean="0"/>
              <a:t>Some correlation with </a:t>
            </a:r>
            <a:r>
              <a:rPr lang="de-DE" b="1" dirty="0" smtClean="0"/>
              <a:t>wave height </a:t>
            </a:r>
            <a:r>
              <a:rPr lang="de-DE" dirty="0" smtClean="0"/>
              <a:t>is observed</a:t>
            </a:r>
          </a:p>
          <a:p>
            <a:pPr>
              <a:lnSpc>
                <a:spcPct val="150000"/>
              </a:lnSpc>
              <a:buClrTx/>
              <a:buFont typeface="Wingdings" panose="05000000000000000000" pitchFamily="2" charset="2"/>
              <a:buChar char="Ø"/>
            </a:pPr>
            <a:r>
              <a:rPr lang="de-DE" dirty="0" smtClean="0"/>
              <a:t>OBS records can be corrected for tilt effects -&gt; </a:t>
            </a:r>
            <a:r>
              <a:rPr lang="de-DE" b="1" dirty="0" smtClean="0"/>
              <a:t>S/N </a:t>
            </a:r>
            <a:r>
              <a:rPr lang="de-DE" b="1" dirty="0" smtClean="0"/>
              <a:t>improvement</a:t>
            </a:r>
            <a:r>
              <a:rPr lang="de-DE" dirty="0"/>
              <a:t>!</a:t>
            </a:r>
            <a:endParaRPr lang="de-DE" dirty="0" smtClean="0"/>
          </a:p>
          <a:p>
            <a:pPr marL="0" indent="0">
              <a:lnSpc>
                <a:spcPct val="150000"/>
              </a:lnSpc>
            </a:pPr>
            <a:endParaRPr lang="de-DE" dirty="0"/>
          </a:p>
        </p:txBody>
      </p:sp>
    </p:spTree>
    <p:extLst>
      <p:ext uri="{BB962C8B-B14F-4D97-AF65-F5344CB8AC3E}">
        <p14:creationId xmlns:p14="http://schemas.microsoft.com/office/powerpoint/2010/main" val="8387130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1000"/>
                                        <p:tgtEl>
                                          <p:spTgt spid="10">
                                            <p:bg/>
                                          </p:spTgt>
                                        </p:tgtEl>
                                      </p:cBhvr>
                                    </p:animEffect>
                                    <p:anim calcmode="lin" valueType="num">
                                      <p:cBhvr>
                                        <p:cTn id="8" dur="1000" fill="hold"/>
                                        <p:tgtEl>
                                          <p:spTgt spid="10">
                                            <p:bg/>
                                          </p:spTgt>
                                        </p:tgtEl>
                                        <p:attrNameLst>
                                          <p:attrName>ppt_x</p:attrName>
                                        </p:attrNameLst>
                                      </p:cBhvr>
                                      <p:tavLst>
                                        <p:tav tm="0">
                                          <p:val>
                                            <p:strVal val="#ppt_x"/>
                                          </p:val>
                                        </p:tav>
                                        <p:tav tm="100000">
                                          <p:val>
                                            <p:strVal val="#ppt_x"/>
                                          </p:val>
                                        </p:tav>
                                      </p:tavLst>
                                    </p:anim>
                                    <p:anim calcmode="lin" valueType="num">
                                      <p:cBhvr>
                                        <p:cTn id="9"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anim calcmode="lin" valueType="num">
                                      <p:cBhvr>
                                        <p:cTn id="2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fade">
                                      <p:cBhvr>
                                        <p:cTn id="28" dur="1000"/>
                                        <p:tgtEl>
                                          <p:spTgt spid="10">
                                            <p:txEl>
                                              <p:pRg st="2" end="2"/>
                                            </p:txEl>
                                          </p:spTgt>
                                        </p:tgtEl>
                                      </p:cBhvr>
                                    </p:animEffect>
                                    <p:anim calcmode="lin" valueType="num">
                                      <p:cBhvr>
                                        <p:cTn id="29"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fade">
                                      <p:cBhvr>
                                        <p:cTn id="35" dur="1000"/>
                                        <p:tgtEl>
                                          <p:spTgt spid="10">
                                            <p:txEl>
                                              <p:pRg st="3" end="3"/>
                                            </p:txEl>
                                          </p:spTgt>
                                        </p:tgtEl>
                                      </p:cBhvr>
                                    </p:animEffect>
                                    <p:anim calcmode="lin" valueType="num">
                                      <p:cBhvr>
                                        <p:cTn id="3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xEl>
                                              <p:pRg st="4" end="4"/>
                                            </p:txEl>
                                          </p:spTgt>
                                        </p:tgtEl>
                                        <p:attrNameLst>
                                          <p:attrName>style.visibility</p:attrName>
                                        </p:attrNameLst>
                                      </p:cBhvr>
                                      <p:to>
                                        <p:strVal val="visible"/>
                                      </p:to>
                                    </p:set>
                                    <p:animEffect transition="in" filter="fade">
                                      <p:cBhvr>
                                        <p:cTn id="42" dur="1000"/>
                                        <p:tgtEl>
                                          <p:spTgt spid="10">
                                            <p:txEl>
                                              <p:pRg st="4" end="4"/>
                                            </p:txEl>
                                          </p:spTgt>
                                        </p:tgtEl>
                                      </p:cBhvr>
                                    </p:animEffect>
                                    <p:anim calcmode="lin" valueType="num">
                                      <p:cBhvr>
                                        <p:cTn id="43"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xEl>
                                              <p:pRg st="5" end="5"/>
                                            </p:txEl>
                                          </p:spTgt>
                                        </p:tgtEl>
                                        <p:attrNameLst>
                                          <p:attrName>style.visibility</p:attrName>
                                        </p:attrNameLst>
                                      </p:cBhvr>
                                      <p:to>
                                        <p:strVal val="visible"/>
                                      </p:to>
                                    </p:set>
                                    <p:animEffect transition="in" filter="fade">
                                      <p:cBhvr>
                                        <p:cTn id="49" dur="1000"/>
                                        <p:tgtEl>
                                          <p:spTgt spid="10">
                                            <p:txEl>
                                              <p:pRg st="5" end="5"/>
                                            </p:txEl>
                                          </p:spTgt>
                                        </p:tgtEl>
                                      </p:cBhvr>
                                    </p:animEffect>
                                    <p:anim calcmode="lin" valueType="num">
                                      <p:cBhvr>
                                        <p:cTn id="50"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116631"/>
            <a:ext cx="10729192" cy="531555"/>
          </a:xfrm>
        </p:spPr>
        <p:txBody>
          <a:bodyPr/>
          <a:lstStyle/>
          <a:p>
            <a:r>
              <a:rPr lang="de-DE" sz="3200" dirty="0" smtClean="0"/>
              <a:t>[Science] – Volcanology (Monitoring)</a:t>
            </a:r>
            <a:endParaRPr lang="de-DE" sz="3200" dirty="0"/>
          </a:p>
        </p:txBody>
      </p:sp>
      <p:sp>
        <p:nvSpPr>
          <p:cNvPr id="4" name="Slide Number Placeholder 3"/>
          <p:cNvSpPr>
            <a:spLocks noGrp="1"/>
          </p:cNvSpPr>
          <p:nvPr>
            <p:ph type="sldNum" sz="quarter" idx="10"/>
          </p:nvPr>
        </p:nvSpPr>
        <p:spPr/>
        <p:txBody>
          <a:bodyPr/>
          <a:lstStyle/>
          <a:p>
            <a:pPr>
              <a:defRPr/>
            </a:pPr>
            <a:r>
              <a:rPr lang="de-DE" altLang="de-DE" smtClean="0"/>
              <a:t># </a:t>
            </a:r>
            <a:fld id="{DD80604A-424E-49B2-B677-78BA9AA3C97D}" type="slidenum">
              <a:rPr lang="de-DE" altLang="de-DE" smtClean="0"/>
              <a:pPr>
                <a:defRPr/>
              </a:pPr>
              <a:t>9</a:t>
            </a:fld>
            <a:endParaRPr lang="de-DE" altLang="de-DE"/>
          </a:p>
        </p:txBody>
      </p:sp>
      <p:graphicFrame>
        <p:nvGraphicFramePr>
          <p:cNvPr id="5" name="Table 4"/>
          <p:cNvGraphicFramePr>
            <a:graphicFrameLocks noGrp="1"/>
          </p:cNvGraphicFramePr>
          <p:nvPr>
            <p:extLst>
              <p:ext uri="{D42A27DB-BD31-4B8C-83A1-F6EECF244321}">
                <p14:modId xmlns:p14="http://schemas.microsoft.com/office/powerpoint/2010/main" val="2970301916"/>
              </p:ext>
            </p:extLst>
          </p:nvPr>
        </p:nvGraphicFramePr>
        <p:xfrm>
          <a:off x="8184232" y="836712"/>
          <a:ext cx="3744416" cy="2542896"/>
        </p:xfrm>
        <a:graphic>
          <a:graphicData uri="http://schemas.openxmlformats.org/drawingml/2006/table">
            <a:tbl>
              <a:tblPr firstRow="1" bandRow="1">
                <a:effectLst>
                  <a:outerShdw blurRad="177800" dist="38100" dir="2700000" sx="101000" sy="101000" algn="tl" rotWithShape="0">
                    <a:prstClr val="black">
                      <a:alpha val="40000"/>
                    </a:prstClr>
                  </a:outerShdw>
                </a:effectLst>
                <a:tableStyleId>{073A0DAA-6AF3-43AB-8588-CEC1D06C72B9}</a:tableStyleId>
              </a:tblPr>
              <a:tblGrid>
                <a:gridCol w="1872208"/>
                <a:gridCol w="1872208"/>
              </a:tblGrid>
              <a:tr h="606416">
                <a:tc>
                  <a:txBody>
                    <a:bodyPr/>
                    <a:lstStyle/>
                    <a:p>
                      <a:pPr algn="ctr"/>
                      <a:r>
                        <a:rPr lang="en-GB" sz="2000" dirty="0" smtClean="0">
                          <a:solidFill>
                            <a:schemeClr val="bg1"/>
                          </a:solidFill>
                        </a:rPr>
                        <a:t>Amplitude</a:t>
                      </a:r>
                    </a:p>
                    <a:p>
                      <a:pPr algn="ctr"/>
                      <a:r>
                        <a:rPr lang="en-GB" sz="2000" dirty="0" smtClean="0">
                          <a:solidFill>
                            <a:schemeClr val="bg1"/>
                          </a:solidFill>
                        </a:rPr>
                        <a:t>range</a:t>
                      </a:r>
                      <a:endParaRPr lang="en-GB" sz="2000" dirty="0">
                        <a:solidFill>
                          <a:schemeClr val="bg1"/>
                        </a:solidFill>
                      </a:endParaRPr>
                    </a:p>
                  </a:txBody>
                  <a:tcPr/>
                </a:tc>
                <a:tc>
                  <a:txBody>
                    <a:bodyPr/>
                    <a:lstStyle/>
                    <a:p>
                      <a:pPr algn="ctr"/>
                      <a:r>
                        <a:rPr lang="en-GB" sz="2000" b="1" dirty="0" smtClean="0"/>
                        <a:t>Frequency </a:t>
                      </a:r>
                    </a:p>
                    <a:p>
                      <a:pPr algn="ctr"/>
                      <a:r>
                        <a:rPr lang="en-GB" sz="2000" b="1" dirty="0" smtClean="0">
                          <a:solidFill>
                            <a:schemeClr val="bg1"/>
                          </a:solidFill>
                        </a:rPr>
                        <a:t>range</a:t>
                      </a:r>
                      <a:endParaRPr lang="en-GB" sz="2000" b="1" dirty="0">
                        <a:solidFill>
                          <a:schemeClr val="bg1"/>
                        </a:solidFill>
                      </a:endParaRPr>
                    </a:p>
                  </a:txBody>
                  <a:tcPr/>
                </a:tc>
              </a:tr>
              <a:tr h="711978">
                <a:tc>
                  <a:txBody>
                    <a:bodyPr/>
                    <a:lstStyle/>
                    <a:p>
                      <a:pPr marL="360" indent="0" algn="ctr">
                        <a:lnSpc>
                          <a:spcPct val="100000"/>
                        </a:lnSpc>
                        <a:buClr>
                          <a:srgbClr val="000000"/>
                        </a:buClr>
                        <a:buFont typeface="Wingdings" charset="2"/>
                        <a:buNone/>
                      </a:pPr>
                      <a:r>
                        <a:rPr lang="en-US" sz="2000" b="0" strike="noStrike" spc="-1" dirty="0" smtClean="0">
                          <a:solidFill>
                            <a:srgbClr val="000000"/>
                          </a:solidFill>
                          <a:uFill>
                            <a:solidFill>
                              <a:srgbClr val="FFFFFF"/>
                            </a:solidFill>
                          </a:uFill>
                          <a:latin typeface="Calibri"/>
                        </a:rPr>
                        <a:t>10 </a:t>
                      </a:r>
                      <a:r>
                        <a:rPr lang="en-US" sz="2000" b="0" strike="noStrike" spc="-1" dirty="0" err="1" smtClean="0">
                          <a:solidFill>
                            <a:srgbClr val="000000"/>
                          </a:solidFill>
                          <a:uFill>
                            <a:solidFill>
                              <a:srgbClr val="FFFFFF"/>
                            </a:solidFill>
                          </a:uFill>
                          <a:latin typeface="Calibri"/>
                        </a:rPr>
                        <a:t>nrad</a:t>
                      </a:r>
                      <a:r>
                        <a:rPr lang="en-US" sz="2000" b="0" strike="noStrike" spc="-1" dirty="0" smtClean="0">
                          <a:solidFill>
                            <a:srgbClr val="000000"/>
                          </a:solidFill>
                          <a:uFill>
                            <a:solidFill>
                              <a:srgbClr val="FFFFFF"/>
                            </a:solidFill>
                          </a:uFill>
                          <a:latin typeface="Calibri"/>
                        </a:rPr>
                        <a:t>/s – </a:t>
                      </a:r>
                    </a:p>
                    <a:p>
                      <a:pPr marL="360" indent="0" algn="ctr">
                        <a:lnSpc>
                          <a:spcPct val="100000"/>
                        </a:lnSpc>
                        <a:buClr>
                          <a:srgbClr val="000000"/>
                        </a:buClr>
                        <a:buFont typeface="Wingdings" charset="2"/>
                        <a:buNone/>
                      </a:pPr>
                      <a:r>
                        <a:rPr lang="en-US" sz="2000" b="0" strike="noStrike" spc="-1" dirty="0" smtClean="0">
                          <a:solidFill>
                            <a:srgbClr val="000000"/>
                          </a:solidFill>
                          <a:uFill>
                            <a:solidFill>
                              <a:srgbClr val="FFFFFF"/>
                            </a:solidFill>
                          </a:uFill>
                          <a:latin typeface="Calibri"/>
                        </a:rPr>
                        <a:t>200 </a:t>
                      </a:r>
                      <a:r>
                        <a:rPr lang="en-US" sz="2000" b="0" strike="noStrike" spc="-1" dirty="0" err="1" smtClean="0">
                          <a:solidFill>
                            <a:srgbClr val="000000"/>
                          </a:solidFill>
                          <a:uFill>
                            <a:solidFill>
                              <a:srgbClr val="FFFFFF"/>
                            </a:solidFill>
                          </a:uFill>
                          <a:latin typeface="Symbol" panose="05050102010706020507" pitchFamily="18" charset="2"/>
                        </a:rPr>
                        <a:t>m</a:t>
                      </a:r>
                      <a:r>
                        <a:rPr lang="en-US" sz="2000" b="0" strike="noStrike" spc="-1" dirty="0" err="1" smtClean="0">
                          <a:solidFill>
                            <a:srgbClr val="000000"/>
                          </a:solidFill>
                          <a:uFill>
                            <a:solidFill>
                              <a:srgbClr val="FFFFFF"/>
                            </a:solidFill>
                          </a:uFill>
                          <a:latin typeface="Calibri"/>
                        </a:rPr>
                        <a:t>rad</a:t>
                      </a:r>
                      <a:r>
                        <a:rPr lang="en-US" sz="2000" b="0" strike="noStrike" spc="-1" dirty="0" smtClean="0">
                          <a:solidFill>
                            <a:srgbClr val="000000"/>
                          </a:solidFill>
                          <a:uFill>
                            <a:solidFill>
                              <a:srgbClr val="FFFFFF"/>
                            </a:solidFill>
                          </a:uFill>
                          <a:latin typeface="Calibri"/>
                        </a:rPr>
                        <a:t>/s</a:t>
                      </a:r>
                      <a:endParaRPr lang="en-US" sz="2400" b="0" strike="noStrike" spc="-1" dirty="0" smtClean="0">
                        <a:solidFill>
                          <a:srgbClr val="000000"/>
                        </a:solidFill>
                        <a:uFill>
                          <a:solidFill>
                            <a:srgbClr val="FFFFFF"/>
                          </a:solidFill>
                        </a:uFill>
                        <a:latin typeface="Calibri"/>
                      </a:endParaRPr>
                    </a:p>
                  </a:txBody>
                  <a:tcPr/>
                </a:tc>
                <a:tc>
                  <a:txBody>
                    <a:bodyPr/>
                    <a:lstStyle/>
                    <a:p>
                      <a:pPr algn="ctr"/>
                      <a:r>
                        <a:rPr lang="en-US" sz="2000" b="0" strike="noStrike" spc="-1" dirty="0" smtClean="0">
                          <a:solidFill>
                            <a:srgbClr val="000000"/>
                          </a:solidFill>
                          <a:uFill>
                            <a:solidFill>
                              <a:srgbClr val="FFFFFF"/>
                            </a:solidFill>
                          </a:uFill>
                          <a:latin typeface="Calibri"/>
                        </a:rPr>
                        <a:t>0.001 – 20 Hz </a:t>
                      </a:r>
                      <a:endParaRPr lang="en-GB" sz="2000" b="0" dirty="0">
                        <a:solidFill>
                          <a:srgbClr val="00B050"/>
                        </a:solidFill>
                      </a:endParaRPr>
                    </a:p>
                  </a:txBody>
                  <a:tcPr/>
                </a:tc>
              </a:tr>
              <a:tr h="1129878">
                <a:tc gridSpan="2">
                  <a:txBody>
                    <a:bodyPr/>
                    <a:lstStyle/>
                    <a:p>
                      <a:pPr algn="just"/>
                      <a:r>
                        <a:rPr lang="en-GB" sz="2000" b="1" dirty="0" smtClean="0">
                          <a:solidFill>
                            <a:schemeClr val="tx1"/>
                          </a:solidFill>
                        </a:rPr>
                        <a:t>Comments: </a:t>
                      </a:r>
                      <a:r>
                        <a:rPr lang="en-GB" sz="2000" b="0" baseline="0" dirty="0" smtClean="0">
                          <a:solidFill>
                            <a:schemeClr val="tx1"/>
                          </a:solidFill>
                        </a:rPr>
                        <a:t>Power </a:t>
                      </a:r>
                      <a:r>
                        <a:rPr lang="en-GB" sz="2000" b="0" baseline="0" dirty="0" err="1" smtClean="0">
                          <a:solidFill>
                            <a:schemeClr val="tx1"/>
                          </a:solidFill>
                        </a:rPr>
                        <a:t>consump-tion</a:t>
                      </a:r>
                      <a:r>
                        <a:rPr lang="en-GB" sz="2000" b="0" baseline="0" dirty="0" smtClean="0">
                          <a:solidFill>
                            <a:schemeClr val="tx1"/>
                          </a:solidFill>
                        </a:rPr>
                        <a:t> &lt;8W. Permanent monitoring tasks. </a:t>
                      </a:r>
                      <a:endParaRPr lang="en-GB" sz="2000" b="1" dirty="0">
                        <a:solidFill>
                          <a:schemeClr val="tx1"/>
                        </a:solidFill>
                      </a:endParaRPr>
                    </a:p>
                  </a:txBody>
                  <a:tcPr/>
                </a:tc>
                <a:tc hMerge="1">
                  <a:txBody>
                    <a:bodyPr/>
                    <a:lstStyle/>
                    <a:p>
                      <a:endParaRPr lang="en-GB" b="1" dirty="0">
                        <a:solidFill>
                          <a:srgbClr val="00B050"/>
                        </a:solidFill>
                      </a:endParaRPr>
                    </a:p>
                  </a:txBody>
                  <a:tcPr/>
                </a:tc>
              </a:tr>
            </a:tbl>
          </a:graphicData>
        </a:graphic>
      </p:graphicFrame>
      <p:pic>
        <p:nvPicPr>
          <p:cNvPr id="3" name="Picture 2"/>
          <p:cNvPicPr>
            <a:picLocks noChangeAspect="1"/>
          </p:cNvPicPr>
          <p:nvPr/>
        </p:nvPicPr>
        <p:blipFill>
          <a:blip r:embed="rId2"/>
          <a:stretch>
            <a:fillRect/>
          </a:stretch>
        </p:blipFill>
        <p:spPr>
          <a:xfrm>
            <a:off x="8221532" y="3745579"/>
            <a:ext cx="3707116" cy="2718105"/>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Content Placeholder 2"/>
          <p:cNvSpPr>
            <a:spLocks noGrp="1"/>
          </p:cNvSpPr>
          <p:nvPr>
            <p:ph idx="1"/>
          </p:nvPr>
        </p:nvSpPr>
        <p:spPr>
          <a:xfrm>
            <a:off x="1271464" y="1261303"/>
            <a:ext cx="5411447" cy="4968552"/>
          </a:xfrm>
          <a:solidFill>
            <a:schemeClr val="bg1"/>
          </a:solidFill>
          <a:ln>
            <a:solidFill>
              <a:schemeClr val="bg1"/>
            </a:solidFill>
          </a:ln>
          <a:effectLst>
            <a:outerShdw blurRad="241300" dist="38100" dir="2700000" sx="102000" sy="102000" algn="tl" rotWithShape="0">
              <a:prstClr val="black">
                <a:alpha val="40000"/>
              </a:prstClr>
            </a:outerShdw>
          </a:effectLst>
        </p:spPr>
        <p:txBody>
          <a:bodyPr/>
          <a:lstStyle/>
          <a:p>
            <a:pPr>
              <a:lnSpc>
                <a:spcPct val="150000"/>
              </a:lnSpc>
              <a:buClrTx/>
              <a:buFont typeface="Wingdings" panose="05000000000000000000" pitchFamily="2" charset="2"/>
              <a:buChar char="Ø"/>
            </a:pPr>
            <a:r>
              <a:rPr lang="de-DE" sz="2000" dirty="0" smtClean="0"/>
              <a:t>Strong tilt-seismometer coupling </a:t>
            </a:r>
            <a:endParaRPr lang="de-DE" sz="2000" dirty="0" smtClean="0"/>
          </a:p>
          <a:p>
            <a:pPr>
              <a:lnSpc>
                <a:spcPct val="150000"/>
              </a:lnSpc>
              <a:buClrTx/>
              <a:buFont typeface="Wingdings" panose="05000000000000000000" pitchFamily="2" charset="2"/>
              <a:buChar char="Ø"/>
            </a:pPr>
            <a:r>
              <a:rPr lang="de-DE" sz="2000" dirty="0" smtClean="0"/>
              <a:t>Unusual strong rotational ground motions </a:t>
            </a:r>
          </a:p>
          <a:p>
            <a:pPr>
              <a:lnSpc>
                <a:spcPct val="150000"/>
              </a:lnSpc>
              <a:buClrTx/>
              <a:buFont typeface="Wingdings" panose="05000000000000000000" pitchFamily="2" charset="2"/>
              <a:buChar char="Ø"/>
            </a:pPr>
            <a:r>
              <a:rPr lang="de-DE" sz="2000" dirty="0" smtClean="0"/>
              <a:t>Large </a:t>
            </a:r>
            <a:r>
              <a:rPr lang="de-DE" sz="2000" i="1" dirty="0" smtClean="0"/>
              <a:t>unconventional </a:t>
            </a:r>
            <a:r>
              <a:rPr lang="de-DE" sz="2000" dirty="0" smtClean="0"/>
              <a:t>source of ground motion (e.g., dyke movement, bubble explosions, ring subsidence)</a:t>
            </a:r>
            <a:endParaRPr lang="de-DE" sz="2000" dirty="0" smtClean="0"/>
          </a:p>
          <a:p>
            <a:pPr>
              <a:lnSpc>
                <a:spcPct val="150000"/>
              </a:lnSpc>
              <a:buClrTx/>
              <a:buFont typeface="Wingdings" panose="05000000000000000000" pitchFamily="2" charset="2"/>
              <a:buChar char="Ø"/>
            </a:pPr>
            <a:r>
              <a:rPr lang="de-DE" sz="2000" dirty="0" smtClean="0"/>
              <a:t>Monitoring of internal processes hampered by tilt-seismometer coupling (erroneous conclusions)</a:t>
            </a:r>
          </a:p>
          <a:p>
            <a:pPr>
              <a:lnSpc>
                <a:spcPct val="150000"/>
              </a:lnSpc>
              <a:buClrTx/>
              <a:buFont typeface="Wingdings" panose="05000000000000000000" pitchFamily="2" charset="2"/>
              <a:buChar char="Ø"/>
            </a:pPr>
            <a:r>
              <a:rPr lang="de-DE" sz="2000" dirty="0" smtClean="0"/>
              <a:t>So far demonstration only with theoretical seismograms</a:t>
            </a:r>
            <a:endParaRPr lang="de-DE" sz="2000" dirty="0" smtClean="0"/>
          </a:p>
          <a:p>
            <a:pPr marL="0" indent="0">
              <a:lnSpc>
                <a:spcPct val="150000"/>
              </a:lnSpc>
            </a:pPr>
            <a:endParaRPr lang="de-DE" sz="2000" dirty="0"/>
          </a:p>
        </p:txBody>
      </p:sp>
    </p:spTree>
    <p:extLst>
      <p:ext uri="{BB962C8B-B14F-4D97-AF65-F5344CB8AC3E}">
        <p14:creationId xmlns:p14="http://schemas.microsoft.com/office/powerpoint/2010/main" val="2409546063"/>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Praesentation_lmu_aktuell">
  <a:themeElements>
    <a:clrScheme name="">
      <a:dk1>
        <a:srgbClr val="000000"/>
      </a:dk1>
      <a:lt1>
        <a:srgbClr val="FFFFFF"/>
      </a:lt1>
      <a:dk2>
        <a:srgbClr val="4C4C4C"/>
      </a:dk2>
      <a:lt2>
        <a:srgbClr val="808080"/>
      </a:lt2>
      <a:accent1>
        <a:srgbClr val="FFCC00"/>
      </a:accent1>
      <a:accent2>
        <a:srgbClr val="FF990F"/>
      </a:accent2>
      <a:accent3>
        <a:srgbClr val="FFFFFF"/>
      </a:accent3>
      <a:accent4>
        <a:srgbClr val="000000"/>
      </a:accent4>
      <a:accent5>
        <a:srgbClr val="FFE2AA"/>
      </a:accent5>
      <a:accent6>
        <a:srgbClr val="E78A0C"/>
      </a:accent6>
      <a:hlink>
        <a:srgbClr val="009900"/>
      </a:hlink>
      <a:folHlink>
        <a:srgbClr val="99CC00"/>
      </a:folHlink>
    </a:clrScheme>
    <a:fontScheme name="Praesentation_lmu_aktuell">
      <a:majorFont>
        <a:latin typeface="LMU CompatilFact"/>
        <a:ea typeface=""/>
        <a:cs typeface=""/>
      </a:majorFont>
      <a:minorFont>
        <a:latin typeface="LMU CompatilFac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400" b="0" i="0" u="none" strike="noStrike" cap="none" normalizeH="0" baseline="0" smtClean="0">
            <a:ln>
              <a:noFill/>
            </a:ln>
            <a:solidFill>
              <a:schemeClr val="tx1"/>
            </a:solidFill>
            <a:effectLst/>
            <a:latin typeface="LMU CompatilFact" pitchFamily="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400" b="0" i="0" u="none" strike="noStrike" cap="none" normalizeH="0" baseline="0" smtClean="0">
            <a:ln>
              <a:noFill/>
            </a:ln>
            <a:solidFill>
              <a:schemeClr val="tx1"/>
            </a:solidFill>
            <a:effectLst/>
            <a:latin typeface="LMU CompatilFact" pitchFamily="2" charset="0"/>
          </a:defRPr>
        </a:defPPr>
      </a:lstStyle>
    </a:lnDef>
  </a:objectDefaults>
  <a:extraClrSchemeLst>
    <a:extraClrScheme>
      <a:clrScheme name="Praesentation_lmu_aktuel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aesentation_lmu_aktuel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aesentation_lmu_aktuel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aesentation_lmu_aktuel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aesentation_lmu_aktuel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aesentation_lmu_aktuel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aesentation_lmu_aktuell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aesentation_lmu_aktuel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aesentation_lmu_aktuel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aesentation_lmu_aktuel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aesentation_lmu_aktuel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aesentation_lmu_aktuel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raesentation_lmu_aktuell 13">
        <a:dk1>
          <a:srgbClr val="000000"/>
        </a:dk1>
        <a:lt1>
          <a:srgbClr val="FFFFFF"/>
        </a:lt1>
        <a:dk2>
          <a:srgbClr val="4C4C4C"/>
        </a:dk2>
        <a:lt2>
          <a:srgbClr val="808080"/>
        </a:lt2>
        <a:accent1>
          <a:srgbClr val="FFCC00"/>
        </a:accent1>
        <a:accent2>
          <a:srgbClr val="FF9900"/>
        </a:accent2>
        <a:accent3>
          <a:srgbClr val="FFFFFF"/>
        </a:accent3>
        <a:accent4>
          <a:srgbClr val="000000"/>
        </a:accent4>
        <a:accent5>
          <a:srgbClr val="FFE2AA"/>
        </a:accent5>
        <a:accent6>
          <a:srgbClr val="E78A00"/>
        </a:accent6>
        <a:hlink>
          <a:srgbClr val="0099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1875</Words>
  <Application>Microsoft Office PowerPoint</Application>
  <PresentationFormat>Widescreen</PresentationFormat>
  <Paragraphs>277</Paragraphs>
  <Slides>25</Slides>
  <Notes>16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4" baseType="lpstr">
      <vt:lpstr>Symbol</vt:lpstr>
      <vt:lpstr>Calibri</vt:lpstr>
      <vt:lpstr>Wingdings</vt:lpstr>
      <vt:lpstr>LMU SabonNext Demi</vt:lpstr>
      <vt:lpstr>Arial</vt:lpstr>
      <vt:lpstr>Times</vt:lpstr>
      <vt:lpstr>LMU CompatilFact</vt:lpstr>
      <vt:lpstr>Praesentation_lmu_aktuell</vt:lpstr>
      <vt:lpstr>Equation</vt:lpstr>
      <vt:lpstr>Rotational Motions in Earth Science and Engineering</vt:lpstr>
      <vt:lpstr> [Definition]  Rotational Ground Motions</vt:lpstr>
      <vt:lpstr>[Definition] Rotational Ground Motions</vt:lpstr>
      <vt:lpstr>PowerPoint Presentation</vt:lpstr>
      <vt:lpstr>[Science] – Why we need measurements of rotations!</vt:lpstr>
      <vt:lpstr>[Science] – Marine Geophysics: Ocean Bottom Sensors</vt:lpstr>
      <vt:lpstr>PowerPoint Presentation</vt:lpstr>
      <vt:lpstr>PowerPoint Presentation</vt:lpstr>
      <vt:lpstr>[Science] – Volcanology (Monitoring)</vt:lpstr>
      <vt:lpstr>[Science] – Seismic Tomography</vt:lpstr>
      <vt:lpstr>[Science] – Earthquake Physics</vt:lpstr>
      <vt:lpstr>[Science] – Planetology</vt:lpstr>
      <vt:lpstr>[Science] – Engineering</vt:lpstr>
      <vt:lpstr>[Technology] – State of the Art</vt:lpstr>
      <vt:lpstr>[Technology] – Requirements Summary </vt:lpstr>
      <vt:lpstr>[Technology] – State of the Art</vt:lpstr>
      <vt:lpstr>[Technology] – State of the Art</vt:lpstr>
      <vt:lpstr>[Technology] – Conclusions</vt:lpstr>
      <vt:lpstr>[Markets] – Seismic Networks, Agencies</vt:lpstr>
      <vt:lpstr>[Markets] – Seismic Networks, Agencies</vt:lpstr>
      <vt:lpstr>[Markets] – Seismic Networks, Agencies</vt:lpstr>
      <vt:lpstr>… before concluding …</vt:lpstr>
      <vt:lpstr>Conclusions</vt:lpstr>
      <vt:lpstr>Relevant recent publications</vt:lpstr>
      <vt:lpstr>[Science] – Geophysical Exploration</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dc:creator>
  <cp:lastModifiedBy>Heiner Igel</cp:lastModifiedBy>
  <cp:revision>264</cp:revision>
  <cp:lastPrinted>2002-10-09T14:32:30Z</cp:lastPrinted>
  <dcterms:created xsi:type="dcterms:W3CDTF">2003-07-21T12:00:07Z</dcterms:created>
  <dcterms:modified xsi:type="dcterms:W3CDTF">2016-03-02T19:26:09Z</dcterms:modified>
</cp:coreProperties>
</file>