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8" r:id="rId17"/>
    <p:sldId id="272" r:id="rId18"/>
    <p:sldId id="273" r:id="rId19"/>
    <p:sldId id="274" r:id="rId20"/>
    <p:sldId id="277" r:id="rId21"/>
    <p:sldId id="275" r:id="rId22"/>
    <p:sldId id="276" r:id="rId23"/>
    <p:sldId id="279" r:id="rId24"/>
    <p:sldId id="280" r:id="rId25"/>
    <p:sldId id="281" r:id="rId26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1450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4843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C32D-A6E6-49CB-81BB-D090F57F985A}" type="datetimeFigureOut">
              <a:rPr lang="de-DE" smtClean="0"/>
              <a:t>15.10.2012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233AA-38FC-49BD-BD82-3EAC178F82F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39234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C32D-A6E6-49CB-81BB-D090F57F985A}" type="datetimeFigureOut">
              <a:rPr lang="de-DE" smtClean="0"/>
              <a:t>15.10.2012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233AA-38FC-49BD-BD82-3EAC178F82F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5215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C32D-A6E6-49CB-81BB-D090F57F985A}" type="datetimeFigureOut">
              <a:rPr lang="de-DE" smtClean="0"/>
              <a:t>15.10.2012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233AA-38FC-49BD-BD82-3EAC178F82F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7221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C32D-A6E6-49CB-81BB-D090F57F985A}" type="datetimeFigureOut">
              <a:rPr lang="de-DE" smtClean="0"/>
              <a:t>15.10.2012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233AA-38FC-49BD-BD82-3EAC178F82F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90816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C32D-A6E6-49CB-81BB-D090F57F985A}" type="datetimeFigureOut">
              <a:rPr lang="de-DE" smtClean="0"/>
              <a:t>15.10.2012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233AA-38FC-49BD-BD82-3EAC178F82F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2944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C32D-A6E6-49CB-81BB-D090F57F985A}" type="datetimeFigureOut">
              <a:rPr lang="de-DE" smtClean="0"/>
              <a:t>15.10.2012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233AA-38FC-49BD-BD82-3EAC178F82F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8320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C32D-A6E6-49CB-81BB-D090F57F985A}" type="datetimeFigureOut">
              <a:rPr lang="de-DE" smtClean="0"/>
              <a:t>15.10.2012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233AA-38FC-49BD-BD82-3EAC178F82F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134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C32D-A6E6-49CB-81BB-D090F57F985A}" type="datetimeFigureOut">
              <a:rPr lang="de-DE" smtClean="0"/>
              <a:t>15.10.2012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233AA-38FC-49BD-BD82-3EAC178F82F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9158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C32D-A6E6-49CB-81BB-D090F57F985A}" type="datetimeFigureOut">
              <a:rPr lang="de-DE" smtClean="0"/>
              <a:t>15.10.2012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233AA-38FC-49BD-BD82-3EAC178F82F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86185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C32D-A6E6-49CB-81BB-D090F57F985A}" type="datetimeFigureOut">
              <a:rPr lang="de-DE" smtClean="0"/>
              <a:t>15.10.2012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233AA-38FC-49BD-BD82-3EAC178F82F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7353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2C32D-A6E6-49CB-81BB-D090F57F985A}" type="datetimeFigureOut">
              <a:rPr lang="de-DE" smtClean="0"/>
              <a:t>15.10.2012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233AA-38FC-49BD-BD82-3EAC178F82F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15310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A2C32D-A6E6-49CB-81BB-D090F57F985A}" type="datetimeFigureOut">
              <a:rPr lang="de-DE" smtClean="0"/>
              <a:t>15.10.2012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9233AA-38FC-49BD-BD82-3EAC178F82F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2178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3568" y="548680"/>
            <a:ext cx="7772400" cy="1470025"/>
          </a:xfrm>
        </p:spPr>
        <p:txBody>
          <a:bodyPr/>
          <a:lstStyle/>
          <a:p>
            <a:r>
              <a:rPr lang="de-DE" dirty="0" smtClean="0"/>
              <a:t>RHUM – Leg1</a:t>
            </a:r>
            <a:endParaRPr lang="de-DE" dirty="0"/>
          </a:p>
        </p:txBody>
      </p:sp>
      <p:pic>
        <p:nvPicPr>
          <p:cNvPr id="5" name="Image 12" descr="RHUM_RUM_logo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071" y="1988840"/>
            <a:ext cx="6945313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3616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839787"/>
          </a:xfrm>
        </p:spPr>
        <p:txBody>
          <a:bodyPr/>
          <a:lstStyle/>
          <a:p>
            <a:r>
              <a:rPr lang="de-DE" dirty="0" smtClean="0"/>
              <a:t>Rationale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262"/>
          <a:stretch>
            <a:fillRect/>
          </a:stretch>
        </p:blipFill>
        <p:spPr bwMode="auto">
          <a:xfrm>
            <a:off x="6096000" y="914400"/>
            <a:ext cx="3048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6157913" y="6300788"/>
            <a:ext cx="25098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fr-FR" sz="1400"/>
              <a:t>(Courtillot et al., EPSL, 2003)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4175125" y="914400"/>
            <a:ext cx="21494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fr-FR" sz="2000">
                <a:solidFill>
                  <a:srgbClr val="C70709"/>
                </a:solidFill>
              </a:rPr>
              <a:t>D" layer? 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4240213" y="5546725"/>
            <a:ext cx="20081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fr-FR" sz="2000">
                <a:solidFill>
                  <a:srgbClr val="C70709"/>
                </a:solidFill>
              </a:rPr>
              <a:t>Upper mantle</a:t>
            </a:r>
          </a:p>
          <a:p>
            <a:pPr eaLnBrk="1" hangingPunct="1"/>
            <a:r>
              <a:rPr lang="fr-FR" sz="2000">
                <a:solidFill>
                  <a:srgbClr val="C70709"/>
                </a:solidFill>
              </a:rPr>
              <a:t>instability?</a:t>
            </a:r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 rot="1366694">
            <a:off x="6110288" y="2514600"/>
            <a:ext cx="1676400" cy="685800"/>
          </a:xfrm>
          <a:prstGeom prst="ellipse">
            <a:avLst/>
          </a:prstGeom>
          <a:noFill/>
          <a:ln w="31750">
            <a:solidFill>
              <a:srgbClr val="B4111B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9" name="Oval 8"/>
          <p:cNvSpPr>
            <a:spLocks noChangeArrowheads="1"/>
          </p:cNvSpPr>
          <p:nvPr/>
        </p:nvSpPr>
        <p:spPr bwMode="auto">
          <a:xfrm rot="1366694">
            <a:off x="6278563" y="4310063"/>
            <a:ext cx="762000" cy="642937"/>
          </a:xfrm>
          <a:prstGeom prst="ellipse">
            <a:avLst/>
          </a:prstGeom>
          <a:noFill/>
          <a:ln w="31750">
            <a:solidFill>
              <a:srgbClr val="B4111B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0" name="Oval 9"/>
          <p:cNvSpPr>
            <a:spLocks noChangeArrowheads="1"/>
          </p:cNvSpPr>
          <p:nvPr/>
        </p:nvSpPr>
        <p:spPr bwMode="auto">
          <a:xfrm rot="1366694">
            <a:off x="6019800" y="3200400"/>
            <a:ext cx="985838" cy="942975"/>
          </a:xfrm>
          <a:prstGeom prst="ellipse">
            <a:avLst/>
          </a:prstGeom>
          <a:noFill/>
          <a:ln w="31750">
            <a:solidFill>
              <a:srgbClr val="B4111B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3814763" y="2895600"/>
            <a:ext cx="21637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fr-FR" sz="2000">
                <a:solidFill>
                  <a:srgbClr val="C70709"/>
                </a:solidFill>
              </a:rPr>
              <a:t>Lower mantle anomaly?</a:t>
            </a:r>
          </a:p>
        </p:txBody>
      </p:sp>
      <p:sp>
        <p:nvSpPr>
          <p:cNvPr id="12" name="Line 11"/>
          <p:cNvSpPr>
            <a:spLocks noChangeShapeType="1"/>
          </p:cNvSpPr>
          <p:nvPr/>
        </p:nvSpPr>
        <p:spPr bwMode="auto">
          <a:xfrm>
            <a:off x="5257800" y="1600200"/>
            <a:ext cx="914400" cy="914400"/>
          </a:xfrm>
          <a:prstGeom prst="line">
            <a:avLst/>
          </a:prstGeom>
          <a:noFill/>
          <a:ln w="31750">
            <a:solidFill>
              <a:srgbClr val="B4111B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3" name="Line 13"/>
          <p:cNvSpPr>
            <a:spLocks noChangeShapeType="1"/>
          </p:cNvSpPr>
          <p:nvPr/>
        </p:nvSpPr>
        <p:spPr bwMode="auto">
          <a:xfrm flipV="1">
            <a:off x="5410200" y="4762500"/>
            <a:ext cx="914400" cy="723900"/>
          </a:xfrm>
          <a:prstGeom prst="line">
            <a:avLst/>
          </a:prstGeom>
          <a:noFill/>
          <a:ln w="31750">
            <a:solidFill>
              <a:srgbClr val="B4111B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4" name="Text Box 18"/>
          <p:cNvSpPr txBox="1">
            <a:spLocks noChangeArrowheads="1"/>
          </p:cNvSpPr>
          <p:nvPr/>
        </p:nvSpPr>
        <p:spPr bwMode="auto">
          <a:xfrm>
            <a:off x="904875" y="3568700"/>
            <a:ext cx="23018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fr-FR" sz="1600"/>
              <a:t>Piton de la fournaise, </a:t>
            </a:r>
          </a:p>
          <a:p>
            <a:pPr algn="ctr" eaLnBrk="1" hangingPunct="1"/>
            <a:r>
              <a:rPr lang="fr-FR" sz="1600"/>
              <a:t>La Réunion, Avril 2007</a:t>
            </a:r>
          </a:p>
        </p:txBody>
      </p:sp>
      <p:pic>
        <p:nvPicPr>
          <p:cNvPr id="15" name="Picture 20" descr="griffits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378"/>
          <a:stretch>
            <a:fillRect/>
          </a:stretch>
        </p:blipFill>
        <p:spPr bwMode="auto">
          <a:xfrm>
            <a:off x="1446213" y="4073525"/>
            <a:ext cx="1125537" cy="216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21"/>
          <p:cNvSpPr>
            <a:spLocks noChangeArrowheads="1"/>
          </p:cNvSpPr>
          <p:nvPr/>
        </p:nvSpPr>
        <p:spPr bwMode="auto">
          <a:xfrm>
            <a:off x="1735138" y="6010275"/>
            <a:ext cx="560387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762000"/>
            <a:r>
              <a:rPr lang="fr-FR" sz="4800" b="1"/>
              <a:t>?</a:t>
            </a:r>
          </a:p>
        </p:txBody>
      </p:sp>
      <p:pic>
        <p:nvPicPr>
          <p:cNvPr id="17" name="Image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450" y="1016000"/>
            <a:ext cx="3516313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Espace réservé du numéro de diapositive 19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356350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2AAB1697-C44B-40F9-BB25-38E15129FECD}" type="slidenum">
              <a:rPr lang="fr-FR">
                <a:solidFill>
                  <a:srgbClr val="898989"/>
                </a:solidFill>
                <a:latin typeface="Calibri" pitchFamily="34" charset="0"/>
              </a:rPr>
              <a:pPr eaLnBrk="1" hangingPunct="1"/>
              <a:t>2</a:t>
            </a:fld>
            <a:endParaRPr lang="fr-FR">
              <a:solidFill>
                <a:srgbClr val="898989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0502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Tectonics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4" name="Imag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4888" y="1624013"/>
            <a:ext cx="4205287" cy="508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llipse 12"/>
          <p:cNvSpPr>
            <a:spLocks noChangeArrowheads="1"/>
          </p:cNvSpPr>
          <p:nvPr/>
        </p:nvSpPr>
        <p:spPr bwMode="auto">
          <a:xfrm>
            <a:off x="5002213" y="4471988"/>
            <a:ext cx="2576512" cy="2403475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6" name="ZoneTexte 12"/>
          <p:cNvSpPr txBox="1">
            <a:spLocks noChangeArrowheads="1"/>
          </p:cNvSpPr>
          <p:nvPr/>
        </p:nvSpPr>
        <p:spPr bwMode="auto">
          <a:xfrm>
            <a:off x="173038" y="2952750"/>
            <a:ext cx="4427537" cy="3570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Aft>
                <a:spcPts val="600"/>
              </a:spcAft>
            </a:pPr>
            <a:r>
              <a:rPr lang="en-US" b="1">
                <a:latin typeface="Calibri" pitchFamily="34" charset="0"/>
              </a:rPr>
              <a:t>Objectives</a:t>
            </a:r>
          </a:p>
          <a:p>
            <a:pPr eaLnBrk="1" hangingPunct="1">
              <a:spcAft>
                <a:spcPts val="600"/>
              </a:spcAft>
              <a:buFontTx/>
              <a:buChar char="-"/>
            </a:pPr>
            <a:r>
              <a:rPr lang="en-US">
                <a:latin typeface="Calibri" pitchFamily="34" charset="0"/>
              </a:rPr>
              <a:t> </a:t>
            </a:r>
            <a:r>
              <a:rPr lang="en-US" sz="1600">
                <a:latin typeface="Calibri" pitchFamily="34" charset="0"/>
              </a:rPr>
              <a:t>Imaging upper and lower mantle structures beneath La Réunion hotspot</a:t>
            </a:r>
          </a:p>
          <a:p>
            <a:pPr eaLnBrk="1" hangingPunct="1">
              <a:spcAft>
                <a:spcPts val="600"/>
              </a:spcAft>
              <a:buFontTx/>
              <a:buChar char="-"/>
            </a:pPr>
            <a:r>
              <a:rPr lang="en-US" sz="1600">
                <a:latin typeface="Calibri" pitchFamily="34" charset="0"/>
              </a:rPr>
              <a:t> Relationships with the south African superplume</a:t>
            </a:r>
          </a:p>
          <a:p>
            <a:pPr eaLnBrk="1" hangingPunct="1">
              <a:spcAft>
                <a:spcPts val="600"/>
              </a:spcAft>
              <a:buFontTx/>
              <a:buChar char="-"/>
            </a:pPr>
            <a:r>
              <a:rPr lang="en-US" sz="1600">
                <a:latin typeface="Calibri" pitchFamily="34" charset="0"/>
              </a:rPr>
              <a:t> Signature in the transition zone</a:t>
            </a:r>
          </a:p>
          <a:p>
            <a:pPr eaLnBrk="1" hangingPunct="1">
              <a:spcAft>
                <a:spcPts val="600"/>
              </a:spcAft>
              <a:buFontTx/>
              <a:buChar char="-"/>
            </a:pPr>
            <a:r>
              <a:rPr lang="en-US" sz="1600">
                <a:latin typeface="Calibri" pitchFamily="34" charset="0"/>
              </a:rPr>
              <a:t> Plume-lithosphere interactions, mantle flow, influence of pre-existing structures (ridges, transforms)</a:t>
            </a:r>
          </a:p>
          <a:p>
            <a:pPr eaLnBrk="1" hangingPunct="1">
              <a:spcAft>
                <a:spcPts val="600"/>
              </a:spcAft>
              <a:buFontTx/>
              <a:buChar char="-"/>
            </a:pPr>
            <a:r>
              <a:rPr lang="en-US" sz="1600">
                <a:latin typeface="Calibri" pitchFamily="34" charset="0"/>
              </a:rPr>
              <a:t> Plume – ridge interaction – role of the Rodrigues ridge</a:t>
            </a:r>
          </a:p>
          <a:p>
            <a:pPr eaLnBrk="1" hangingPunct="1">
              <a:spcAft>
                <a:spcPts val="600"/>
              </a:spcAft>
              <a:buFontTx/>
              <a:buChar char="-"/>
            </a:pPr>
            <a:r>
              <a:rPr lang="en-US" sz="1600">
                <a:latin typeface="Calibri" pitchFamily="34" charset="0"/>
              </a:rPr>
              <a:t> Plume signature with the surface observables (Bathymetry, gravimetry, magnetism). </a:t>
            </a:r>
          </a:p>
        </p:txBody>
      </p:sp>
      <p:sp>
        <p:nvSpPr>
          <p:cNvPr id="7" name="ZoneTexte 9"/>
          <p:cNvSpPr txBox="1">
            <a:spLocks noChangeArrowheads="1"/>
          </p:cNvSpPr>
          <p:nvPr/>
        </p:nvSpPr>
        <p:spPr bwMode="auto">
          <a:xfrm>
            <a:off x="266700" y="1676400"/>
            <a:ext cx="44354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b="1">
                <a:latin typeface="Calibri" pitchFamily="34" charset="0"/>
              </a:rPr>
              <a:t>A French-German project funded by ANR &amp; DFG 2012-2015 </a:t>
            </a:r>
          </a:p>
          <a:p>
            <a:pPr eaLnBrk="1" hangingPunct="1"/>
            <a:r>
              <a:rPr lang="en-US">
                <a:latin typeface="Calibri" pitchFamily="34" charset="0"/>
              </a:rPr>
              <a:t>-&gt; Structure and dynamics of La Réunion mantle plume</a:t>
            </a:r>
          </a:p>
        </p:txBody>
      </p:sp>
    </p:spTree>
    <p:extLst>
      <p:ext uri="{BB962C8B-B14F-4D97-AF65-F5344CB8AC3E}">
        <p14:creationId xmlns:p14="http://schemas.microsoft.com/office/powerpoint/2010/main" val="4034244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-108520" y="-24359"/>
            <a:ext cx="8836595" cy="1423988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4" name="Image 4" descr="Seismic_path_beneath_OBS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00800" y="1013866"/>
            <a:ext cx="2327275" cy="149066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rotWithShape="0">
              <a:srgbClr val="808080">
                <a:alpha val="42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11"/>
          <p:cNvSpPr txBox="1">
            <a:spLocks noChangeArrowheads="1"/>
          </p:cNvSpPr>
          <p:nvPr/>
        </p:nvSpPr>
        <p:spPr bwMode="auto">
          <a:xfrm>
            <a:off x="0" y="-25425"/>
            <a:ext cx="9144000" cy="646113"/>
          </a:xfrm>
          <a:prstGeom prst="rect">
            <a:avLst/>
          </a:prstGeom>
          <a:solidFill>
            <a:srgbClr val="FEFF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sz="3600" b="1">
                <a:latin typeface="Calibri" pitchFamily="34" charset="0"/>
              </a:rPr>
              <a:t>Seismological networks</a:t>
            </a:r>
            <a:endParaRPr lang="en-US" sz="2800">
              <a:latin typeface="Calibri" pitchFamily="34" charset="0"/>
            </a:endParaRPr>
          </a:p>
        </p:txBody>
      </p:sp>
      <p:pic>
        <p:nvPicPr>
          <p:cNvPr id="6" name="Image 9" descr="ANR_logo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594766"/>
            <a:ext cx="12811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er 19"/>
          <p:cNvGrpSpPr>
            <a:grpSpLocks/>
          </p:cNvGrpSpPr>
          <p:nvPr/>
        </p:nvGrpSpPr>
        <p:grpSpPr bwMode="auto">
          <a:xfrm>
            <a:off x="6019800" y="3312566"/>
            <a:ext cx="3386138" cy="2852738"/>
            <a:chOff x="6477000" y="4267200"/>
            <a:chExt cx="3386887" cy="2850496"/>
          </a:xfrm>
        </p:grpSpPr>
        <p:sp>
          <p:nvSpPr>
            <p:cNvPr id="8" name="Ellipse 11"/>
            <p:cNvSpPr>
              <a:spLocks noChangeArrowheads="1"/>
            </p:cNvSpPr>
            <p:nvPr/>
          </p:nvSpPr>
          <p:spPr bwMode="auto">
            <a:xfrm>
              <a:off x="6477000" y="43434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9" name="Ellipse 12"/>
            <p:cNvSpPr>
              <a:spLocks noChangeArrowheads="1"/>
            </p:cNvSpPr>
            <p:nvPr/>
          </p:nvSpPr>
          <p:spPr bwMode="auto">
            <a:xfrm>
              <a:off x="6477000" y="4648200"/>
              <a:ext cx="152400" cy="15240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0" name="Ellipse 13"/>
            <p:cNvSpPr>
              <a:spLocks noChangeArrowheads="1"/>
            </p:cNvSpPr>
            <p:nvPr/>
          </p:nvSpPr>
          <p:spPr bwMode="auto">
            <a:xfrm>
              <a:off x="6477000" y="4953000"/>
              <a:ext cx="152400" cy="152400"/>
            </a:xfrm>
            <a:prstGeom prst="ellipse">
              <a:avLst/>
            </a:prstGeom>
            <a:solidFill>
              <a:srgbClr val="ABE467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1" name="Ellipse 14"/>
            <p:cNvSpPr>
              <a:spLocks noChangeArrowheads="1"/>
            </p:cNvSpPr>
            <p:nvPr/>
          </p:nvSpPr>
          <p:spPr bwMode="auto">
            <a:xfrm>
              <a:off x="6477005" y="5645544"/>
              <a:ext cx="152400" cy="152400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2" name="Ellipse 15"/>
            <p:cNvSpPr>
              <a:spLocks noChangeArrowheads="1"/>
            </p:cNvSpPr>
            <p:nvPr/>
          </p:nvSpPr>
          <p:spPr bwMode="auto">
            <a:xfrm>
              <a:off x="6477005" y="5950345"/>
              <a:ext cx="152400" cy="1524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3" name="Ellipse 16"/>
            <p:cNvSpPr>
              <a:spLocks noChangeArrowheads="1"/>
            </p:cNvSpPr>
            <p:nvPr/>
          </p:nvSpPr>
          <p:spPr bwMode="auto">
            <a:xfrm>
              <a:off x="6477005" y="6244161"/>
              <a:ext cx="152400" cy="152400"/>
            </a:xfrm>
            <a:prstGeom prst="ellipse">
              <a:avLst/>
            </a:prstGeom>
            <a:solidFill>
              <a:srgbClr val="FF65FB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4" name="Fusionner 17"/>
            <p:cNvSpPr/>
            <p:nvPr/>
          </p:nvSpPr>
          <p:spPr bwMode="auto">
            <a:xfrm>
              <a:off x="6477000" y="6560921"/>
              <a:ext cx="152434" cy="152280"/>
            </a:xfrm>
            <a:prstGeom prst="flowChartMerg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fr-FR">
                <a:latin typeface="Arial" pitchFamily="-108" charset="0"/>
                <a:ea typeface="ＭＳ Ｐゴシック" pitchFamily="-108" charset="-128"/>
                <a:cs typeface="ＭＳ Ｐゴシック" pitchFamily="-108" charset="-128"/>
              </a:endParaRPr>
            </a:p>
          </p:txBody>
        </p:sp>
        <p:sp>
          <p:nvSpPr>
            <p:cNvPr id="15" name="ZoneTexte 18"/>
            <p:cNvSpPr txBox="1">
              <a:spLocks noChangeArrowheads="1"/>
            </p:cNvSpPr>
            <p:nvPr/>
          </p:nvSpPr>
          <p:spPr bwMode="auto">
            <a:xfrm>
              <a:off x="6705605" y="4267200"/>
              <a:ext cx="3158282" cy="28504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ts val="800"/>
                </a:spcBef>
              </a:pPr>
              <a:r>
                <a:rPr lang="fr-FR" sz="1400" b="1"/>
                <a:t>57 OBS RHUM-RUM</a:t>
              </a:r>
            </a:p>
            <a:p>
              <a:pPr eaLnBrk="1" hangingPunct="1">
                <a:spcBef>
                  <a:spcPts val="800"/>
                </a:spcBef>
              </a:pPr>
              <a:r>
                <a:rPr lang="fr-FR" sz="1400" b="1"/>
                <a:t>Stations permanentes</a:t>
              </a:r>
            </a:p>
            <a:p>
              <a:pPr eaLnBrk="1" hangingPunct="1">
                <a:spcBef>
                  <a:spcPts val="800"/>
                </a:spcBef>
              </a:pPr>
              <a:r>
                <a:rPr lang="fr-FR" sz="1400" b="1"/>
                <a:t>12 stations DEPAS </a:t>
              </a:r>
            </a:p>
            <a:p>
              <a:pPr eaLnBrk="1" hangingPunct="1">
                <a:spcBef>
                  <a:spcPts val="800"/>
                </a:spcBef>
              </a:pPr>
              <a:r>
                <a:rPr lang="fr-FR" sz="1400" b="1"/>
                <a:t>Seychelles – Mauritius - Rodrigues</a:t>
              </a:r>
            </a:p>
            <a:p>
              <a:pPr eaLnBrk="1" hangingPunct="1">
                <a:spcBef>
                  <a:spcPts val="800"/>
                </a:spcBef>
              </a:pPr>
              <a:r>
                <a:rPr lang="fr-FR" sz="1400" b="1"/>
                <a:t>25 stations GFZ Madagascar</a:t>
              </a:r>
            </a:p>
            <a:p>
              <a:pPr eaLnBrk="1" hangingPunct="1">
                <a:spcBef>
                  <a:spcPts val="800"/>
                </a:spcBef>
              </a:pPr>
              <a:r>
                <a:rPr lang="fr-FR" sz="1400" b="1"/>
                <a:t>Stations AfricArray</a:t>
              </a:r>
            </a:p>
            <a:p>
              <a:pPr eaLnBrk="1" hangingPunct="1">
                <a:spcBef>
                  <a:spcPts val="800"/>
                </a:spcBef>
              </a:pPr>
              <a:r>
                <a:rPr lang="fr-FR" sz="1400" b="1"/>
                <a:t>5 stations RHUM Iles Eparses</a:t>
              </a:r>
            </a:p>
            <a:p>
              <a:pPr eaLnBrk="1" hangingPunct="1">
                <a:spcBef>
                  <a:spcPts val="800"/>
                </a:spcBef>
              </a:pPr>
              <a:r>
                <a:rPr lang="fr-FR" sz="1400" b="1"/>
                <a:t>30 stations US MACOMO</a:t>
              </a:r>
            </a:p>
            <a:p>
              <a:pPr eaLnBrk="1" hangingPunct="1">
                <a:spcBef>
                  <a:spcPts val="800"/>
                </a:spcBef>
              </a:pPr>
              <a:r>
                <a:rPr lang="fr-FR" sz="1400" b="1"/>
                <a:t>5 stations RHUM Madagascar</a:t>
              </a:r>
            </a:p>
          </p:txBody>
        </p:sp>
        <p:sp>
          <p:nvSpPr>
            <p:cNvPr id="16" name="Ellipse 14"/>
            <p:cNvSpPr>
              <a:spLocks noChangeArrowheads="1"/>
            </p:cNvSpPr>
            <p:nvPr/>
          </p:nvSpPr>
          <p:spPr bwMode="auto">
            <a:xfrm>
              <a:off x="6477005" y="6863984"/>
              <a:ext cx="152400" cy="152400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</p:grpSp>
      <p:pic>
        <p:nvPicPr>
          <p:cNvPr id="17" name="Image 6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63" y="763041"/>
            <a:ext cx="2057400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Image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1399629"/>
            <a:ext cx="5913438" cy="476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5124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2564904"/>
            <a:ext cx="8229600" cy="1143000"/>
          </a:xfrm>
        </p:spPr>
        <p:txBody>
          <a:bodyPr/>
          <a:lstStyle/>
          <a:p>
            <a:r>
              <a:rPr lang="de-DE" dirty="0" err="1" smtClean="0"/>
              <a:t>Impressions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77536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Lava </a:t>
            </a:r>
            <a:r>
              <a:rPr lang="de-DE" dirty="0" err="1" smtClean="0"/>
              <a:t>flow</a:t>
            </a:r>
            <a:r>
              <a:rPr lang="de-DE" dirty="0" smtClean="0"/>
              <a:t> 2007</a:t>
            </a:r>
            <a:endParaRPr lang="de-DE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497" y="1600200"/>
            <a:ext cx="6761006" cy="4525963"/>
          </a:xfrm>
        </p:spPr>
      </p:pic>
    </p:spTree>
    <p:extLst>
      <p:ext uri="{BB962C8B-B14F-4D97-AF65-F5344CB8AC3E}">
        <p14:creationId xmlns:p14="http://schemas.microsoft.com/office/powerpoint/2010/main" val="246878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Route du </a:t>
            </a:r>
            <a:r>
              <a:rPr lang="de-DE" dirty="0" err="1" smtClean="0"/>
              <a:t>volcan</a:t>
            </a:r>
            <a:endParaRPr lang="de-DE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497" y="1600200"/>
            <a:ext cx="6761006" cy="4525963"/>
          </a:xfrm>
        </p:spPr>
      </p:pic>
    </p:spTree>
    <p:extLst>
      <p:ext uri="{BB962C8B-B14F-4D97-AF65-F5344CB8AC3E}">
        <p14:creationId xmlns:p14="http://schemas.microsoft.com/office/powerpoint/2010/main" val="916670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Lava </a:t>
            </a:r>
            <a:r>
              <a:rPr lang="de-DE" dirty="0" err="1" smtClean="0"/>
              <a:t>lake</a:t>
            </a:r>
            <a:r>
              <a:rPr lang="de-DE" dirty="0" smtClean="0"/>
              <a:t> 2007</a:t>
            </a:r>
            <a:endParaRPr lang="de-DE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497" y="1600200"/>
            <a:ext cx="6761006" cy="4525963"/>
          </a:xfrm>
        </p:spPr>
      </p:pic>
    </p:spTree>
    <p:extLst>
      <p:ext uri="{BB962C8B-B14F-4D97-AF65-F5344CB8AC3E}">
        <p14:creationId xmlns:p14="http://schemas.microsoft.com/office/powerpoint/2010/main" val="890594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Piton</a:t>
            </a:r>
            <a:r>
              <a:rPr lang="de-DE" dirty="0" smtClean="0"/>
              <a:t> de la </a:t>
            </a:r>
            <a:r>
              <a:rPr lang="de-DE" dirty="0" err="1" smtClean="0"/>
              <a:t>Fournaise</a:t>
            </a:r>
            <a:endParaRPr lang="de-DE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497" y="1600200"/>
            <a:ext cx="6761006" cy="4525963"/>
          </a:xfrm>
        </p:spPr>
      </p:pic>
    </p:spTree>
    <p:extLst>
      <p:ext uri="{BB962C8B-B14F-4D97-AF65-F5344CB8AC3E}">
        <p14:creationId xmlns:p14="http://schemas.microsoft.com/office/powerpoint/2010/main" val="1329269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Marion </a:t>
            </a:r>
            <a:r>
              <a:rPr lang="de-DE" dirty="0" err="1" smtClean="0"/>
              <a:t>Dufresne</a:t>
            </a:r>
            <a:endParaRPr lang="de-DE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342" y="1600200"/>
            <a:ext cx="6833316" cy="4525963"/>
          </a:xfrm>
        </p:spPr>
      </p:pic>
    </p:spTree>
    <p:extLst>
      <p:ext uri="{BB962C8B-B14F-4D97-AF65-F5344CB8AC3E}">
        <p14:creationId xmlns:p14="http://schemas.microsoft.com/office/powerpoint/2010/main" val="20837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What</a:t>
            </a:r>
            <a:r>
              <a:rPr lang="de-DE" dirty="0" smtClean="0"/>
              <a:t> </a:t>
            </a:r>
            <a:r>
              <a:rPr lang="de-DE" dirty="0" err="1" smtClean="0"/>
              <a:t>we</a:t>
            </a:r>
            <a:r>
              <a:rPr lang="de-DE" dirty="0" smtClean="0"/>
              <a:t> </a:t>
            </a:r>
            <a:r>
              <a:rPr lang="de-DE" dirty="0" err="1" smtClean="0"/>
              <a:t>needed</a:t>
            </a:r>
            <a:r>
              <a:rPr lang="de-DE" dirty="0" smtClean="0"/>
              <a:t> …</a:t>
            </a:r>
            <a:endParaRPr lang="de-DE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342" y="1600200"/>
            <a:ext cx="6833316" cy="4525963"/>
          </a:xfrm>
        </p:spPr>
      </p:pic>
    </p:spTree>
    <p:extLst>
      <p:ext uri="{BB962C8B-B14F-4D97-AF65-F5344CB8AC3E}">
        <p14:creationId xmlns:p14="http://schemas.microsoft.com/office/powerpoint/2010/main" val="397914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What</a:t>
            </a:r>
            <a:r>
              <a:rPr lang="de-DE" dirty="0" smtClean="0"/>
              <a:t> </a:t>
            </a:r>
            <a:r>
              <a:rPr lang="de-DE" dirty="0" err="1" smtClean="0"/>
              <a:t>we</a:t>
            </a:r>
            <a:r>
              <a:rPr lang="de-DE" dirty="0" smtClean="0"/>
              <a:t> </a:t>
            </a:r>
            <a:r>
              <a:rPr lang="de-DE" dirty="0" err="1" smtClean="0"/>
              <a:t>got</a:t>
            </a:r>
            <a:r>
              <a:rPr lang="de-DE" dirty="0" smtClean="0"/>
              <a:t> …</a:t>
            </a:r>
            <a:endParaRPr lang="de-DE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342" y="1600200"/>
            <a:ext cx="6833316" cy="4525963"/>
          </a:xfrm>
        </p:spPr>
      </p:pic>
    </p:spTree>
    <p:extLst>
      <p:ext uri="{BB962C8B-B14F-4D97-AF65-F5344CB8AC3E}">
        <p14:creationId xmlns:p14="http://schemas.microsoft.com/office/powerpoint/2010/main" val="1697480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... </a:t>
            </a:r>
            <a:r>
              <a:rPr lang="de-DE" dirty="0" err="1"/>
              <a:t>i</a:t>
            </a:r>
            <a:r>
              <a:rPr lang="de-DE" dirty="0" err="1" smtClean="0"/>
              <a:t>nstead</a:t>
            </a:r>
            <a:r>
              <a:rPr lang="de-DE" dirty="0" smtClean="0"/>
              <a:t> …</a:t>
            </a:r>
            <a:endParaRPr lang="de-DE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477108"/>
            <a:ext cx="8229600" cy="2772146"/>
          </a:xfrm>
        </p:spPr>
      </p:pic>
    </p:spTree>
    <p:extLst>
      <p:ext uri="{BB962C8B-B14F-4D97-AF65-F5344CB8AC3E}">
        <p14:creationId xmlns:p14="http://schemas.microsoft.com/office/powerpoint/2010/main" val="4078291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... but </a:t>
            </a:r>
            <a:r>
              <a:rPr lang="de-DE" dirty="0" err="1" smtClean="0"/>
              <a:t>then</a:t>
            </a:r>
            <a:r>
              <a:rPr lang="de-DE" dirty="0" smtClean="0"/>
              <a:t> …</a:t>
            </a:r>
            <a:endParaRPr lang="de-DE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342" y="1600200"/>
            <a:ext cx="6833316" cy="4525963"/>
          </a:xfrm>
        </p:spPr>
      </p:pic>
    </p:spTree>
    <p:extLst>
      <p:ext uri="{BB962C8B-B14F-4D97-AF65-F5344CB8AC3E}">
        <p14:creationId xmlns:p14="http://schemas.microsoft.com/office/powerpoint/2010/main" val="2031057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Assembly</a:t>
            </a:r>
            <a:endParaRPr lang="de-DE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2955516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409124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Deployment</a:t>
            </a:r>
            <a:endParaRPr lang="de-DE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342" y="1600200"/>
            <a:ext cx="6833316" cy="4525963"/>
          </a:xfrm>
        </p:spPr>
      </p:pic>
    </p:spTree>
    <p:extLst>
      <p:ext uri="{BB962C8B-B14F-4D97-AF65-F5344CB8AC3E}">
        <p14:creationId xmlns:p14="http://schemas.microsoft.com/office/powerpoint/2010/main" val="2072922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Deployment</a:t>
            </a:r>
            <a:endParaRPr lang="de-DE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4943" y="1600200"/>
            <a:ext cx="4874114" cy="4525963"/>
          </a:xfrm>
        </p:spPr>
      </p:pic>
    </p:spTree>
    <p:extLst>
      <p:ext uri="{BB962C8B-B14F-4D97-AF65-F5344CB8AC3E}">
        <p14:creationId xmlns:p14="http://schemas.microsoft.com/office/powerpoint/2010/main" val="2782428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PC </a:t>
            </a:r>
            <a:r>
              <a:rPr lang="de-DE" dirty="0" err="1" smtClean="0"/>
              <a:t>Room</a:t>
            </a:r>
            <a:endParaRPr lang="de-DE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342" y="1600200"/>
            <a:ext cx="6833316" cy="4525963"/>
          </a:xfrm>
        </p:spPr>
      </p:pic>
    </p:spTree>
    <p:extLst>
      <p:ext uri="{BB962C8B-B14F-4D97-AF65-F5344CB8AC3E}">
        <p14:creationId xmlns:p14="http://schemas.microsoft.com/office/powerpoint/2010/main" val="2393239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Bathymetry</a:t>
            </a:r>
            <a:endParaRPr lang="de-DE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342" y="1600200"/>
            <a:ext cx="6833316" cy="4525963"/>
          </a:xfrm>
        </p:spPr>
      </p:pic>
    </p:spTree>
    <p:extLst>
      <p:ext uri="{BB962C8B-B14F-4D97-AF65-F5344CB8AC3E}">
        <p14:creationId xmlns:p14="http://schemas.microsoft.com/office/powerpoint/2010/main" val="3397106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Karin </a:t>
            </a:r>
            <a:r>
              <a:rPr lang="de-DE" dirty="0" err="1" smtClean="0"/>
              <a:t>with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father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plumes</a:t>
            </a:r>
            <a:endParaRPr lang="de-DE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497" y="1600200"/>
            <a:ext cx="6761006" cy="4525963"/>
          </a:xfrm>
        </p:spPr>
      </p:pic>
    </p:spTree>
    <p:extLst>
      <p:ext uri="{BB962C8B-B14F-4D97-AF65-F5344CB8AC3E}">
        <p14:creationId xmlns:p14="http://schemas.microsoft.com/office/powerpoint/2010/main" val="2770052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Daily </a:t>
            </a:r>
            <a:r>
              <a:rPr lang="de-DE" dirty="0" err="1" smtClean="0"/>
              <a:t>seminars</a:t>
            </a:r>
            <a:endParaRPr lang="de-DE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497" y="1600200"/>
            <a:ext cx="6761006" cy="4525963"/>
          </a:xfrm>
        </p:spPr>
      </p:pic>
    </p:spTree>
    <p:extLst>
      <p:ext uri="{BB962C8B-B14F-4D97-AF65-F5344CB8AC3E}">
        <p14:creationId xmlns:p14="http://schemas.microsoft.com/office/powerpoint/2010/main" val="693692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Leasure</a:t>
            </a:r>
            <a:endParaRPr lang="de-DE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342" y="1600200"/>
            <a:ext cx="6833316" cy="4525963"/>
          </a:xfrm>
        </p:spPr>
      </p:pic>
    </p:spTree>
    <p:extLst>
      <p:ext uri="{BB962C8B-B14F-4D97-AF65-F5344CB8AC3E}">
        <p14:creationId xmlns:p14="http://schemas.microsoft.com/office/powerpoint/2010/main" val="64750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Return (</a:t>
            </a:r>
            <a:r>
              <a:rPr lang="de-DE" dirty="0" err="1" smtClean="0"/>
              <a:t>strike</a:t>
            </a:r>
            <a:r>
              <a:rPr lang="de-DE" dirty="0" smtClean="0"/>
              <a:t> </a:t>
            </a:r>
            <a:r>
              <a:rPr lang="de-DE" dirty="0" err="1" smtClean="0"/>
              <a:t>again</a:t>
            </a:r>
            <a:r>
              <a:rPr lang="de-DE" dirty="0" smtClean="0"/>
              <a:t>!)</a:t>
            </a:r>
            <a:endParaRPr lang="de-DE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283" y="1600200"/>
            <a:ext cx="4725433" cy="4525963"/>
          </a:xfrm>
        </p:spPr>
      </p:pic>
    </p:spTree>
    <p:extLst>
      <p:ext uri="{BB962C8B-B14F-4D97-AF65-F5344CB8AC3E}">
        <p14:creationId xmlns:p14="http://schemas.microsoft.com/office/powerpoint/2010/main" val="14628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Current</a:t>
            </a:r>
            <a:r>
              <a:rPr lang="de-DE" dirty="0" smtClean="0"/>
              <a:t> </a:t>
            </a:r>
            <a:r>
              <a:rPr lang="de-DE" dirty="0" err="1" smtClean="0"/>
              <a:t>location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8921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209</Words>
  <Application>Microsoft Office PowerPoint</Application>
  <PresentationFormat>Bildschirmpräsentation (4:3)</PresentationFormat>
  <Paragraphs>51</Paragraphs>
  <Slides>25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25</vt:i4>
      </vt:variant>
    </vt:vector>
  </HeadingPairs>
  <TitlesOfParts>
    <vt:vector size="26" baseType="lpstr">
      <vt:lpstr>Larissa</vt:lpstr>
      <vt:lpstr>RHUM – Leg1</vt:lpstr>
      <vt:lpstr>Rationale</vt:lpstr>
      <vt:lpstr>Tectonics</vt:lpstr>
      <vt:lpstr>PowerPoint-Präsentation</vt:lpstr>
      <vt:lpstr>Impressions</vt:lpstr>
      <vt:lpstr>Lava flow 2007</vt:lpstr>
      <vt:lpstr>Route du volcan</vt:lpstr>
      <vt:lpstr>Lava lake 2007</vt:lpstr>
      <vt:lpstr>Piton de la Fournaise</vt:lpstr>
      <vt:lpstr>Marion Dufresne</vt:lpstr>
      <vt:lpstr>What we needed …</vt:lpstr>
      <vt:lpstr>What we got …</vt:lpstr>
      <vt:lpstr>... instead …</vt:lpstr>
      <vt:lpstr>... but then …</vt:lpstr>
      <vt:lpstr>Assembly</vt:lpstr>
      <vt:lpstr>PowerPoint-Präsentation</vt:lpstr>
      <vt:lpstr>Deployment</vt:lpstr>
      <vt:lpstr>Deployment</vt:lpstr>
      <vt:lpstr>PC Room</vt:lpstr>
      <vt:lpstr>Bathymetry</vt:lpstr>
      <vt:lpstr>Karin with the father of plumes</vt:lpstr>
      <vt:lpstr>Daily seminars</vt:lpstr>
      <vt:lpstr>Leasure</vt:lpstr>
      <vt:lpstr>Return (strike again!)</vt:lpstr>
      <vt:lpstr>Current location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User</dc:creator>
  <cp:lastModifiedBy>User</cp:lastModifiedBy>
  <cp:revision>10</cp:revision>
  <dcterms:created xsi:type="dcterms:W3CDTF">2012-10-15T06:02:15Z</dcterms:created>
  <dcterms:modified xsi:type="dcterms:W3CDTF">2012-10-15T13:36:12Z</dcterms:modified>
</cp:coreProperties>
</file>