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4" r:id="rId3"/>
    <p:sldId id="257" r:id="rId4"/>
    <p:sldId id="272" r:id="rId5"/>
    <p:sldId id="273" r:id="rId6"/>
    <p:sldId id="276" r:id="rId7"/>
    <p:sldId id="277" r:id="rId8"/>
    <p:sldId id="270" r:id="rId9"/>
    <p:sldId id="268" r:id="rId10"/>
    <p:sldId id="266" r:id="rId11"/>
    <p:sldId id="265" r:id="rId12"/>
    <p:sldId id="261" r:id="rId13"/>
    <p:sldId id="258" r:id="rId14"/>
    <p:sldId id="259" r:id="rId15"/>
    <p:sldId id="274" r:id="rId16"/>
    <p:sldId id="263" r:id="rId17"/>
    <p:sldId id="275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71" r:id="rId28"/>
    <p:sldId id="267" r:id="rId29"/>
    <p:sldId id="269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4660"/>
  </p:normalViewPr>
  <p:slideViewPr>
    <p:cSldViewPr>
      <p:cViewPr>
        <p:scale>
          <a:sx n="82" d="100"/>
          <a:sy n="82" d="100"/>
        </p:scale>
        <p:origin x="-811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C525D-ABFB-4616-AF8D-ED655AE04745}" type="datetimeFigureOut">
              <a:rPr lang="de-DE" smtClean="0"/>
              <a:t>29.09.2012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3F7DB-7CD1-426B-8820-BFBCFE277B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42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3F7DB-7CD1-426B-8820-BFBCFE277B9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28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29.09.2012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3100" dirty="0" err="1" smtClean="0"/>
              <a:t>Why</a:t>
            </a:r>
            <a:r>
              <a:rPr lang="de-DE" sz="3100" dirty="0" smtClean="0"/>
              <a:t> (</a:t>
            </a:r>
            <a:r>
              <a:rPr lang="de-DE" sz="3100" dirty="0" err="1" smtClean="0"/>
              <a:t>the</a:t>
            </a:r>
            <a:r>
              <a:rPr lang="de-DE" sz="3100" dirty="0" smtClean="0"/>
              <a:t> hell) </a:t>
            </a:r>
            <a:r>
              <a:rPr lang="de-DE" sz="3100" dirty="0" err="1" smtClean="0"/>
              <a:t>is</a:t>
            </a:r>
            <a:r>
              <a:rPr lang="de-DE" sz="3100" dirty="0" smtClean="0"/>
              <a:t> </a:t>
            </a:r>
            <a:r>
              <a:rPr lang="de-DE" sz="3100" dirty="0" err="1" smtClean="0"/>
              <a:t>it</a:t>
            </a:r>
            <a:r>
              <a:rPr lang="de-DE" sz="3100" dirty="0" smtClean="0"/>
              <a:t> so </a:t>
            </a:r>
            <a:r>
              <a:rPr lang="de-DE" sz="3100" dirty="0" err="1" smtClean="0"/>
              <a:t>difficult</a:t>
            </a:r>
            <a:r>
              <a:rPr lang="de-DE" sz="3100" dirty="0" smtClean="0"/>
              <a:t> </a:t>
            </a:r>
            <a:r>
              <a:rPr lang="de-DE" sz="3100" dirty="0" err="1" smtClean="0"/>
              <a:t>to</a:t>
            </a:r>
            <a:r>
              <a:rPr lang="de-DE" sz="3100" dirty="0" smtClean="0"/>
              <a:t> </a:t>
            </a:r>
            <a:r>
              <a:rPr lang="de-DE" sz="3100" dirty="0" err="1" smtClean="0"/>
              <a:t>image</a:t>
            </a:r>
            <a:r>
              <a:rPr lang="de-DE" sz="3100" dirty="0" smtClean="0"/>
              <a:t> </a:t>
            </a:r>
            <a:r>
              <a:rPr lang="de-DE" sz="3100" dirty="0" err="1" smtClean="0"/>
              <a:t>plumes</a:t>
            </a:r>
            <a:r>
              <a:rPr lang="de-DE" sz="3100" dirty="0" smtClean="0"/>
              <a:t>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100" dirty="0" err="1" smtClean="0"/>
              <a:t>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100" dirty="0" smtClean="0"/>
              <a:t>The </a:t>
            </a:r>
            <a:r>
              <a:rPr lang="de-DE" sz="3100" dirty="0" err="1" smtClean="0"/>
              <a:t>seismic</a:t>
            </a:r>
            <a:r>
              <a:rPr lang="de-DE" sz="3100" dirty="0" smtClean="0"/>
              <a:t> </a:t>
            </a:r>
            <a:r>
              <a:rPr lang="de-DE" sz="3100" dirty="0" err="1" smtClean="0"/>
              <a:t>signature</a:t>
            </a:r>
            <a:r>
              <a:rPr lang="de-DE" sz="3100" dirty="0" smtClean="0"/>
              <a:t> </a:t>
            </a:r>
            <a:r>
              <a:rPr lang="de-DE" sz="3100" dirty="0" err="1" smtClean="0"/>
              <a:t>of</a:t>
            </a:r>
            <a:r>
              <a:rPr lang="de-DE" sz="3100" dirty="0" smtClean="0"/>
              <a:t> </a:t>
            </a:r>
            <a:r>
              <a:rPr lang="de-DE" sz="3100" dirty="0" err="1" smtClean="0"/>
              <a:t>plumes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09720" y="6111304"/>
            <a:ext cx="6400800" cy="528464"/>
          </a:xfrm>
        </p:spPr>
        <p:txBody>
          <a:bodyPr>
            <a:normAutofit fontScale="62500" lnSpcReduction="20000"/>
          </a:bodyPr>
          <a:lstStyle/>
          <a:p>
            <a:r>
              <a:rPr lang="de-DE" sz="2000" dirty="0" smtClean="0"/>
              <a:t>Pictures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dissertation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b="1" dirty="0" smtClean="0"/>
              <a:t>Markus </a:t>
            </a:r>
            <a:r>
              <a:rPr lang="de-DE" sz="2000" b="1" dirty="0" err="1" smtClean="0"/>
              <a:t>Treml</a:t>
            </a:r>
            <a:r>
              <a:rPr lang="de-DE" sz="2000" b="1" dirty="0"/>
              <a:t> </a:t>
            </a:r>
            <a:r>
              <a:rPr lang="de-DE" sz="2000" b="1" dirty="0" smtClean="0"/>
              <a:t> </a:t>
            </a:r>
            <a:r>
              <a:rPr lang="de-DE" sz="2000" dirty="0" smtClean="0"/>
              <a:t>(LMU, 2006). </a:t>
            </a:r>
            <a:r>
              <a:rPr lang="de-DE" sz="2000" dirty="0" err="1" smtClean="0"/>
              <a:t>Collaboration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Saskia Goes, Ed </a:t>
            </a:r>
            <a:r>
              <a:rPr lang="de-DE" sz="2000" dirty="0" err="1" smtClean="0"/>
              <a:t>Garnero</a:t>
            </a:r>
            <a:r>
              <a:rPr lang="de-DE" sz="2000" dirty="0" smtClean="0"/>
              <a:t>, Nick </a:t>
            </a:r>
            <a:r>
              <a:rPr lang="de-DE" sz="2000" dirty="0" err="1" smtClean="0"/>
              <a:t>Schmerr</a:t>
            </a:r>
            <a:r>
              <a:rPr lang="de-DE" sz="2000" dirty="0" smtClean="0"/>
              <a:t>, Mike </a:t>
            </a:r>
            <a:r>
              <a:rPr lang="de-DE" sz="2000" dirty="0" err="1" smtClean="0"/>
              <a:t>Thorne</a:t>
            </a:r>
            <a:r>
              <a:rPr lang="de-DE" sz="2000" dirty="0" smtClean="0"/>
              <a:t>, Gabi </a:t>
            </a:r>
            <a:r>
              <a:rPr lang="de-DE" sz="2000" dirty="0" err="1" smtClean="0"/>
              <a:t>Laske</a:t>
            </a:r>
            <a:r>
              <a:rPr lang="de-DE" sz="2000" dirty="0" smtClean="0"/>
              <a:t>, Jason Morgan, Karin </a:t>
            </a:r>
            <a:r>
              <a:rPr lang="de-DE" sz="2000" dirty="0" err="1" smtClean="0"/>
              <a:t>Sigloch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others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1944216" cy="277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5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do (</a:t>
            </a:r>
            <a:r>
              <a:rPr lang="de-DE" dirty="0" err="1" smtClean="0"/>
              <a:t>likely</a:t>
            </a:r>
            <a:r>
              <a:rPr lang="de-DE" dirty="0" smtClean="0"/>
              <a:t>) </a:t>
            </a:r>
            <a:r>
              <a:rPr lang="de-DE" dirty="0" err="1" smtClean="0"/>
              <a:t>plumes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7208"/>
            <a:ext cx="4583597" cy="387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904" y="-387424"/>
            <a:ext cx="1805555" cy="505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59" y="2060847"/>
            <a:ext cx="4521810" cy="35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2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Synthetic</a:t>
            </a:r>
            <a:r>
              <a:rPr lang="de-DE" dirty="0" smtClean="0"/>
              <a:t> </a:t>
            </a:r>
            <a:r>
              <a:rPr lang="de-DE" dirty="0" err="1" smtClean="0"/>
              <a:t>plume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257188" cy="506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20" y="188640"/>
            <a:ext cx="4499380" cy="196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868144" y="3140968"/>
            <a:ext cx="29856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Plume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r>
              <a:rPr lang="de-DE" sz="2000" dirty="0" smtClean="0"/>
              <a:t>:</a:t>
            </a:r>
          </a:p>
          <a:p>
            <a:endParaRPr lang="de-DE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sz="2000" dirty="0" smtClean="0"/>
              <a:t>Head </a:t>
            </a:r>
            <a:r>
              <a:rPr lang="de-DE" sz="2000" dirty="0" err="1" smtClean="0"/>
              <a:t>size</a:t>
            </a:r>
            <a:r>
              <a:rPr lang="de-DE" sz="2000" dirty="0" smtClean="0"/>
              <a:t>, form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2000" dirty="0" err="1" smtClean="0"/>
              <a:t>Tail</a:t>
            </a:r>
            <a:r>
              <a:rPr lang="de-DE" sz="2000" dirty="0" smtClean="0"/>
              <a:t> </a:t>
            </a:r>
            <a:r>
              <a:rPr lang="de-DE" sz="2000" dirty="0" err="1" smtClean="0"/>
              <a:t>radius</a:t>
            </a:r>
            <a:endParaRPr lang="de-DE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de-DE" sz="2000" dirty="0" err="1" smtClean="0"/>
              <a:t>Pertrubation</a:t>
            </a:r>
            <a:r>
              <a:rPr lang="de-DE" sz="2000" dirty="0" smtClean="0"/>
              <a:t> </a:t>
            </a:r>
            <a:r>
              <a:rPr lang="de-DE" sz="2000" dirty="0" err="1" smtClean="0"/>
              <a:t>magnitude</a:t>
            </a:r>
            <a:endParaRPr lang="de-DE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de-DE" sz="2000" dirty="0" err="1" smtClean="0"/>
              <a:t>Tail</a:t>
            </a:r>
            <a:r>
              <a:rPr lang="de-DE" sz="2000" dirty="0" smtClean="0"/>
              <a:t> </a:t>
            </a:r>
            <a:r>
              <a:rPr lang="de-DE" sz="2000" dirty="0" err="1" smtClean="0"/>
              <a:t>boundaries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attenuation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6185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484784"/>
            <a:ext cx="72136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Wavefront</a:t>
            </a:r>
            <a:r>
              <a:rPr lang="de-DE" dirty="0" smtClean="0"/>
              <a:t> </a:t>
            </a:r>
            <a:r>
              <a:rPr lang="de-DE" dirty="0" err="1" smtClean="0"/>
              <a:t>healing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(Huygens </a:t>
            </a:r>
            <a:r>
              <a:rPr lang="de-DE" dirty="0" err="1" smtClean="0"/>
              <a:t>principle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2276872"/>
            <a:ext cx="71183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36264" y="5770294"/>
            <a:ext cx="589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theory</a:t>
            </a:r>
            <a:r>
              <a:rPr lang="de-DE" dirty="0" smtClean="0"/>
              <a:t> high-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zones</a:t>
            </a:r>
            <a:r>
              <a:rPr lang="de-DE" dirty="0" smtClean="0"/>
              <a:t> do NOT </a:t>
            </a:r>
            <a:r>
              <a:rPr lang="de-DE" dirty="0" err="1" smtClean="0"/>
              <a:t>loose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33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Wavefront</a:t>
            </a:r>
            <a:r>
              <a:rPr lang="de-DE" dirty="0" smtClean="0"/>
              <a:t> </a:t>
            </a:r>
            <a:r>
              <a:rPr lang="de-DE" dirty="0" err="1" smtClean="0"/>
              <a:t>healing</a:t>
            </a:r>
            <a:r>
              <a:rPr lang="de-DE" dirty="0" smtClean="0"/>
              <a:t> (</a:t>
            </a:r>
            <a:r>
              <a:rPr lang="de-DE" dirty="0" err="1" smtClean="0"/>
              <a:t>simulation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1" y="1744092"/>
            <a:ext cx="753745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1169740" y="5877272"/>
            <a:ext cx="67687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048209" y="6094108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Time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696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… in </a:t>
            </a:r>
            <a:r>
              <a:rPr lang="de-DE" dirty="0" err="1" smtClean="0"/>
              <a:t>addition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travel</a:t>
            </a:r>
            <a:r>
              <a:rPr lang="de-DE" dirty="0" smtClean="0"/>
              <a:t> time (</a:t>
            </a:r>
            <a:r>
              <a:rPr lang="de-DE" dirty="0" err="1" smtClean="0"/>
              <a:t>phase</a:t>
            </a:r>
            <a:r>
              <a:rPr lang="de-DE" dirty="0" smtClean="0"/>
              <a:t>) </a:t>
            </a:r>
            <a:r>
              <a:rPr lang="de-DE" dirty="0" err="1" smtClean="0"/>
              <a:t>effects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Are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frequency-dependent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predicted</a:t>
            </a:r>
            <a:r>
              <a:rPr lang="de-DE" dirty="0" smtClean="0"/>
              <a:t>?</a:t>
            </a: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Are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exploited</a:t>
            </a:r>
            <a:r>
              <a:rPr lang="de-DE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0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" y="2827992"/>
            <a:ext cx="39528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834636" cy="34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Fig_3_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31" y="3933056"/>
            <a:ext cx="4744149" cy="256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3093086" cy="304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-512119" y="404664"/>
            <a:ext cx="37159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smtClean="0"/>
              <a:t>Experimental </a:t>
            </a:r>
            <a:br>
              <a:rPr lang="de-DE" sz="3600" smtClean="0"/>
            </a:br>
            <a:r>
              <a:rPr lang="de-DE" sz="3600" smtClean="0"/>
              <a:t>setup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409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Sample </a:t>
            </a:r>
            <a:r>
              <a:rPr lang="de-DE" dirty="0" err="1" smtClean="0"/>
              <a:t>seismogram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 smtClean="0"/>
              <a:t>(PREM</a:t>
            </a:r>
            <a:br>
              <a:rPr lang="de-DE" sz="2200" dirty="0" smtClean="0"/>
            </a:br>
            <a:r>
              <a:rPr lang="de-DE" sz="2200" dirty="0" err="1" smtClean="0"/>
              <a:t>unfiltered</a:t>
            </a:r>
            <a:r>
              <a:rPr lang="de-DE" sz="2200" dirty="0" smtClean="0"/>
              <a:t>)</a:t>
            </a:r>
            <a:endParaRPr lang="de-DE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61" y="548680"/>
            <a:ext cx="479252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Travel time </a:t>
            </a:r>
            <a:r>
              <a:rPr lang="de-DE" dirty="0" err="1" smtClean="0"/>
              <a:t>shadows</a:t>
            </a:r>
            <a:r>
              <a:rPr lang="de-DE" dirty="0" smtClean="0"/>
              <a:t> (P@90°)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21" y="1412776"/>
            <a:ext cx="60071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5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7156450" cy="1051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4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Objectives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seismic</a:t>
            </a:r>
            <a:r>
              <a:rPr lang="de-DE" dirty="0" smtClean="0"/>
              <a:t> </a:t>
            </a:r>
            <a:r>
              <a:rPr lang="de-DE" dirty="0" err="1" smtClean="0"/>
              <a:t>signature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(</a:t>
            </a:r>
            <a:r>
              <a:rPr lang="de-DE" dirty="0" err="1" smtClean="0"/>
              <a:t>likely</a:t>
            </a:r>
            <a:r>
              <a:rPr lang="de-DE" dirty="0" smtClean="0"/>
              <a:t>) </a:t>
            </a:r>
            <a:r>
              <a:rPr lang="de-DE" dirty="0" err="1" smtClean="0">
                <a:solidFill>
                  <a:srgbClr val="FF0000"/>
                </a:solidFill>
              </a:rPr>
              <a:t>plume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structure</a:t>
            </a:r>
            <a:r>
              <a:rPr lang="de-DE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 smtClean="0"/>
              <a:t>What</a:t>
            </a:r>
            <a:r>
              <a:rPr lang="de-DE" dirty="0" smtClean="0"/>
              <a:t> (additional) </a:t>
            </a:r>
            <a:r>
              <a:rPr lang="de-DE" dirty="0" err="1" smtClean="0">
                <a:solidFill>
                  <a:srgbClr val="FF0000"/>
                </a:solidFill>
              </a:rPr>
              <a:t>wave</a:t>
            </a:r>
            <a:r>
              <a:rPr lang="de-DE" dirty="0" smtClean="0">
                <a:solidFill>
                  <a:srgbClr val="FF0000"/>
                </a:solidFill>
              </a:rPr>
              <a:t> form </a:t>
            </a:r>
            <a:r>
              <a:rPr lang="de-DE" dirty="0" err="1" smtClean="0">
                <a:solidFill>
                  <a:srgbClr val="FF0000"/>
                </a:solidFill>
              </a:rPr>
              <a:t>effects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r>
              <a:rPr lang="de-DE" dirty="0" smtClean="0"/>
              <a:t> (</a:t>
            </a:r>
            <a:r>
              <a:rPr lang="de-DE" dirty="0" err="1" smtClean="0"/>
              <a:t>beyond</a:t>
            </a:r>
            <a:r>
              <a:rPr lang="de-DE" dirty="0" smtClean="0"/>
              <a:t> </a:t>
            </a:r>
            <a:r>
              <a:rPr lang="de-DE" dirty="0" err="1" smtClean="0"/>
              <a:t>travel</a:t>
            </a:r>
            <a:r>
              <a:rPr lang="de-DE" dirty="0" smtClean="0"/>
              <a:t> time </a:t>
            </a:r>
            <a:r>
              <a:rPr lang="de-DE" dirty="0" err="1" smtClean="0"/>
              <a:t>effects</a:t>
            </a:r>
            <a:r>
              <a:rPr lang="de-DE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seismic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phases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analyse</a:t>
            </a:r>
            <a:r>
              <a:rPr lang="de-DE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experimental </a:t>
            </a:r>
            <a:r>
              <a:rPr lang="de-DE" dirty="0" err="1" smtClean="0">
                <a:solidFill>
                  <a:srgbClr val="FF0000"/>
                </a:solidFill>
              </a:rPr>
              <a:t>setup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is</a:t>
            </a:r>
            <a:r>
              <a:rPr lang="de-DE" dirty="0" smtClean="0"/>
              <a:t> optimal?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Sharp vs. </a:t>
            </a:r>
            <a:r>
              <a:rPr lang="de-DE" dirty="0" err="1" smtClean="0"/>
              <a:t>Gaussian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7" y="1628800"/>
            <a:ext cx="85439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Weak</a:t>
            </a:r>
            <a:r>
              <a:rPr lang="de-DE" dirty="0" smtClean="0"/>
              <a:t> vs. strong </a:t>
            </a:r>
            <a:r>
              <a:rPr lang="de-DE" dirty="0" err="1" smtClean="0"/>
              <a:t>plume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711796"/>
            <a:ext cx="85058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2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Deep</a:t>
            </a:r>
            <a:r>
              <a:rPr lang="de-DE" dirty="0" smtClean="0"/>
              <a:t> vs. </a:t>
            </a:r>
            <a:r>
              <a:rPr lang="de-DE" dirty="0" err="1" smtClean="0"/>
              <a:t>shallow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5988"/>
            <a:ext cx="84010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7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 vs. SKKS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5" y="1718270"/>
            <a:ext cx="85058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0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Delay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circle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24744"/>
            <a:ext cx="84010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6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/>
          <a:lstStyle/>
          <a:p>
            <a:r>
              <a:rPr lang="de-DE" dirty="0" smtClean="0"/>
              <a:t>Amplitude </a:t>
            </a:r>
            <a:r>
              <a:rPr lang="de-DE" dirty="0" err="1" smtClean="0"/>
              <a:t>effects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9" y="1124744"/>
            <a:ext cx="712475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1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Amplitude </a:t>
            </a:r>
            <a:r>
              <a:rPr lang="de-DE" dirty="0" err="1" smtClean="0"/>
              <a:t>effects</a:t>
            </a:r>
            <a:r>
              <a:rPr lang="de-DE" dirty="0" smtClean="0"/>
              <a:t> -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9" y="1610290"/>
            <a:ext cx="82867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7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smooth,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low-velocity</a:t>
            </a:r>
            <a:r>
              <a:rPr lang="de-DE" dirty="0" smtClean="0"/>
              <a:t> </a:t>
            </a:r>
            <a:r>
              <a:rPr lang="de-DE" dirty="0" err="1" smtClean="0"/>
              <a:t>nature</a:t>
            </a:r>
            <a:r>
              <a:rPr lang="de-DE" dirty="0" smtClean="0"/>
              <a:t> </a:t>
            </a:r>
            <a:r>
              <a:rPr lang="de-DE" dirty="0" err="1" smtClean="0"/>
              <a:t>plumes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 </a:t>
            </a:r>
            <a:r>
              <a:rPr lang="de-DE" dirty="0" err="1" smtClean="0"/>
              <a:t>tomography</a:t>
            </a:r>
            <a:r>
              <a:rPr lang="de-DE" dirty="0" smtClean="0"/>
              <a:t> (</a:t>
            </a:r>
            <a:r>
              <a:rPr lang="de-DE" dirty="0" err="1" smtClean="0"/>
              <a:t>like</a:t>
            </a:r>
            <a:r>
              <a:rPr lang="de-DE" dirty="0" smtClean="0"/>
              <a:t> fault </a:t>
            </a:r>
            <a:r>
              <a:rPr lang="de-DE" dirty="0" err="1" smtClean="0"/>
              <a:t>zones</a:t>
            </a:r>
            <a:r>
              <a:rPr lang="de-DE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 smtClean="0"/>
              <a:t>Tomographic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RHUM-RUM (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)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accompanied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modelling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appropriate</a:t>
            </a:r>
            <a:r>
              <a:rPr lang="de-DE" dirty="0" smtClean="0"/>
              <a:t> </a:t>
            </a:r>
            <a:r>
              <a:rPr lang="de-DE" dirty="0" err="1" smtClean="0"/>
              <a:t>plume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broad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band (</a:t>
            </a:r>
            <a:r>
              <a:rPr lang="de-DE" b="1" dirty="0" err="1" smtClean="0"/>
              <a:t>today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a </a:t>
            </a:r>
            <a:r>
              <a:rPr lang="de-DE" dirty="0" err="1" smtClean="0"/>
              <a:t>problem</a:t>
            </a:r>
            <a:r>
              <a:rPr lang="de-DE" dirty="0" smtClean="0"/>
              <a:t>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3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37235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7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 smtClean="0"/>
              <a:t>Hybrid </a:t>
            </a:r>
            <a:r>
              <a:rPr lang="de-DE" sz="2800" dirty="0" err="1" smtClean="0"/>
              <a:t>Modelling</a:t>
            </a:r>
            <a:r>
              <a:rPr lang="de-DE" sz="2800" dirty="0" smtClean="0"/>
              <a:t> (</a:t>
            </a:r>
            <a:r>
              <a:rPr lang="de-DE" sz="2800" dirty="0" err="1" smtClean="0"/>
              <a:t>axi-symmetric</a:t>
            </a:r>
            <a:r>
              <a:rPr lang="de-DE" sz="2800" dirty="0" smtClean="0"/>
              <a:t> </a:t>
            </a:r>
            <a:r>
              <a:rPr lang="de-DE" sz="2800" dirty="0" err="1" smtClean="0"/>
              <a:t>into</a:t>
            </a:r>
            <a:r>
              <a:rPr lang="de-DE" sz="2800" dirty="0" smtClean="0"/>
              <a:t> 3-D </a:t>
            </a:r>
            <a:r>
              <a:rPr lang="de-DE" sz="2800" dirty="0" err="1" smtClean="0"/>
              <a:t>section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0768"/>
            <a:ext cx="4622800" cy="561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44" y="1196752"/>
            <a:ext cx="3837365" cy="27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76" y="4077072"/>
            <a:ext cx="2529860" cy="230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9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Intro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The </a:t>
            </a:r>
            <a:r>
              <a:rPr lang="de-DE" dirty="0" err="1" smtClean="0"/>
              <a:t>magic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wave</a:t>
            </a:r>
            <a:r>
              <a:rPr lang="de-DE" dirty="0" smtClean="0">
                <a:solidFill>
                  <a:srgbClr val="FF0000"/>
                </a:solidFill>
              </a:rPr>
              <a:t> front </a:t>
            </a:r>
            <a:r>
              <a:rPr lang="de-DE" dirty="0" err="1" smtClean="0">
                <a:solidFill>
                  <a:srgbClr val="FF0000"/>
                </a:solidFill>
              </a:rPr>
              <a:t>healing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Learning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forward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problem</a:t>
            </a:r>
            <a:endParaRPr lang="de-DE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Travel time </a:t>
            </a:r>
            <a:r>
              <a:rPr lang="de-DE" dirty="0" err="1" smtClean="0"/>
              <a:t>effects</a:t>
            </a:r>
            <a:endParaRPr lang="de-DE" dirty="0" smtClean="0"/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Amplitude </a:t>
            </a:r>
            <a:r>
              <a:rPr lang="de-DE" dirty="0" err="1" smtClean="0"/>
              <a:t>effects</a:t>
            </a: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err="1" smtClean="0"/>
              <a:t>Conclusions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25144"/>
            <a:ext cx="49530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8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Intro –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0"/>
            <a:ext cx="122682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04800" y="3886200"/>
            <a:ext cx="2101850" cy="2500313"/>
            <a:chOff x="192" y="1920"/>
            <a:chExt cx="1324" cy="1575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44"/>
              <a:ext cx="1200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84" y="1920"/>
              <a:ext cx="192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672" y="1920"/>
              <a:ext cx="432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92" y="3264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800"/>
                <a:t>Source information</a:t>
              </a: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2667000" y="5029200"/>
            <a:ext cx="2263775" cy="823913"/>
            <a:chOff x="1680" y="2640"/>
            <a:chExt cx="1426" cy="519"/>
          </a:xfrm>
        </p:grpSpPr>
        <p:sp>
          <p:nvSpPr>
            <p:cNvPr id="11" name="AutoShape 18"/>
            <p:cNvSpPr>
              <a:spLocks/>
            </p:cNvSpPr>
            <p:nvPr/>
          </p:nvSpPr>
          <p:spPr bwMode="auto">
            <a:xfrm rot="5263528" flipV="1">
              <a:off x="2284" y="2036"/>
              <a:ext cx="218" cy="1426"/>
            </a:xfrm>
            <a:prstGeom prst="rightBracket">
              <a:avLst>
                <a:gd name="adj" fmla="val 3203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1872" y="2928"/>
              <a:ext cx="10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800"/>
                <a:t>Surface waves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257800" y="1371600"/>
            <a:ext cx="3505200" cy="5235575"/>
            <a:chOff x="3312" y="720"/>
            <a:chExt cx="2208" cy="3298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312" y="720"/>
              <a:ext cx="22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sz="2000"/>
                <a:t>March 11, 2011, Tohoku-Oki earthquake M9.0 </a:t>
              </a:r>
            </a:p>
          </p:txBody>
        </p:sp>
        <p:pic>
          <p:nvPicPr>
            <p:cNvPr id="15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544"/>
              <a:ext cx="1488" cy="1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533400" y="2895600"/>
            <a:ext cx="1441450" cy="1219200"/>
            <a:chOff x="336" y="1824"/>
            <a:chExt cx="908" cy="768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336" y="1824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800"/>
                <a:t>Arrival times</a:t>
              </a:r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576" y="2160"/>
              <a:ext cx="0" cy="43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1056" y="2160"/>
              <a:ext cx="0" cy="43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772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periods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2175"/>
            <a:ext cx="76962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524000" y="61722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1143000" y="1577975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16200000">
            <a:off x="-1098550" y="3232150"/>
            <a:ext cx="329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Decreasing frequency content</a:t>
            </a:r>
          </a:p>
          <a:p>
            <a:r>
              <a:rPr lang="de-DE" sz="1800"/>
              <a:t>Increasing spatial wavelengths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71600" y="5387975"/>
            <a:ext cx="235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CC0000"/>
                </a:solidFill>
              </a:rPr>
              <a:t>raw </a:t>
            </a:r>
            <a:r>
              <a:rPr lang="de-DE" sz="1800" b="1" i="1">
                <a:solidFill>
                  <a:srgbClr val="CC0000"/>
                </a:solidFill>
              </a:rPr>
              <a:t>broadband</a:t>
            </a:r>
            <a:r>
              <a:rPr lang="de-DE" sz="1800" b="1">
                <a:solidFill>
                  <a:srgbClr val="CC0000"/>
                </a:solidFill>
              </a:rPr>
              <a:t> data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848600" y="16002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 rot="16200000">
            <a:off x="6794500" y="3340100"/>
            <a:ext cx="320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Increasing non-linearity</a:t>
            </a:r>
          </a:p>
          <a:p>
            <a:r>
              <a:rPr lang="de-DE" sz="1800"/>
              <a:t>Increasing computational cost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810000" y="6019800"/>
            <a:ext cx="14382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120 minutes</a:t>
            </a:r>
          </a:p>
        </p:txBody>
      </p:sp>
    </p:spTree>
    <p:extLst>
      <p:ext uri="{BB962C8B-B14F-4D97-AF65-F5344CB8AC3E}">
        <p14:creationId xmlns:p14="http://schemas.microsoft.com/office/powerpoint/2010/main" val="37107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Waveform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scattering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de-DE" sz="2800" dirty="0" smtClean="0"/>
                  <a:t> …. </a:t>
                </a:r>
                <a:r>
                  <a:rPr lang="de-DE" sz="2800" dirty="0" err="1" smtClean="0"/>
                  <a:t>simplified</a:t>
                </a:r>
                <a:r>
                  <a:rPr lang="de-DE" sz="2800" dirty="0" smtClean="0"/>
                  <a:t>, </a:t>
                </a:r>
                <a:r>
                  <a:rPr lang="de-DE" sz="2800" dirty="0" err="1" smtClean="0"/>
                  <a:t>if</a:t>
                </a:r>
                <a:r>
                  <a:rPr lang="de-DE" sz="2800" dirty="0" smtClean="0"/>
                  <a:t> </a:t>
                </a:r>
                <a:r>
                  <a:rPr lang="de-DE" sz="2800" b="1" dirty="0" smtClean="0"/>
                  <a:t>a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is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size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structure</a:t>
                </a:r>
                <a:r>
                  <a:rPr lang="de-DE" sz="2800" dirty="0" smtClean="0"/>
                  <a:t>, </a:t>
                </a:r>
                <a:r>
                  <a:rPr lang="de-DE" sz="2800" b="1" dirty="0" smtClean="0">
                    <a:latin typeface="Symbol" pitchFamily="18" charset="2"/>
                  </a:rPr>
                  <a:t>l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is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seismic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wavelength</a:t>
                </a:r>
                <a:endParaRPr lang="de-DE" sz="2800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≪1</m:t>
                    </m:r>
                  </m:oMath>
                </a14:m>
                <a:r>
                  <a:rPr lang="de-DE" dirty="0" smtClean="0"/>
                  <a:t>      </a:t>
                </a:r>
                <a:r>
                  <a:rPr lang="de-DE" sz="2600" dirty="0" err="1" smtClean="0"/>
                  <a:t>small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structure</a:t>
                </a:r>
                <a:r>
                  <a:rPr lang="de-DE" sz="2600" dirty="0" smtClean="0"/>
                  <a:t>, large </a:t>
                </a:r>
                <a:r>
                  <a:rPr lang="de-DE" sz="2600" dirty="0" err="1" smtClean="0"/>
                  <a:t>wavelength</a:t>
                </a:r>
                <a:r>
                  <a:rPr lang="de-DE" sz="2600" dirty="0" smtClean="0"/>
                  <a:t>, </a:t>
                </a:r>
                <a:r>
                  <a:rPr lang="de-DE" sz="2600" dirty="0" err="1" smtClean="0"/>
                  <a:t>perturbation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methods</a:t>
                </a:r>
                <a:endParaRPr lang="de-DE" sz="2600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de-DE" i="1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de-DE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i="1">
                        <a:latin typeface="Cambria Math"/>
                      </a:rPr>
                      <m:t>1</m:t>
                    </m:r>
                  </m:oMath>
                </a14:m>
                <a:r>
                  <a:rPr lang="de-DE" dirty="0" smtClean="0"/>
                  <a:t>       </a:t>
                </a:r>
                <a:r>
                  <a:rPr lang="de-DE" sz="2600" dirty="0" err="1" smtClean="0"/>
                  <a:t>structure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and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seismic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wavelength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similar</a:t>
                </a:r>
                <a:r>
                  <a:rPr lang="de-DE" sz="2600" dirty="0" smtClean="0"/>
                  <a:t>, </a:t>
                </a:r>
                <a:r>
                  <a:rPr lang="de-DE" sz="2600" dirty="0" err="1" smtClean="0"/>
                  <a:t>strongest</a:t>
                </a:r>
                <a:r>
                  <a:rPr lang="de-DE" sz="2600" dirty="0" smtClean="0"/>
                  <a:t>  </a:t>
                </a:r>
              </a:p>
              <a:p>
                <a:pPr marL="0" indent="0">
                  <a:buNone/>
                </a:pPr>
                <a:r>
                  <a:rPr lang="de-DE" sz="2600" dirty="0"/>
                  <a:t> </a:t>
                </a:r>
                <a:r>
                  <a:rPr lang="de-DE" sz="2600" dirty="0" smtClean="0"/>
                  <a:t>                    </a:t>
                </a:r>
                <a:r>
                  <a:rPr lang="de-DE" sz="2600" dirty="0" err="1" smtClean="0"/>
                  <a:t>scattering</a:t>
                </a:r>
                <a:r>
                  <a:rPr lang="de-DE" sz="2600" dirty="0" smtClean="0"/>
                  <a:t>  </a:t>
                </a:r>
                <a:r>
                  <a:rPr lang="de-DE" sz="2600" dirty="0" err="1" smtClean="0"/>
                  <a:t>effect</a:t>
                </a:r>
                <a:r>
                  <a:rPr lang="de-DE" sz="2600" dirty="0" smtClean="0"/>
                  <a:t>, 3-D </a:t>
                </a:r>
                <a:r>
                  <a:rPr lang="de-DE" sz="2600" dirty="0" err="1" smtClean="0"/>
                  <a:t>modelling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required</a:t>
                </a:r>
                <a:endParaRPr lang="de-DE" sz="2600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de-DE" i="1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de-DE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de-DE" i="1">
                        <a:latin typeface="Cambria Math"/>
                      </a:rPr>
                      <m:t>1</m:t>
                    </m:r>
                  </m:oMath>
                </a14:m>
                <a:r>
                  <a:rPr lang="de-DE" dirty="0" smtClean="0"/>
                  <a:t>       </a:t>
                </a:r>
                <a:r>
                  <a:rPr lang="de-DE" sz="2600" dirty="0" err="1" smtClean="0"/>
                  <a:t>wavelength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much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smaller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than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structure</a:t>
                </a:r>
                <a:r>
                  <a:rPr lang="de-DE" sz="2600" dirty="0" smtClean="0"/>
                  <a:t>, </a:t>
                </a:r>
                <a:r>
                  <a:rPr lang="de-DE" sz="2600" dirty="0" err="1" smtClean="0"/>
                  <a:t>ray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theory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should</a:t>
                </a:r>
                <a:r>
                  <a:rPr lang="de-DE" sz="26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600" dirty="0"/>
                  <a:t> </a:t>
                </a:r>
                <a:r>
                  <a:rPr lang="de-DE" sz="2600" dirty="0" smtClean="0"/>
                  <a:t>                     </a:t>
                </a:r>
                <a:r>
                  <a:rPr lang="de-DE" sz="2600" dirty="0" err="1" smtClean="0"/>
                  <a:t>work</a:t>
                </a:r>
                <a:endParaRPr lang="de-DE" sz="4300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1">
                <a:blip r:embed="rId2"/>
                <a:stretch>
                  <a:fillRect l="-289" t="-21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1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Consequence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plumes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err="1" smtClean="0"/>
              <a:t>Plume</a:t>
            </a:r>
            <a:r>
              <a:rPr lang="de-DE" dirty="0" smtClean="0"/>
              <a:t> </a:t>
            </a:r>
            <a:r>
              <a:rPr lang="de-DE" dirty="0" err="1" smtClean="0"/>
              <a:t>width</a:t>
            </a:r>
            <a:r>
              <a:rPr lang="de-DE" dirty="0" smtClean="0"/>
              <a:t>  a = 100 km</a:t>
            </a:r>
          </a:p>
          <a:p>
            <a:pPr marL="0" indent="0" algn="ctr">
              <a:buNone/>
            </a:pPr>
            <a:r>
              <a:rPr lang="de-DE" dirty="0" smtClean="0"/>
              <a:t>Dominant </a:t>
            </a:r>
            <a:r>
              <a:rPr lang="de-DE" dirty="0" err="1" smtClean="0"/>
              <a:t>period</a:t>
            </a:r>
            <a:r>
              <a:rPr lang="de-DE" dirty="0" smtClean="0"/>
              <a:t>  T = 20 s (5 s)</a:t>
            </a:r>
          </a:p>
          <a:p>
            <a:pPr marL="0" indent="0" algn="ctr">
              <a:buNone/>
            </a:pPr>
            <a:r>
              <a:rPr lang="de-DE" dirty="0" err="1" smtClean="0"/>
              <a:t>Velocity</a:t>
            </a:r>
            <a:r>
              <a:rPr lang="de-DE" dirty="0" smtClean="0"/>
              <a:t>  </a:t>
            </a:r>
            <a:r>
              <a:rPr lang="de-DE" dirty="0" err="1" smtClean="0"/>
              <a:t>v</a:t>
            </a:r>
            <a:r>
              <a:rPr lang="de-DE" baseline="-25000" dirty="0" err="1" smtClean="0"/>
              <a:t>p</a:t>
            </a:r>
            <a:r>
              <a:rPr lang="de-DE" dirty="0" smtClean="0"/>
              <a:t>=8km/s</a:t>
            </a:r>
          </a:p>
          <a:p>
            <a:pPr marL="0" indent="0" algn="ctr">
              <a:buNone/>
            </a:pPr>
            <a:r>
              <a:rPr lang="de-DE" dirty="0" err="1" smtClean="0"/>
              <a:t>Wavelength</a:t>
            </a:r>
            <a:r>
              <a:rPr lang="de-DE" dirty="0" smtClean="0"/>
              <a:t> </a:t>
            </a:r>
            <a:r>
              <a:rPr lang="de-DE" dirty="0" err="1" smtClean="0">
                <a:latin typeface="Symbol" pitchFamily="18" charset="2"/>
              </a:rPr>
              <a:t>l</a:t>
            </a:r>
            <a:r>
              <a:rPr lang="de-DE" baseline="-25000" dirty="0" err="1" smtClean="0"/>
              <a:t>p</a:t>
            </a:r>
            <a:r>
              <a:rPr lang="de-DE" dirty="0" smtClean="0"/>
              <a:t> = 160 km (40 km)</a:t>
            </a:r>
          </a:p>
          <a:p>
            <a:pPr marL="0" indent="0" algn="ctr">
              <a:buNone/>
            </a:pPr>
            <a:r>
              <a:rPr lang="de-DE" dirty="0" err="1"/>
              <a:t>Velocity</a:t>
            </a:r>
            <a:r>
              <a:rPr lang="de-DE" dirty="0"/>
              <a:t>  </a:t>
            </a:r>
            <a:r>
              <a:rPr lang="de-DE" dirty="0" err="1" smtClean="0"/>
              <a:t>v</a:t>
            </a:r>
            <a:r>
              <a:rPr lang="de-DE" baseline="-25000" dirty="0" err="1" smtClean="0"/>
              <a:t>s</a:t>
            </a:r>
            <a:r>
              <a:rPr lang="de-DE" dirty="0" smtClean="0"/>
              <a:t>=6km/s</a:t>
            </a:r>
            <a:endParaRPr lang="de-DE" dirty="0"/>
          </a:p>
          <a:p>
            <a:pPr marL="0" indent="0" algn="ctr">
              <a:buNone/>
            </a:pPr>
            <a:r>
              <a:rPr lang="de-DE" dirty="0" err="1" smtClean="0"/>
              <a:t>Wavelength</a:t>
            </a:r>
            <a:r>
              <a:rPr lang="de-DE" dirty="0" smtClean="0"/>
              <a:t> </a:t>
            </a:r>
            <a:r>
              <a:rPr lang="de-DE" dirty="0" err="1" smtClean="0">
                <a:latin typeface="Symbol" pitchFamily="18" charset="2"/>
              </a:rPr>
              <a:t>l</a:t>
            </a:r>
            <a:r>
              <a:rPr lang="de-DE" baseline="-25000" dirty="0" err="1" smtClean="0"/>
              <a:t>s</a:t>
            </a:r>
            <a:r>
              <a:rPr lang="de-DE" dirty="0" smtClean="0"/>
              <a:t> = 120 km (30 km)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267744" y="5590357"/>
            <a:ext cx="4626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-&gt;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expect</a:t>
            </a:r>
            <a:r>
              <a:rPr lang="de-DE" sz="2800" dirty="0" smtClean="0"/>
              <a:t> </a:t>
            </a:r>
            <a:r>
              <a:rPr lang="de-DE" sz="2800" dirty="0" err="1" smtClean="0"/>
              <a:t>waveform</a:t>
            </a:r>
            <a:r>
              <a:rPr lang="de-DE" sz="2800" dirty="0" smtClean="0"/>
              <a:t> </a:t>
            </a:r>
            <a:r>
              <a:rPr lang="de-DE" sz="2800" dirty="0" err="1" smtClean="0"/>
              <a:t>effects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689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SV3D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476672"/>
            <a:ext cx="5904656" cy="5904656"/>
          </a:xfrm>
        </p:spPr>
      </p:pic>
      <p:sp>
        <p:nvSpPr>
          <p:cNvPr id="6" name="Textfeld 5"/>
          <p:cNvSpPr txBox="1"/>
          <p:nvPr/>
        </p:nvSpPr>
        <p:spPr>
          <a:xfrm rot="3987593">
            <a:off x="6274848" y="1279326"/>
            <a:ext cx="360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 smtClean="0"/>
              <a:t>T</a:t>
            </a:r>
            <a:endParaRPr lang="de-DE" sz="11500" dirty="0"/>
          </a:p>
        </p:txBody>
      </p:sp>
    </p:spTree>
    <p:extLst>
      <p:ext uri="{BB962C8B-B14F-4D97-AF65-F5344CB8AC3E}">
        <p14:creationId xmlns:p14="http://schemas.microsoft.com/office/powerpoint/2010/main" val="23450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dirty="0" smtClean="0"/>
              <a:t>Forward </a:t>
            </a:r>
            <a:r>
              <a:rPr lang="de-DE" dirty="0" err="1" smtClean="0"/>
              <a:t>modelling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84583" cy="42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86" y="1124744"/>
            <a:ext cx="4496861" cy="247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68" y="3610615"/>
            <a:ext cx="4808628" cy="324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1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Bildschirmpräsentation (4:3)</PresentationFormat>
  <Paragraphs>84</Paragraphs>
  <Slides>29</Slides>
  <Notes>1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Larissa-Design</vt:lpstr>
      <vt:lpstr>Why (the hell) is it so difficult to image plumes? or The seismic signature of plumes</vt:lpstr>
      <vt:lpstr>Objectives</vt:lpstr>
      <vt:lpstr>Outline</vt:lpstr>
      <vt:lpstr>Intro – our observations</vt:lpstr>
      <vt:lpstr>From short to long periods</vt:lpstr>
      <vt:lpstr>Waveform effects and scattering</vt:lpstr>
      <vt:lpstr>Consequence for plumes</vt:lpstr>
      <vt:lpstr>PowerPoint-Präsentation</vt:lpstr>
      <vt:lpstr>Forward modelling</vt:lpstr>
      <vt:lpstr>What do (likely) plumes look like?</vt:lpstr>
      <vt:lpstr>Synthetic plume</vt:lpstr>
      <vt:lpstr>Velocity cross sections</vt:lpstr>
      <vt:lpstr>Wavefront healing  (Huygens principle)</vt:lpstr>
      <vt:lpstr>Wavefront healing (simulation)</vt:lpstr>
      <vt:lpstr>Motivation</vt:lpstr>
      <vt:lpstr>PowerPoint-Präsentation</vt:lpstr>
      <vt:lpstr>Sample seismogram section (PREM unfiltered)</vt:lpstr>
      <vt:lpstr>Travel time shadows (P@90°)</vt:lpstr>
      <vt:lpstr>PowerPoint-Präsentation</vt:lpstr>
      <vt:lpstr>Sharp vs. Gaussian </vt:lpstr>
      <vt:lpstr>Weak vs. strong plume</vt:lpstr>
      <vt:lpstr>Deep vs. shallow</vt:lpstr>
      <vt:lpstr>SP vs. SKKS</vt:lpstr>
      <vt:lpstr>Delay along great circle</vt:lpstr>
      <vt:lpstr>Amplitude effects</vt:lpstr>
      <vt:lpstr>Amplitude effects - cross section</vt:lpstr>
      <vt:lpstr>Conclusions</vt:lpstr>
      <vt:lpstr>Con</vt:lpstr>
      <vt:lpstr>Hybrid Modelling (axi-symmetric into 3-D section)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(the hell) is it so difficult to image plumes?</dc:title>
  <dc:creator>User</dc:creator>
  <cp:lastModifiedBy>User</cp:lastModifiedBy>
  <cp:revision>38</cp:revision>
  <dcterms:created xsi:type="dcterms:W3CDTF">2012-09-24T18:17:06Z</dcterms:created>
  <dcterms:modified xsi:type="dcterms:W3CDTF">2012-09-29T16:33:41Z</dcterms:modified>
</cp:coreProperties>
</file>