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50" r:id="rId2"/>
    <p:sldId id="363" r:id="rId3"/>
    <p:sldId id="373" r:id="rId4"/>
    <p:sldId id="358" r:id="rId5"/>
    <p:sldId id="355" r:id="rId6"/>
    <p:sldId id="352" r:id="rId7"/>
    <p:sldId id="306" r:id="rId8"/>
    <p:sldId id="359" r:id="rId9"/>
    <p:sldId id="356" r:id="rId10"/>
    <p:sldId id="307" r:id="rId11"/>
    <p:sldId id="309" r:id="rId12"/>
    <p:sldId id="357" r:id="rId13"/>
    <p:sldId id="353" r:id="rId14"/>
    <p:sldId id="360" r:id="rId15"/>
    <p:sldId id="365" r:id="rId16"/>
    <p:sldId id="366" r:id="rId17"/>
    <p:sldId id="367" r:id="rId18"/>
    <p:sldId id="368" r:id="rId19"/>
    <p:sldId id="445" r:id="rId20"/>
    <p:sldId id="369" r:id="rId21"/>
    <p:sldId id="371" r:id="rId22"/>
    <p:sldId id="378" r:id="rId23"/>
    <p:sldId id="374" r:id="rId24"/>
    <p:sldId id="376" r:id="rId25"/>
    <p:sldId id="379" r:id="rId26"/>
    <p:sldId id="377" r:id="rId27"/>
    <p:sldId id="381" r:id="rId28"/>
    <p:sldId id="419" r:id="rId29"/>
    <p:sldId id="420" r:id="rId30"/>
    <p:sldId id="394" r:id="rId31"/>
    <p:sldId id="421" r:id="rId32"/>
    <p:sldId id="422" r:id="rId33"/>
    <p:sldId id="423" r:id="rId34"/>
    <p:sldId id="424" r:id="rId35"/>
    <p:sldId id="425" r:id="rId36"/>
    <p:sldId id="446" r:id="rId37"/>
    <p:sldId id="447" r:id="rId38"/>
    <p:sldId id="426" r:id="rId39"/>
    <p:sldId id="437" r:id="rId40"/>
    <p:sldId id="427" r:id="rId41"/>
    <p:sldId id="438" r:id="rId42"/>
    <p:sldId id="428" r:id="rId43"/>
    <p:sldId id="430" r:id="rId44"/>
    <p:sldId id="429" r:id="rId45"/>
    <p:sldId id="448" r:id="rId46"/>
    <p:sldId id="432" r:id="rId47"/>
    <p:sldId id="433" r:id="rId48"/>
    <p:sldId id="434" r:id="rId49"/>
    <p:sldId id="435" r:id="rId50"/>
    <p:sldId id="436" r:id="rId51"/>
    <p:sldId id="439" r:id="rId52"/>
    <p:sldId id="440" r:id="rId53"/>
    <p:sldId id="441" r:id="rId54"/>
    <p:sldId id="442" r:id="rId55"/>
    <p:sldId id="444" r:id="rId56"/>
    <p:sldId id="349" r:id="rId57"/>
    <p:sldId id="375" r:id="rId58"/>
    <p:sldId id="431" r:id="rId59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DDDDDD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9640" autoAdjust="0"/>
  </p:normalViewPr>
  <p:slideViewPr>
    <p:cSldViewPr>
      <p:cViewPr varScale="1">
        <p:scale>
          <a:sx n="104" d="100"/>
          <a:sy n="104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82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7872FB-0FD6-4127-95D7-8F4326E4E3B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2456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197A3-688A-493B-97F8-79AC8AC7EE9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21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28A1E-E3A8-4C18-A835-F1EA5D18D680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807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7"/>
            <a:ext cx="30480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"/>
            <a:ext cx="8940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44970-841E-4B0E-926A-AC3FA85670F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024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3C9BB75-D3C5-4E28-AB23-1488AB82206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083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CDBA4-C146-4953-A2C3-D944F500988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006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99468-02C8-480B-8F25-49F188AAF31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687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5AE11-708F-468B-AC70-AE337F48B6F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284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6B5BC-8240-41B7-9544-769C23AC115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34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95C87-B621-424D-9735-654169CD174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576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4D8D-A148-42BC-BE56-057D4B90E98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899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362C0-9097-4DEA-9843-28E6E5B3BA6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834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8E720-2ADF-4721-87F8-D35756720B2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610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E4EB0B5-10B9-4B97-BC63-2E367459F149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myData/Heiner/Text/Lectures/ROSE2012/Lectures/10_LinearInverseProblems/born-L150.mov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hyperlink" Target="../../../../myData/Heiner/Animations+Pics/Movies/Kasra/Fly%20through%20the%20Earth%20without%20Tristan.mov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-228600" y="0"/>
            <a:ext cx="12725400" cy="3810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2200" y="533405"/>
            <a:ext cx="7772400" cy="1470025"/>
          </a:xfrm>
        </p:spPr>
        <p:txBody>
          <a:bodyPr anchor="ctr"/>
          <a:lstStyle/>
          <a:p>
            <a:r>
              <a:rPr lang="de-DE" altLang="de-DE" sz="4000" dirty="0" smtClean="0"/>
              <a:t>Seismic Tomography</a:t>
            </a:r>
            <a:br>
              <a:rPr lang="de-DE" altLang="de-DE" sz="4000" dirty="0" smtClean="0"/>
            </a:br>
            <a:r>
              <a:rPr lang="de-DE" altLang="de-DE" sz="2400" dirty="0" smtClean="0"/>
              <a:t>Data, Modeling, Uncertainties</a:t>
            </a:r>
            <a:endParaRPr lang="de-DE" altLang="de-DE" sz="4000" dirty="0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209800"/>
            <a:ext cx="6400800" cy="685800"/>
          </a:xfrm>
        </p:spPr>
        <p:txBody>
          <a:bodyPr/>
          <a:lstStyle/>
          <a:p>
            <a:r>
              <a:rPr lang="de-DE" altLang="de-DE" sz="2000" dirty="0">
                <a:solidFill>
                  <a:schemeClr val="bg1"/>
                </a:solidFill>
              </a:rPr>
              <a:t>Heiner Igel, LMU </a:t>
            </a:r>
            <a:r>
              <a:rPr lang="de-DE" altLang="de-DE" sz="2000" dirty="0" smtClean="0">
                <a:solidFill>
                  <a:schemeClr val="bg1"/>
                </a:solidFill>
              </a:rPr>
              <a:t>Munich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25958" name="Picture 6" descr="europ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11811000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572000" y="5791207"/>
            <a:ext cx="531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March 11, 2011, seismometer located in Germany </a:t>
            </a:r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657600" y="5181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V="1">
            <a:off x="3657600" y="464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86200" y="5257807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Time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981200" y="4572007"/>
            <a:ext cx="1447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800"/>
              <a:t>Ground motion</a:t>
            </a:r>
          </a:p>
          <a:p>
            <a:pPr algn="ctr"/>
            <a:r>
              <a:rPr lang="de-DE" altLang="de-DE" sz="1800"/>
              <a:t> amplitude (e.g., [m/s])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8534400" y="1066800"/>
            <a:ext cx="1423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200"/>
              <a:t>„noise“</a:t>
            </a:r>
          </a:p>
        </p:txBody>
      </p:sp>
      <p:sp>
        <p:nvSpPr>
          <p:cNvPr id="76816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… on a seismically quiet day 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268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865" name="Group 17"/>
          <p:cNvGrpSpPr>
            <a:grpSpLocks/>
          </p:cNvGrpSpPr>
          <p:nvPr/>
        </p:nvGrpSpPr>
        <p:grpSpPr bwMode="auto">
          <a:xfrm>
            <a:off x="1828800" y="3886207"/>
            <a:ext cx="2101850" cy="2500313"/>
            <a:chOff x="192" y="1920"/>
            <a:chExt cx="1324" cy="1575"/>
          </a:xfrm>
        </p:grpSpPr>
        <p:pic>
          <p:nvPicPr>
            <p:cNvPr id="788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1200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H="1">
              <a:off x="384" y="1920"/>
              <a:ext cx="19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672" y="1920"/>
              <a:ext cx="432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861" name="Text Box 13"/>
            <p:cNvSpPr txBox="1">
              <a:spLocks noChangeArrowheads="1"/>
            </p:cNvSpPr>
            <p:nvPr/>
          </p:nvSpPr>
          <p:spPr bwMode="auto">
            <a:xfrm>
              <a:off x="192" y="3264"/>
              <a:ext cx="1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/>
                <a:t>Source information</a:t>
              </a: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4191007" y="5029207"/>
            <a:ext cx="2263775" cy="823913"/>
            <a:chOff x="1680" y="2640"/>
            <a:chExt cx="1426" cy="519"/>
          </a:xfrm>
        </p:grpSpPr>
        <p:sp>
          <p:nvSpPr>
            <p:cNvPr id="78866" name="AutoShape 18"/>
            <p:cNvSpPr>
              <a:spLocks/>
            </p:cNvSpPr>
            <p:nvPr/>
          </p:nvSpPr>
          <p:spPr bwMode="auto">
            <a:xfrm rot="5263528" flipV="1">
              <a:off x="2284" y="2036"/>
              <a:ext cx="218" cy="1426"/>
            </a:xfrm>
            <a:prstGeom prst="rightBracket">
              <a:avLst>
                <a:gd name="adj" fmla="val 3203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1872" y="2928"/>
              <a:ext cx="10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/>
                <a:t>Surface waves</a:t>
              </a:r>
            </a:p>
          </p:txBody>
        </p:sp>
      </p:grpSp>
      <p:grpSp>
        <p:nvGrpSpPr>
          <p:cNvPr id="78871" name="Group 23"/>
          <p:cNvGrpSpPr>
            <a:grpSpLocks/>
          </p:cNvGrpSpPr>
          <p:nvPr/>
        </p:nvGrpSpPr>
        <p:grpSpPr bwMode="auto">
          <a:xfrm>
            <a:off x="6781800" y="1371607"/>
            <a:ext cx="3505200" cy="5235575"/>
            <a:chOff x="3312" y="720"/>
            <a:chExt cx="2208" cy="3298"/>
          </a:xfrm>
        </p:grpSpPr>
        <p:sp>
          <p:nvSpPr>
            <p:cNvPr id="78862" name="Text Box 14"/>
            <p:cNvSpPr txBox="1">
              <a:spLocks noChangeArrowheads="1"/>
            </p:cNvSpPr>
            <p:nvPr/>
          </p:nvSpPr>
          <p:spPr bwMode="auto">
            <a:xfrm>
              <a:off x="3312" y="720"/>
              <a:ext cx="220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000"/>
                <a:t>March 11, 2011, Tohoku-Oki earthquake M9.0 </a:t>
              </a:r>
            </a:p>
          </p:txBody>
        </p:sp>
        <p:pic>
          <p:nvPicPr>
            <p:cNvPr id="78870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44"/>
              <a:ext cx="1488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8874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… that turns catastrophic …</a:t>
            </a:r>
          </a:p>
        </p:txBody>
      </p:sp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2057400" y="2895600"/>
            <a:ext cx="1441450" cy="1219200"/>
            <a:chOff x="336" y="1824"/>
            <a:chExt cx="908" cy="768"/>
          </a:xfrm>
        </p:grpSpPr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336" y="1824"/>
              <a:ext cx="9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/>
                <a:t>Arrival times</a:t>
              </a:r>
            </a:p>
          </p:txBody>
        </p: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>
              <a:off x="576" y="2160"/>
              <a:ext cx="0" cy="43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876" name="Line 28"/>
            <p:cNvSpPr>
              <a:spLocks noChangeShapeType="1"/>
            </p:cNvSpPr>
            <p:nvPr/>
          </p:nvSpPr>
          <p:spPr bwMode="auto">
            <a:xfrm>
              <a:off x="1056" y="2160"/>
              <a:ext cx="0" cy="43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92175"/>
            <a:ext cx="76962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1" name="Line 5"/>
          <p:cNvSpPr>
            <a:spLocks noChangeShapeType="1"/>
          </p:cNvSpPr>
          <p:nvPr/>
        </p:nvSpPr>
        <p:spPr bwMode="auto">
          <a:xfrm flipV="1">
            <a:off x="3048000" y="61722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2667000" y="1577975"/>
            <a:ext cx="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 rot="16200000">
            <a:off x="425450" y="3232150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Decreasing frequency content</a:t>
            </a:r>
          </a:p>
          <a:p>
            <a:r>
              <a:rPr lang="de-DE" altLang="de-DE" sz="1800"/>
              <a:t>Increasing spatial wavelengths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2895600" y="5387982"/>
            <a:ext cx="235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solidFill>
                  <a:srgbClr val="CC0000"/>
                </a:solidFill>
              </a:rPr>
              <a:t>raw </a:t>
            </a:r>
            <a:r>
              <a:rPr lang="de-DE" altLang="de-DE" sz="1800" b="1" i="1">
                <a:solidFill>
                  <a:srgbClr val="CC0000"/>
                </a:solidFill>
              </a:rPr>
              <a:t>broadband</a:t>
            </a:r>
            <a:r>
              <a:rPr lang="de-DE" altLang="de-DE" sz="1800" b="1">
                <a:solidFill>
                  <a:srgbClr val="CC0000"/>
                </a:solidFill>
              </a:rPr>
              <a:t> data</a:t>
            </a:r>
          </a:p>
        </p:txBody>
      </p:sp>
      <p:sp>
        <p:nvSpPr>
          <p:cNvPr id="13722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Temporal scales (vertical ground motion)</a:t>
            </a:r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>
            <a:off x="9372600" y="16002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 rot="16200000">
            <a:off x="8318500" y="3340100"/>
            <a:ext cx="320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Increasing non-linearity</a:t>
            </a:r>
          </a:p>
          <a:p>
            <a:r>
              <a:rPr lang="de-DE" altLang="de-DE" sz="1800"/>
              <a:t>Increasing computational cost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5334007" y="6019800"/>
            <a:ext cx="14382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120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Simplified convolutional model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altLang="de-DE"/>
              <a:t>	The (noise free) seismic observation is a convolution of the source signal with a Green‘s function … </a:t>
            </a:r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r>
              <a:rPr lang="de-DE" altLang="de-DE"/>
              <a:t> 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505207" y="2482850"/>
            <a:ext cx="2047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600"/>
              <a:t>U(</a:t>
            </a:r>
            <a:r>
              <a:rPr lang="de-DE" altLang="de-DE" sz="3600">
                <a:latin typeface="Symbol" panose="05050102010706020507" pitchFamily="18" charset="2"/>
              </a:rPr>
              <a:t>w,</a:t>
            </a:r>
            <a:r>
              <a:rPr lang="de-DE" altLang="de-DE" sz="3600" u="sng"/>
              <a:t>r</a:t>
            </a:r>
            <a:r>
              <a:rPr lang="de-DE" altLang="de-DE" sz="3600"/>
              <a:t>)  = 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5486400" y="2438400"/>
            <a:ext cx="376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600"/>
              <a:t>S(</a:t>
            </a:r>
            <a:r>
              <a:rPr lang="de-DE" altLang="de-DE" sz="3600">
                <a:latin typeface="Symbol" panose="05050102010706020507" pitchFamily="18" charset="2"/>
              </a:rPr>
              <a:t>w</a:t>
            </a:r>
            <a:r>
              <a:rPr lang="de-DE" altLang="de-DE" sz="3600"/>
              <a:t>)</a:t>
            </a:r>
            <a:r>
              <a:rPr lang="de-DE" altLang="de-DE"/>
              <a:t>  </a:t>
            </a:r>
            <a:r>
              <a:rPr lang="de-DE" altLang="de-DE" sz="3600" b="1">
                <a:solidFill>
                  <a:srgbClr val="CC0000"/>
                </a:solidFill>
              </a:rPr>
              <a:t>G(</a:t>
            </a:r>
            <a:r>
              <a:rPr lang="de-DE" altLang="de-DE" sz="3600" b="1">
                <a:solidFill>
                  <a:srgbClr val="CC0000"/>
                </a:solidFill>
                <a:latin typeface="Symbol" panose="05050102010706020507" pitchFamily="18" charset="2"/>
              </a:rPr>
              <a:t>w</a:t>
            </a:r>
            <a:r>
              <a:rPr lang="de-DE" altLang="de-DE" sz="3600" b="1">
                <a:solidFill>
                  <a:srgbClr val="CC0000"/>
                </a:solidFill>
              </a:rPr>
              <a:t>,</a:t>
            </a:r>
            <a:r>
              <a:rPr lang="de-DE" altLang="de-DE" sz="3600" b="1" u="sng">
                <a:solidFill>
                  <a:srgbClr val="CC0000"/>
                </a:solidFill>
              </a:rPr>
              <a:t>r</a:t>
            </a:r>
            <a:r>
              <a:rPr lang="de-DE" altLang="de-DE" sz="3600" b="1">
                <a:solidFill>
                  <a:srgbClr val="CC0000"/>
                </a:solidFill>
              </a:rPr>
              <a:t>)</a:t>
            </a:r>
            <a:r>
              <a:rPr lang="de-DE" altLang="de-DE" sz="3600"/>
              <a:t> I(</a:t>
            </a:r>
            <a:r>
              <a:rPr lang="de-DE" altLang="de-DE" sz="3600">
                <a:latin typeface="Symbol" panose="05050102010706020507" pitchFamily="18" charset="2"/>
              </a:rPr>
              <a:t>w</a:t>
            </a:r>
            <a:r>
              <a:rPr lang="de-DE" altLang="de-DE" sz="3600"/>
              <a:t>,</a:t>
            </a:r>
            <a:r>
              <a:rPr lang="de-DE" altLang="de-DE" sz="3600" u="sng"/>
              <a:t>r</a:t>
            </a:r>
            <a:r>
              <a:rPr lang="de-DE" altLang="de-DE" sz="3600"/>
              <a:t>) </a:t>
            </a:r>
          </a:p>
        </p:txBody>
      </p:sp>
      <p:grpSp>
        <p:nvGrpSpPr>
          <p:cNvPr id="130066" name="Group 18"/>
          <p:cNvGrpSpPr>
            <a:grpSpLocks/>
          </p:cNvGrpSpPr>
          <p:nvPr/>
        </p:nvGrpSpPr>
        <p:grpSpPr bwMode="auto">
          <a:xfrm>
            <a:off x="2590800" y="3352800"/>
            <a:ext cx="1447800" cy="2730500"/>
            <a:chOff x="672" y="2112"/>
            <a:chExt cx="912" cy="1720"/>
          </a:xfrm>
        </p:grpSpPr>
        <p:sp>
          <p:nvSpPr>
            <p:cNvPr id="130055" name="Line 7"/>
            <p:cNvSpPr>
              <a:spLocks noChangeShapeType="1"/>
            </p:cNvSpPr>
            <p:nvPr/>
          </p:nvSpPr>
          <p:spPr bwMode="auto">
            <a:xfrm flipV="1">
              <a:off x="1104" y="2112"/>
              <a:ext cx="43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0057" name="Text Box 9"/>
            <p:cNvSpPr txBox="1">
              <a:spLocks noChangeArrowheads="1"/>
            </p:cNvSpPr>
            <p:nvPr/>
          </p:nvSpPr>
          <p:spPr bwMode="auto">
            <a:xfrm>
              <a:off x="672" y="2688"/>
              <a:ext cx="912" cy="114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altLang="de-DE"/>
                <a:t>Raw data in seismic archives, usually ground velocities in three orthogonal directions</a:t>
              </a:r>
            </a:p>
          </p:txBody>
        </p:sp>
      </p:grpSp>
      <p:grpSp>
        <p:nvGrpSpPr>
          <p:cNvPr id="130067" name="Group 19"/>
          <p:cNvGrpSpPr>
            <a:grpSpLocks/>
          </p:cNvGrpSpPr>
          <p:nvPr/>
        </p:nvGrpSpPr>
        <p:grpSpPr bwMode="auto">
          <a:xfrm>
            <a:off x="4419600" y="3200401"/>
            <a:ext cx="1447800" cy="2312988"/>
            <a:chOff x="1824" y="2016"/>
            <a:chExt cx="912" cy="1457"/>
          </a:xfrm>
        </p:grpSpPr>
        <p:sp>
          <p:nvSpPr>
            <p:cNvPr id="130059" name="Text Box 11"/>
            <p:cNvSpPr txBox="1">
              <a:spLocks noChangeArrowheads="1"/>
            </p:cNvSpPr>
            <p:nvPr/>
          </p:nvSpPr>
          <p:spPr bwMode="auto">
            <a:xfrm>
              <a:off x="1824" y="2736"/>
              <a:ext cx="912" cy="73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altLang="de-DE"/>
                <a:t>Source mechanism, the magnitude, the source time behaviour</a:t>
              </a:r>
            </a:p>
          </p:txBody>
        </p:sp>
        <p:sp>
          <p:nvSpPr>
            <p:cNvPr id="130061" name="Line 13"/>
            <p:cNvSpPr>
              <a:spLocks noChangeShapeType="1"/>
            </p:cNvSpPr>
            <p:nvPr/>
          </p:nvSpPr>
          <p:spPr bwMode="auto">
            <a:xfrm flipV="1">
              <a:off x="2256" y="2016"/>
              <a:ext cx="48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0068" name="Group 20"/>
          <p:cNvGrpSpPr>
            <a:grpSpLocks/>
          </p:cNvGrpSpPr>
          <p:nvPr/>
        </p:nvGrpSpPr>
        <p:grpSpPr bwMode="auto">
          <a:xfrm>
            <a:off x="6324600" y="3200400"/>
            <a:ext cx="1447800" cy="2946400"/>
            <a:chOff x="3024" y="2016"/>
            <a:chExt cx="912" cy="1856"/>
          </a:xfrm>
        </p:grpSpPr>
        <p:sp>
          <p:nvSpPr>
            <p:cNvPr id="130060" name="Text Box 12"/>
            <p:cNvSpPr txBox="1">
              <a:spLocks noChangeArrowheads="1"/>
            </p:cNvSpPr>
            <p:nvPr/>
          </p:nvSpPr>
          <p:spPr bwMode="auto">
            <a:xfrm>
              <a:off x="3024" y="2592"/>
              <a:ext cx="912" cy="128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altLang="de-DE"/>
                <a:t>Impulse response of the Earth, contains all information on Earth‘s internal structure, site conditions</a:t>
              </a:r>
            </a:p>
            <a:p>
              <a:pPr algn="ctr"/>
              <a:r>
                <a:rPr lang="de-DE" altLang="de-DE"/>
                <a:t>-&gt; </a:t>
              </a:r>
              <a:r>
                <a:rPr lang="de-DE" altLang="de-DE" b="1">
                  <a:solidFill>
                    <a:srgbClr val="CC0000"/>
                  </a:solidFill>
                </a:rPr>
                <a:t>tomography</a:t>
              </a:r>
            </a:p>
          </p:txBody>
        </p:sp>
        <p:sp>
          <p:nvSpPr>
            <p:cNvPr id="130062" name="Line 14"/>
            <p:cNvSpPr>
              <a:spLocks noChangeShapeType="1"/>
            </p:cNvSpPr>
            <p:nvPr/>
          </p:nvSpPr>
          <p:spPr bwMode="auto">
            <a:xfrm flipV="1">
              <a:off x="3456" y="2016"/>
              <a:ext cx="14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0069" name="Group 21"/>
          <p:cNvGrpSpPr>
            <a:grpSpLocks/>
          </p:cNvGrpSpPr>
          <p:nvPr/>
        </p:nvGrpSpPr>
        <p:grpSpPr bwMode="auto">
          <a:xfrm>
            <a:off x="8382000" y="3124200"/>
            <a:ext cx="1447800" cy="2590800"/>
            <a:chOff x="4320" y="1968"/>
            <a:chExt cx="912" cy="1632"/>
          </a:xfrm>
        </p:grpSpPr>
        <p:sp>
          <p:nvSpPr>
            <p:cNvPr id="130063" name="Text Box 15"/>
            <p:cNvSpPr txBox="1">
              <a:spLocks noChangeArrowheads="1"/>
            </p:cNvSpPr>
            <p:nvPr/>
          </p:nvSpPr>
          <p:spPr bwMode="auto">
            <a:xfrm>
              <a:off x="4320" y="2592"/>
              <a:ext cx="912" cy="100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altLang="de-DE"/>
                <a:t>Seismic instrument response affects amplitudes and phase information</a:t>
              </a:r>
            </a:p>
          </p:txBody>
        </p:sp>
        <p:sp>
          <p:nvSpPr>
            <p:cNvPr id="130064" name="Line 16"/>
            <p:cNvSpPr>
              <a:spLocks noChangeShapeType="1"/>
            </p:cNvSpPr>
            <p:nvPr/>
          </p:nvSpPr>
          <p:spPr bwMode="auto">
            <a:xfrm flipH="1" flipV="1">
              <a:off x="4560" y="1968"/>
              <a:ext cx="14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3657600" y="6248407"/>
            <a:ext cx="578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The problem is </a:t>
            </a:r>
            <a:r>
              <a:rPr lang="de-DE" altLang="de-DE" sz="1800" b="1">
                <a:solidFill>
                  <a:srgbClr val="CC0000"/>
                </a:solidFill>
              </a:rPr>
              <a:t>linear</a:t>
            </a:r>
            <a:r>
              <a:rPr lang="de-DE" altLang="de-DE" sz="1800"/>
              <a:t> w.r.t.sources (see talk by M. Mai)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Let‘s briefly summarize … 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9060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sz="1800"/>
              <a:t>Seismograms are affected by structure </a:t>
            </a:r>
            <a:r>
              <a:rPr lang="de-DE" altLang="de-DE" sz="1800" b="1"/>
              <a:t>and</a:t>
            </a:r>
            <a:r>
              <a:rPr lang="de-DE" altLang="de-DE" sz="1800"/>
              <a:t> source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1800"/>
              <a:t>The seismic tomography problem </a:t>
            </a:r>
            <a:r>
              <a:rPr lang="de-DE" altLang="de-DE" sz="2000"/>
              <a:t>requires</a:t>
            </a:r>
            <a:r>
              <a:rPr lang="de-DE" altLang="de-DE" sz="1800"/>
              <a:t> (in principle) the source to be known (or assumed to be known)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1800"/>
              <a:t>There are </a:t>
            </a:r>
            <a:r>
              <a:rPr lang="de-DE" altLang="de-DE" sz="1800" b="1">
                <a:solidFill>
                  <a:srgbClr val="CC0000"/>
                </a:solidFill>
              </a:rPr>
              <a:t>two</a:t>
            </a:r>
            <a:r>
              <a:rPr lang="de-DE" altLang="de-DE" sz="1800"/>
              <a:t> strategies to solve the inverse problem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 sz="1800"/>
          </a:p>
          <a:p>
            <a:pPr>
              <a:buFont typeface="Wingdings" panose="05000000000000000000" pitchFamily="2" charset="2"/>
              <a:buChar char="Ø"/>
            </a:pPr>
            <a:endParaRPr lang="de-DE" altLang="de-DE" sz="1800"/>
          </a:p>
          <a:p>
            <a:pPr>
              <a:buFont typeface="Wingdings" panose="05000000000000000000" pitchFamily="2" charset="2"/>
              <a:buChar char="Ø"/>
            </a:pPr>
            <a:endParaRPr lang="de-DE" altLang="de-DE" sz="1800"/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2286000" y="4419607"/>
            <a:ext cx="3352800" cy="2246769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Reduce information drastically (</a:t>
            </a:r>
            <a:r>
              <a:rPr lang="de-DE" altLang="de-DE" b="1">
                <a:solidFill>
                  <a:srgbClr val="CC0000"/>
                </a:solidFill>
              </a:rPr>
              <a:t>travel times</a:t>
            </a:r>
            <a:r>
              <a:rPr lang="de-DE" altLang="de-DE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Reduce physics to a high-frequency approximation (ray theory)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Identify specific signals in seismic data (P and S wave arrivals, reflections, etc.)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Use linear inverse theory to solve for 3-D velocity structure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6096000" y="4419607"/>
            <a:ext cx="3352800" cy="2246769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Use (low-passed) </a:t>
            </a:r>
            <a:r>
              <a:rPr lang="de-DE" altLang="de-DE" b="1">
                <a:solidFill>
                  <a:srgbClr val="CC0000"/>
                </a:solidFill>
              </a:rPr>
              <a:t>full waveforms</a:t>
            </a:r>
            <a:r>
              <a:rPr lang="de-DE" altLang="de-DE"/>
              <a:t> as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Solve </a:t>
            </a:r>
            <a:r>
              <a:rPr lang="de-DE" altLang="de-DE" i="1"/>
              <a:t>complete </a:t>
            </a:r>
            <a:r>
              <a:rPr lang="de-DE" altLang="de-DE"/>
              <a:t>forward problem (3-D elastic wave propagation)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Apply adjoint techniques to relate data perturbation to Earth model perturbation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Iteratively minimize overall misfit between data and synthetics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2743200" y="3962400"/>
            <a:ext cx="257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CC0000"/>
                </a:solidFill>
              </a:rPr>
              <a:t>Classic seismic tomography</a:t>
            </a:r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6553200" y="3962400"/>
            <a:ext cx="2705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CC0000"/>
                </a:solidFill>
              </a:rPr>
              <a:t>Full waveform inversion (FWI)</a:t>
            </a:r>
          </a:p>
        </p:txBody>
      </p:sp>
      <p:pic>
        <p:nvPicPr>
          <p:cNvPr id="1474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7" y="2438407"/>
            <a:ext cx="5186363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5"/>
            <a:ext cx="8229600" cy="4525963"/>
          </a:xfrm>
        </p:spPr>
        <p:txBody>
          <a:bodyPr/>
          <a:lstStyle/>
          <a:p>
            <a:pPr algn="ctr">
              <a:lnSpc>
                <a:spcPct val="200000"/>
              </a:lnSpc>
              <a:buFontTx/>
              <a:buNone/>
            </a:pPr>
            <a:r>
              <a:rPr lang="de-DE" altLang="de-DE" sz="3200"/>
              <a:t>Seismic tomography </a:t>
            </a:r>
          </a:p>
          <a:p>
            <a:pPr algn="ctr">
              <a:lnSpc>
                <a:spcPct val="200000"/>
              </a:lnSpc>
              <a:buFontTx/>
              <a:buNone/>
            </a:pPr>
            <a:r>
              <a:rPr lang="de-DE" altLang="de-DE" sz="3200"/>
              <a:t>using rays</a:t>
            </a:r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525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7"/>
            <a:ext cx="3486150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7848607" y="3886207"/>
            <a:ext cx="25304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/>
              <a:t>We ignore </a:t>
            </a:r>
            <a:r>
              <a:rPr lang="de-DE" altLang="de-DE" sz="2000">
                <a:solidFill>
                  <a:srgbClr val="CC0000"/>
                </a:solidFill>
              </a:rPr>
              <a:t>surface wave inversion</a:t>
            </a:r>
            <a:r>
              <a:rPr lang="de-DE" altLang="de-DE" sz="2000"/>
              <a:t> and  inversion of </a:t>
            </a:r>
            <a:r>
              <a:rPr lang="de-DE" altLang="de-DE" sz="2000">
                <a:solidFill>
                  <a:srgbClr val="CC0000"/>
                </a:solidFill>
              </a:rPr>
              <a:t>free oscillation</a:t>
            </a:r>
            <a:r>
              <a:rPr lang="de-DE" altLang="de-DE" sz="2000"/>
              <a:t> spectra as the mathematical structure is similar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Seismic ray theory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1605"/>
            <a:ext cx="80772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 sz="2000"/>
              <a:t>	… is a non linear problem as the ray path depends on the seismic velocity model … after linearization …</a:t>
            </a:r>
          </a:p>
        </p:txBody>
      </p:sp>
      <p:graphicFrame>
        <p:nvGraphicFramePr>
          <p:cNvPr id="1536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191000" y="2282830"/>
          <a:ext cx="34290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7" name="Equation" r:id="rId3" imgW="723600" imgH="177480" progId="Equation.3">
                  <p:embed/>
                </p:oleObj>
              </mc:Choice>
              <mc:Fallback>
                <p:oleObj name="Equation" r:id="rId3" imgW="72360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282830"/>
                        <a:ext cx="34290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6" name="Line 6"/>
          <p:cNvSpPr>
            <a:spLocks noChangeShapeType="1"/>
          </p:cNvSpPr>
          <p:nvPr/>
        </p:nvSpPr>
        <p:spPr bwMode="auto">
          <a:xfrm flipV="1">
            <a:off x="3733800" y="32004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981200" y="4419600"/>
            <a:ext cx="2057400" cy="17399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800"/>
              <a:t>Travel time </a:t>
            </a:r>
            <a:r>
              <a:rPr lang="de-DE" altLang="de-DE" sz="1800" b="1" i="1">
                <a:solidFill>
                  <a:srgbClr val="CC0000"/>
                </a:solidFill>
              </a:rPr>
              <a:t>perturbations</a:t>
            </a:r>
            <a:r>
              <a:rPr lang="de-DE" altLang="de-DE" sz="1800"/>
              <a:t> </a:t>
            </a:r>
          </a:p>
          <a:p>
            <a:pPr algn="ctr"/>
            <a:r>
              <a:rPr lang="de-DE" altLang="de-DE" sz="1800"/>
              <a:t>with respect to an initial model</a:t>
            </a:r>
          </a:p>
          <a:p>
            <a:pPr algn="ctr"/>
            <a:endParaRPr lang="de-DE" altLang="de-DE" sz="1800"/>
          </a:p>
          <a:p>
            <a:pPr algn="ctr"/>
            <a:r>
              <a:rPr lang="de-DE" altLang="de-DE" sz="1800"/>
              <a:t>Dimension </a:t>
            </a:r>
            <a:r>
              <a:rPr lang="de-DE" altLang="de-DE" sz="1800" b="1"/>
              <a:t>m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4572000" y="4419600"/>
            <a:ext cx="2667000" cy="17399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800" b="1" i="1">
                <a:solidFill>
                  <a:srgbClr val="CC0000"/>
                </a:solidFill>
              </a:rPr>
              <a:t>Sensitivity</a:t>
            </a:r>
            <a:r>
              <a:rPr lang="de-DE" altLang="de-DE" sz="1800"/>
              <a:t> of the i-th measurement to the j-th model parameter (basis function, pixel)</a:t>
            </a:r>
          </a:p>
          <a:p>
            <a:pPr algn="ctr"/>
            <a:endParaRPr lang="de-DE" altLang="de-DE" sz="1800"/>
          </a:p>
          <a:p>
            <a:pPr algn="ctr"/>
            <a:r>
              <a:rPr lang="de-DE" altLang="de-DE" sz="1800"/>
              <a:t>Dimension </a:t>
            </a:r>
            <a:r>
              <a:rPr lang="de-DE" altLang="de-DE" sz="1800" b="1"/>
              <a:t>m x n</a:t>
            </a:r>
          </a:p>
        </p:txBody>
      </p:sp>
      <p:sp>
        <p:nvSpPr>
          <p:cNvPr id="153609" name="Line 9"/>
          <p:cNvSpPr>
            <a:spLocks noChangeShapeType="1"/>
          </p:cNvSpPr>
          <p:nvPr/>
        </p:nvSpPr>
        <p:spPr bwMode="auto">
          <a:xfrm flipV="1">
            <a:off x="5943600" y="3200400"/>
            <a:ext cx="228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610" name="Text Box 10"/>
          <p:cNvSpPr txBox="1">
            <a:spLocks noChangeArrowheads="1"/>
          </p:cNvSpPr>
          <p:nvPr/>
        </p:nvSpPr>
        <p:spPr bwMode="auto">
          <a:xfrm>
            <a:off x="7543800" y="4495807"/>
            <a:ext cx="2667000" cy="1190625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800"/>
              <a:t>Solution model</a:t>
            </a:r>
            <a:r>
              <a:rPr lang="de-DE" altLang="de-DE" sz="1800" b="1" i="1">
                <a:solidFill>
                  <a:srgbClr val="CC0000"/>
                </a:solidFill>
              </a:rPr>
              <a:t> </a:t>
            </a:r>
            <a:r>
              <a:rPr lang="de-DE" altLang="de-DE" sz="1800" i="1"/>
              <a:t>(</a:t>
            </a:r>
            <a:r>
              <a:rPr lang="de-DE" altLang="de-DE" sz="1800" b="1" i="1">
                <a:solidFill>
                  <a:srgbClr val="CC0000"/>
                </a:solidFill>
              </a:rPr>
              <a:t>seismic velocities</a:t>
            </a:r>
            <a:r>
              <a:rPr lang="de-DE" altLang="de-DE" sz="1800" i="1"/>
              <a:t>) </a:t>
            </a:r>
            <a:endParaRPr lang="de-DE" altLang="de-DE" sz="1800"/>
          </a:p>
          <a:p>
            <a:pPr algn="ctr"/>
            <a:endParaRPr lang="de-DE" altLang="de-DE" sz="1800"/>
          </a:p>
          <a:p>
            <a:pPr algn="ctr"/>
            <a:r>
              <a:rPr lang="de-DE" altLang="de-DE" sz="1800"/>
              <a:t>Dimension </a:t>
            </a:r>
            <a:r>
              <a:rPr lang="de-DE" altLang="de-DE" sz="1800" b="1"/>
              <a:t>n</a:t>
            </a:r>
          </a:p>
        </p:txBody>
      </p:sp>
      <p:sp>
        <p:nvSpPr>
          <p:cNvPr id="153611" name="Line 11"/>
          <p:cNvSpPr>
            <a:spLocks noChangeShapeType="1"/>
          </p:cNvSpPr>
          <p:nvPr/>
        </p:nvSpPr>
        <p:spPr bwMode="auto">
          <a:xfrm flipH="1" flipV="1">
            <a:off x="7391400" y="31242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b="1"/>
              <a:t>d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1605"/>
            <a:ext cx="80772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 sz="2800"/>
              <a:t>What is a travel time perturbation?</a:t>
            </a:r>
          </a:p>
        </p:txBody>
      </p:sp>
      <p:pic>
        <p:nvPicPr>
          <p:cNvPr id="1556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7"/>
            <a:ext cx="8001000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61" name="Text Box 13"/>
          <p:cNvSpPr txBox="1">
            <a:spLocks noChangeArrowheads="1"/>
          </p:cNvSpPr>
          <p:nvPr/>
        </p:nvSpPr>
        <p:spPr bwMode="auto">
          <a:xfrm>
            <a:off x="2743207" y="5410200"/>
            <a:ext cx="73326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800" i="1"/>
              <a:t>“Picking the onset is at best ambiguous</a:t>
            </a:r>
          </a:p>
          <a:p>
            <a:r>
              <a:rPr lang="en-US" altLang="de-DE" sz="2800" i="1"/>
              <a:t>or inaccurate, sometimes impossible.”</a:t>
            </a:r>
            <a:r>
              <a:rPr lang="en-US" altLang="de-DE" sz="2800"/>
              <a:t> (Nolet)</a:t>
            </a:r>
            <a:endParaRPr lang="de-DE" altLang="de-DE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b="1"/>
              <a:t>G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2514600" y="1625607"/>
            <a:ext cx="662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/>
              <a:t>Operator that relates the model (perturbation) to the observable (travel time perturbation). In general it is an </a:t>
            </a:r>
            <a:r>
              <a:rPr lang="de-DE" altLang="de-DE" sz="1800" b="1">
                <a:solidFill>
                  <a:srgbClr val="CC0000"/>
                </a:solidFill>
              </a:rPr>
              <a:t>integral</a:t>
            </a:r>
            <a:r>
              <a:rPr lang="de-DE" altLang="de-DE" sz="1800"/>
              <a:t> over the ray path (volume in case of finite frequencies) </a:t>
            </a:r>
          </a:p>
          <a:p>
            <a:endParaRPr lang="de-DE" altLang="de-DE" sz="1800"/>
          </a:p>
        </p:txBody>
      </p:sp>
      <p:graphicFrame>
        <p:nvGraphicFramePr>
          <p:cNvPr id="15667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429000" y="2895605"/>
          <a:ext cx="262890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6" name="Equation" r:id="rId3" imgW="761760" imgH="457200" progId="Equation.3">
                  <p:embed/>
                </p:oleObj>
              </mc:Choice>
              <mc:Fallback>
                <p:oleObj name="Equation" r:id="rId3" imgW="76176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95605"/>
                        <a:ext cx="2628900" cy="157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2590800" y="4953007"/>
            <a:ext cx="6858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/>
              <a:t>The ij entries to </a:t>
            </a:r>
            <a:r>
              <a:rPr lang="de-DE" altLang="de-DE" sz="1800" b="1"/>
              <a:t>G</a:t>
            </a:r>
            <a:r>
              <a:rPr lang="de-DE" altLang="de-DE" sz="1800"/>
              <a:t> correspond to the i-th ray path affected by the j-th slowness value (pixel or basis function). </a:t>
            </a:r>
          </a:p>
          <a:p>
            <a:endParaRPr lang="de-DE" altLang="de-DE" sz="1800"/>
          </a:p>
          <a:p>
            <a:r>
              <a:rPr lang="de-DE" altLang="de-DE" sz="1800"/>
              <a:t>The choice of the basis functions strongly affects the density of </a:t>
            </a:r>
            <a:r>
              <a:rPr lang="de-DE" altLang="de-DE" sz="1800" b="1"/>
              <a:t>G</a:t>
            </a:r>
          </a:p>
          <a:p>
            <a:endParaRPr lang="de-DE" altLang="de-DE" sz="1800"/>
          </a:p>
        </p:txBody>
      </p:sp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7"/>
            <a:ext cx="19050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600" b="1"/>
              <a:t>G - sensitivities</a:t>
            </a: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2667000" y="1371607"/>
            <a:ext cx="662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/>
              <a:t>We can describe the effect of model perturbations on an observable (e.g., travel time dT) by a sensitivity kernel K</a:t>
            </a:r>
            <a:r>
              <a:rPr lang="de-DE" altLang="de-DE" sz="1800" baseline="-25000"/>
              <a:t>X</a:t>
            </a:r>
            <a:r>
              <a:rPr lang="de-DE" altLang="de-DE" sz="1800"/>
              <a:t> for Earth model parameters seismic velocities (V</a:t>
            </a:r>
            <a:r>
              <a:rPr lang="de-DE" altLang="de-DE" sz="1800" baseline="-25000"/>
              <a:t>P</a:t>
            </a:r>
            <a:r>
              <a:rPr lang="de-DE" altLang="de-DE" sz="1800"/>
              <a:t>, V</a:t>
            </a:r>
            <a:r>
              <a:rPr lang="de-DE" altLang="de-DE" sz="1800" baseline="-25000"/>
              <a:t>S</a:t>
            </a:r>
            <a:r>
              <a:rPr lang="de-DE" altLang="de-DE" sz="1800"/>
              <a:t>) and density </a:t>
            </a:r>
          </a:p>
          <a:p>
            <a:endParaRPr lang="de-DE" altLang="de-DE" sz="1800"/>
          </a:p>
        </p:txBody>
      </p:sp>
      <p:graphicFrame>
        <p:nvGraphicFramePr>
          <p:cNvPr id="36762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505200" y="2438405"/>
          <a:ext cx="48768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0" name="Equation" r:id="rId3" imgW="2463480" imgH="507960" progId="Equation.3">
                  <p:embed/>
                </p:oleObj>
              </mc:Choice>
              <mc:Fallback>
                <p:oleObj name="Equation" r:id="rId3" imgW="2463480" imgH="507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438405"/>
                        <a:ext cx="48768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76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7"/>
            <a:ext cx="37338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7624" name="Text Box 8"/>
          <p:cNvSpPr txBox="1">
            <a:spLocks noChangeArrowheads="1"/>
          </p:cNvSpPr>
          <p:nvPr/>
        </p:nvSpPr>
        <p:spPr bwMode="auto">
          <a:xfrm>
            <a:off x="7010400" y="3810000"/>
            <a:ext cx="2971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b="1"/>
              <a:t>Issues:</a:t>
            </a:r>
          </a:p>
          <a:p>
            <a:endParaRPr lang="de-DE" altLang="de-DE" sz="1800" b="1"/>
          </a:p>
          <a:p>
            <a:pPr>
              <a:buFontTx/>
              <a:buChar char="-"/>
            </a:pPr>
            <a:r>
              <a:rPr lang="de-DE" altLang="de-DE" sz="1800"/>
              <a:t> Trade offs </a:t>
            </a:r>
          </a:p>
          <a:p>
            <a:pPr>
              <a:buFontTx/>
              <a:buChar char="-"/>
            </a:pPr>
            <a:r>
              <a:rPr lang="de-DE" altLang="de-DE" sz="1800"/>
              <a:t> Amplitude information</a:t>
            </a:r>
          </a:p>
          <a:p>
            <a:pPr>
              <a:buFontTx/>
              <a:buChar char="-"/>
            </a:pPr>
            <a:r>
              <a:rPr lang="de-DE" altLang="de-DE" sz="1800"/>
              <a:t> Little sensitivity on density</a:t>
            </a:r>
          </a:p>
          <a:p>
            <a:pPr>
              <a:buFontTx/>
              <a:buChar char="-"/>
            </a:pPr>
            <a:r>
              <a:rPr lang="de-DE" altLang="de-DE" sz="1800"/>
              <a:t> Low velocity anomalies </a:t>
            </a:r>
          </a:p>
          <a:p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/>
              <a:t>Seismic tomography</a:t>
            </a:r>
            <a:br>
              <a:rPr lang="de-DE" altLang="de-DE" sz="2800"/>
            </a:br>
            <a:r>
              <a:rPr lang="de-DE" altLang="de-DE" sz="2000"/>
              <a:t>global and continental scales</a:t>
            </a:r>
          </a:p>
        </p:txBody>
      </p:sp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7" y="1143000"/>
            <a:ext cx="38385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7"/>
            <a:ext cx="4248150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14800"/>
            <a:ext cx="3214688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6" name="Text Box 8"/>
          <p:cNvSpPr txBox="1">
            <a:spLocks noChangeArrowheads="1"/>
          </p:cNvSpPr>
          <p:nvPr/>
        </p:nvSpPr>
        <p:spPr bwMode="auto">
          <a:xfrm>
            <a:off x="8839207" y="3657607"/>
            <a:ext cx="1243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/>
              <a:t>Ricard et  al., 2005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915400" y="6400807"/>
            <a:ext cx="1333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/>
              <a:t>Fichtner et  al., 2009</a:t>
            </a: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6096000" y="6613532"/>
            <a:ext cx="1341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/>
              <a:t>Ritsema et  al.,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/>
              <a:t>m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/>
              <a:t>	Ray-based tomographic problems have (only) P and/or S velocities as unknowns (not density, impedance, etc).</a:t>
            </a:r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r>
              <a:rPr lang="de-DE" altLang="de-DE"/>
              <a:t>	Possible parametrizations: blocks, complex volumes, splines, spherical harmonics, irregular tetrahedra, etc. 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7" y="3810007"/>
            <a:ext cx="79422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3810007" y="5943600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Blocks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7848607" y="5943600"/>
            <a:ext cx="76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Splines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Solution to the Inverse Problem</a:t>
            </a:r>
          </a:p>
        </p:txBody>
      </p:sp>
      <p:graphicFrame>
        <p:nvGraphicFramePr>
          <p:cNvPr id="16077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2568580"/>
          <a:ext cx="59436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1" name="Equation" r:id="rId3" imgW="1701720" imgH="241200" progId="Equation.3">
                  <p:embed/>
                </p:oleObj>
              </mc:Choice>
              <mc:Fallback>
                <p:oleObj name="Equation" r:id="rId3" imgW="170172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568580"/>
                        <a:ext cx="59436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2743200" y="1371607"/>
            <a:ext cx="662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/>
              <a:t>Basic least squares (LS) solution of the linear (-ized) inverse problem with </a:t>
            </a:r>
            <a:r>
              <a:rPr lang="de-DE" altLang="de-DE" sz="1800" b="1"/>
              <a:t>D </a:t>
            </a:r>
            <a:r>
              <a:rPr lang="de-DE" altLang="de-DE" sz="1800"/>
              <a:t>containing the cumulative effects of the regularization (smoothing) constraints (e.g., Tikhonov regularization)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2895600" y="3657600"/>
            <a:ext cx="701040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/>
              <a:t>Solution of this equation with conjugate gradient, LSQR, or other.  </a:t>
            </a:r>
          </a:p>
          <a:p>
            <a:endParaRPr lang="de-DE" altLang="de-DE" sz="1800"/>
          </a:p>
          <a:p>
            <a:r>
              <a:rPr lang="de-DE" altLang="de-DE" sz="1800"/>
              <a:t>Typical dimensions:</a:t>
            </a:r>
          </a:p>
          <a:p>
            <a:endParaRPr lang="de-DE" altLang="de-DE" sz="1800" b="1"/>
          </a:p>
          <a:p>
            <a:r>
              <a:rPr lang="de-DE" altLang="de-DE" sz="1800" b="1"/>
              <a:t>	</a:t>
            </a:r>
            <a:r>
              <a:rPr lang="de-DE" altLang="de-DE" sz="2400" b="1">
                <a:solidFill>
                  <a:srgbClr val="CC0000"/>
                </a:solidFill>
                <a:latin typeface="Symbol" panose="05050102010706020507" pitchFamily="18" charset="2"/>
              </a:rPr>
              <a:t>D</a:t>
            </a:r>
            <a:r>
              <a:rPr lang="de-DE" altLang="de-DE" sz="2400" b="1">
                <a:solidFill>
                  <a:srgbClr val="CC0000"/>
                </a:solidFill>
              </a:rPr>
              <a:t>d   -&gt; 10</a:t>
            </a:r>
            <a:r>
              <a:rPr lang="de-DE" altLang="de-DE" sz="2400" b="1" baseline="30000">
                <a:solidFill>
                  <a:srgbClr val="CC0000"/>
                </a:solidFill>
              </a:rPr>
              <a:t>7</a:t>
            </a:r>
            <a:r>
              <a:rPr lang="de-DE" altLang="de-DE" sz="2400" b="1">
                <a:solidFill>
                  <a:srgbClr val="CC0000"/>
                </a:solidFill>
              </a:rPr>
              <a:t> travel time perturbations</a:t>
            </a:r>
          </a:p>
          <a:p>
            <a:r>
              <a:rPr lang="de-DE" altLang="de-DE" sz="2400" b="1">
                <a:solidFill>
                  <a:srgbClr val="CC0000"/>
                </a:solidFill>
              </a:rPr>
              <a:t>	</a:t>
            </a:r>
            <a:r>
              <a:rPr lang="de-DE" altLang="de-DE" sz="2400" b="1">
                <a:solidFill>
                  <a:srgbClr val="CC0000"/>
                </a:solidFill>
                <a:latin typeface="Symbol" panose="05050102010706020507" pitchFamily="18" charset="2"/>
              </a:rPr>
              <a:t>D</a:t>
            </a:r>
            <a:r>
              <a:rPr lang="de-DE" altLang="de-DE" sz="2400" b="1">
                <a:solidFill>
                  <a:srgbClr val="CC0000"/>
                </a:solidFill>
              </a:rPr>
              <a:t>m  -&gt; 10</a:t>
            </a:r>
            <a:r>
              <a:rPr lang="de-DE" altLang="de-DE" sz="2400" b="1" baseline="30000">
                <a:solidFill>
                  <a:srgbClr val="CC0000"/>
                </a:solidFill>
              </a:rPr>
              <a:t>5 -  </a:t>
            </a:r>
            <a:r>
              <a:rPr lang="de-DE" altLang="de-DE" sz="2400" b="1">
                <a:solidFill>
                  <a:srgbClr val="CC0000"/>
                </a:solidFill>
              </a:rPr>
              <a:t>10</a:t>
            </a:r>
            <a:r>
              <a:rPr lang="de-DE" altLang="de-DE" sz="2400" b="1" baseline="30000">
                <a:solidFill>
                  <a:srgbClr val="CC0000"/>
                </a:solidFill>
              </a:rPr>
              <a:t>6 </a:t>
            </a:r>
            <a:r>
              <a:rPr lang="de-DE" altLang="de-DE" sz="2400" b="1">
                <a:solidFill>
                  <a:srgbClr val="CC0000"/>
                </a:solidFill>
              </a:rPr>
              <a:t>unknowns</a:t>
            </a:r>
            <a:endParaRPr lang="de-DE" altLang="de-DE" sz="2400" b="1" baseline="30000">
              <a:solidFill>
                <a:srgbClr val="CC0000"/>
              </a:solidFill>
            </a:endParaRPr>
          </a:p>
          <a:p>
            <a:endParaRPr lang="de-DE" altLang="de-DE" sz="1800" b="1" baseline="300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Example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7"/>
            <a:ext cx="6324600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8458207" y="6400800"/>
            <a:ext cx="1928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Rawlinson et al.,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Regularization and smoothing</a:t>
            </a:r>
          </a:p>
        </p:txBody>
      </p:sp>
      <p:pic>
        <p:nvPicPr>
          <p:cNvPr id="164868" name="Picture 4" descr="lap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590800"/>
            <a:ext cx="2808288" cy="17970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 descr="lapo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2" y="2581275"/>
            <a:ext cx="2752725" cy="179228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lap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70" y="2576520"/>
            <a:ext cx="2827337" cy="17986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2492375" y="2219325"/>
            <a:ext cx="732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>
            <a:off x="2586038" y="4856163"/>
            <a:ext cx="732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4873" name="Rectangle 9"/>
          <p:cNvSpPr>
            <a:spLocks noChangeArrowheads="1"/>
          </p:cNvSpPr>
          <p:nvPr/>
        </p:nvSpPr>
        <p:spPr bwMode="auto">
          <a:xfrm>
            <a:off x="4878395" y="1535113"/>
            <a:ext cx="252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>
                <a:solidFill>
                  <a:schemeClr val="tx2"/>
                </a:solidFill>
              </a:rPr>
              <a:t>Decreasing misfit</a:t>
            </a:r>
          </a:p>
        </p:txBody>
      </p:sp>
      <p:sp>
        <p:nvSpPr>
          <p:cNvPr id="164880" name="Rectangle 16"/>
          <p:cNvSpPr>
            <a:spLocks noChangeArrowheads="1"/>
          </p:cNvSpPr>
          <p:nvPr/>
        </p:nvSpPr>
        <p:spPr bwMode="auto">
          <a:xfrm>
            <a:off x="4116395" y="5110163"/>
            <a:ext cx="4033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>
                <a:solidFill>
                  <a:schemeClr val="tx2"/>
                </a:solidFill>
              </a:rPr>
              <a:t>Increasing model complexity</a:t>
            </a:r>
          </a:p>
        </p:txBody>
      </p:sp>
      <p:sp>
        <p:nvSpPr>
          <p:cNvPr id="164881" name="Rectangle 17"/>
          <p:cNvSpPr>
            <a:spLocks noChangeArrowheads="1"/>
          </p:cNvSpPr>
          <p:nvPr/>
        </p:nvSpPr>
        <p:spPr bwMode="auto">
          <a:xfrm>
            <a:off x="3273425" y="5675313"/>
            <a:ext cx="577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>
                <a:solidFill>
                  <a:schemeClr val="tx2"/>
                </a:solidFill>
              </a:rPr>
              <a:t>Increasing number of degrees of freedom</a:t>
            </a:r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8458200" y="6400800"/>
            <a:ext cx="1722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Courtesy: L. Boschi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Examples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7"/>
            <a:ext cx="44196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7" y="1524000"/>
            <a:ext cx="4106863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9067800" y="1981207"/>
            <a:ext cx="6238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4800"/>
              <a:t>R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352800" y="5867407"/>
            <a:ext cx="537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Rows of R for a well resolved pixel at 700 km depth</a:t>
            </a:r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H="1" flipV="1">
            <a:off x="4191000" y="48768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8229600" y="5105400"/>
            <a:ext cx="1277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Boschi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/>
              <a:t>Exploring null spaces using SVD</a:t>
            </a:r>
            <a:br>
              <a:rPr lang="de-DE" altLang="de-DE" sz="2800"/>
            </a:br>
            <a:r>
              <a:rPr lang="de-DE" altLang="de-DE" sz="2400"/>
              <a:t>misfit remains the same (&lt; </a:t>
            </a:r>
            <a:r>
              <a:rPr lang="de-DE" altLang="de-DE" sz="2400">
                <a:latin typeface="Symbol" panose="05050102010706020507" pitchFamily="18" charset="2"/>
              </a:rPr>
              <a:t>e</a:t>
            </a:r>
            <a:r>
              <a:rPr lang="de-DE" altLang="de-DE" sz="2400"/>
              <a:t>)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/>
              <a:t>		    Original				Modified 	</a:t>
            </a:r>
          </a:p>
        </p:txBody>
      </p:sp>
      <p:pic>
        <p:nvPicPr>
          <p:cNvPr id="171012" name="Picture 5" descr="picture-m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7"/>
            <a:ext cx="44958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9" descr="picture-or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676400"/>
            <a:ext cx="44942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6172207" y="6400800"/>
            <a:ext cx="2606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chemeClr val="bg1"/>
                </a:solidFill>
              </a:rPr>
              <a:t>Courtesy: de Wit and Trampert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/>
              <a:t>Ray-based tomography – future directions</a:t>
            </a:r>
            <a:br>
              <a:rPr lang="de-DE" altLang="de-DE" sz="2800"/>
            </a:br>
            <a:r>
              <a:rPr lang="de-DE" altLang="de-DE" sz="2000"/>
              <a:t>… from infinite to finite frequencies …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5"/>
            <a:ext cx="57912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Extracting travel times at different frequencies facilitates the solution of the system and adds information on the model (?)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Finite-frequency tomography using complete kernels calculated with 3-D wave propagation tools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Using Monte Carlo type techniques to quantify resolution (see talk by R. Zhang) in a Bayesian framework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Calculating resolution matrix R for </a:t>
            </a:r>
            <a:r>
              <a:rPr lang="de-DE" altLang="de-DE" sz="2000" b="1"/>
              <a:t>really</a:t>
            </a:r>
            <a:r>
              <a:rPr lang="de-DE" altLang="de-DE" sz="2000"/>
              <a:t> big systems (not done yet)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 sz="2000"/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90807"/>
            <a:ext cx="1804988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5"/>
            <a:ext cx="8229600" cy="4525963"/>
          </a:xfrm>
        </p:spPr>
        <p:txBody>
          <a:bodyPr/>
          <a:lstStyle/>
          <a:p>
            <a:pPr algn="ctr">
              <a:lnSpc>
                <a:spcPct val="180000"/>
              </a:lnSpc>
              <a:buFontTx/>
              <a:buNone/>
            </a:pPr>
            <a:r>
              <a:rPr lang="de-DE" altLang="de-DE" sz="3200"/>
              <a:t>The </a:t>
            </a:r>
            <a:r>
              <a:rPr lang="de-DE" altLang="de-DE" sz="3200" i="1"/>
              <a:t>real</a:t>
            </a:r>
            <a:r>
              <a:rPr lang="de-DE" altLang="de-DE" sz="3200"/>
              <a:t> thing:</a:t>
            </a:r>
          </a:p>
          <a:p>
            <a:pPr algn="ctr">
              <a:lnSpc>
                <a:spcPct val="180000"/>
              </a:lnSpc>
              <a:buFontTx/>
              <a:buNone/>
            </a:pPr>
            <a:r>
              <a:rPr lang="de-DE" altLang="de-DE" sz="3200"/>
              <a:t>Full waveform inversion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4522788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Forward problem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348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7" y="1219207"/>
            <a:ext cx="418782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48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4884738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Forward problem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7" y="1447800"/>
            <a:ext cx="670401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2667000" y="6248407"/>
            <a:ext cx="709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Seismology (waves and rupture) has a good </a:t>
            </a:r>
            <a:r>
              <a:rPr lang="de-DE" altLang="de-DE" sz="1800" b="1">
                <a:solidFill>
                  <a:srgbClr val="CC0000"/>
                </a:solidFill>
              </a:rPr>
              <a:t>benchmarking</a:t>
            </a:r>
            <a:r>
              <a:rPr lang="de-DE" altLang="de-DE" sz="1800"/>
              <a:t> culture!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Science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7"/>
            <a:ext cx="8115300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8229600" y="2667007"/>
            <a:ext cx="22098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Fact or fiction?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Significant geodynamic feature?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Amplitude correct?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Spatial scale correct?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Depth correct?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 sz="2000"/>
          </a:p>
          <a:p>
            <a:pPr>
              <a:buFont typeface="Wingdings" panose="05000000000000000000" pitchFamily="2" charset="2"/>
              <a:buChar char="Ø"/>
            </a:pPr>
            <a:endParaRPr lang="de-DE" altLang="de-DE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/>
      <p:bldP spid="16384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038357" y="2579688"/>
            <a:ext cx="2665413" cy="4064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 err="1">
                <a:solidFill>
                  <a:schemeClr val="tx1"/>
                </a:solidFill>
              </a:rPr>
              <a:t>forward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problem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78395" y="2582863"/>
            <a:ext cx="2663825" cy="4064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 err="1">
                <a:solidFill>
                  <a:schemeClr val="tx1"/>
                </a:solidFill>
              </a:rPr>
              <a:t>sensitivities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96207" y="2590800"/>
            <a:ext cx="2663825" cy="4064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 err="1">
                <a:solidFill>
                  <a:schemeClr val="tx1"/>
                </a:solidFill>
              </a:rPr>
              <a:t>inversion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189446" name="Textfeld 23"/>
          <p:cNvSpPr txBox="1">
            <a:spLocks noChangeArrowheads="1"/>
          </p:cNvSpPr>
          <p:nvPr/>
        </p:nvSpPr>
        <p:spPr bwMode="auto">
          <a:xfrm>
            <a:off x="7680332" y="3430588"/>
            <a:ext cx="26638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Find appropriate step length</a:t>
            </a:r>
          </a:p>
          <a:p>
            <a:endParaRPr lang="de-DE" altLang="de-DE" sz="1600"/>
          </a:p>
          <a:p>
            <a:r>
              <a:rPr lang="de-DE" altLang="de-DE" sz="1600"/>
              <a:t>Calculate model update</a:t>
            </a:r>
          </a:p>
          <a:p>
            <a:endParaRPr lang="de-DE" altLang="de-DE" sz="1600"/>
          </a:p>
          <a:p>
            <a:r>
              <a:rPr lang="de-DE" altLang="de-DE" sz="1600"/>
              <a:t>Adapt temporal and spatial scales (multigrid)</a:t>
            </a:r>
          </a:p>
          <a:p>
            <a:endParaRPr lang="de-DE" altLang="de-DE" sz="1600"/>
          </a:p>
          <a:p>
            <a:r>
              <a:rPr lang="de-DE" altLang="de-DE" sz="1600"/>
              <a:t>Iterate until satisfactory fit</a:t>
            </a:r>
          </a:p>
          <a:p>
            <a:endParaRPr lang="de-DE" altLang="de-DE" sz="1600"/>
          </a:p>
          <a:p>
            <a:r>
              <a:rPr lang="de-DE" altLang="de-DE" sz="1600">
                <a:solidFill>
                  <a:srgbClr val="CC0000"/>
                </a:solidFill>
              </a:rPr>
              <a:t>Estimate uncertainties?</a:t>
            </a:r>
          </a:p>
        </p:txBody>
      </p:sp>
      <p:sp>
        <p:nvSpPr>
          <p:cNvPr id="25" name="Ellipse 24"/>
          <p:cNvSpPr/>
          <p:nvPr/>
        </p:nvSpPr>
        <p:spPr>
          <a:xfrm>
            <a:off x="7536036" y="3542830"/>
            <a:ext cx="144016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6" name="Ellipse 25"/>
          <p:cNvSpPr/>
          <p:nvPr/>
        </p:nvSpPr>
        <p:spPr>
          <a:xfrm>
            <a:off x="7532861" y="4298510"/>
            <a:ext cx="144016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7" name="Ellipse 26"/>
          <p:cNvSpPr/>
          <p:nvPr/>
        </p:nvSpPr>
        <p:spPr>
          <a:xfrm>
            <a:off x="7536036" y="4742250"/>
            <a:ext cx="144016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8" name="Ellipse 27"/>
          <p:cNvSpPr/>
          <p:nvPr/>
        </p:nvSpPr>
        <p:spPr>
          <a:xfrm>
            <a:off x="7536036" y="5487047"/>
            <a:ext cx="144016" cy="14401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9" name="Ellipse 28"/>
          <p:cNvSpPr/>
          <p:nvPr/>
        </p:nvSpPr>
        <p:spPr>
          <a:xfrm>
            <a:off x="7536036" y="5975336"/>
            <a:ext cx="144016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89462" name="Textfeld 12"/>
          <p:cNvSpPr txBox="1">
            <a:spLocks noChangeArrowheads="1"/>
          </p:cNvSpPr>
          <p:nvPr/>
        </p:nvSpPr>
        <p:spPr bwMode="auto">
          <a:xfrm>
            <a:off x="2038357" y="3430588"/>
            <a:ext cx="26654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seismic wave propagation through heterogeneous Earth models</a:t>
            </a:r>
          </a:p>
          <a:p>
            <a:endParaRPr lang="de-DE" altLang="de-DE" sz="1600"/>
          </a:p>
          <a:p>
            <a:r>
              <a:rPr lang="de-DE" altLang="de-DE" sz="1600"/>
              <a:t>dissipation &amp; anisotropy</a:t>
            </a:r>
          </a:p>
          <a:p>
            <a:endParaRPr lang="de-DE" altLang="de-DE" sz="1600"/>
          </a:p>
          <a:p>
            <a:r>
              <a:rPr lang="de-DE" altLang="de-DE" sz="1600"/>
              <a:t>spectral-element discretisation of the seismic wave equation</a:t>
            </a:r>
          </a:p>
        </p:txBody>
      </p:sp>
      <p:sp>
        <p:nvSpPr>
          <p:cNvPr id="24" name="Ellipse 23"/>
          <p:cNvSpPr/>
          <p:nvPr/>
        </p:nvSpPr>
        <p:spPr>
          <a:xfrm>
            <a:off x="1903646" y="3527058"/>
            <a:ext cx="144016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0" name="Ellipse 29"/>
          <p:cNvSpPr/>
          <p:nvPr/>
        </p:nvSpPr>
        <p:spPr>
          <a:xfrm>
            <a:off x="1919412" y="4510467"/>
            <a:ext cx="144016" cy="14401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1" name="Ellipse 30"/>
          <p:cNvSpPr/>
          <p:nvPr/>
        </p:nvSpPr>
        <p:spPr>
          <a:xfrm>
            <a:off x="1919412" y="4998756"/>
            <a:ext cx="144016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89472" name="Textfeld 16"/>
          <p:cNvSpPr txBox="1">
            <a:spLocks noChangeArrowheads="1"/>
          </p:cNvSpPr>
          <p:nvPr/>
        </p:nvSpPr>
        <p:spPr bwMode="auto">
          <a:xfrm>
            <a:off x="4872045" y="3430588"/>
            <a:ext cx="26638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Quantify misfit between  theory and observations</a:t>
            </a:r>
          </a:p>
          <a:p>
            <a:endParaRPr lang="de-DE" altLang="de-DE" sz="1600"/>
          </a:p>
          <a:p>
            <a:r>
              <a:rPr lang="de-DE" altLang="de-DE" sz="1600"/>
              <a:t>Relate data perturbation to model perturbation (adjoint -&gt; gradient)</a:t>
            </a:r>
          </a:p>
          <a:p>
            <a:endParaRPr lang="de-DE" altLang="de-DE" sz="1600"/>
          </a:p>
          <a:p>
            <a:r>
              <a:rPr lang="de-DE" altLang="de-DE" sz="1600"/>
              <a:t>Improve gradient (preconditioning)</a:t>
            </a:r>
          </a:p>
        </p:txBody>
      </p:sp>
      <p:sp>
        <p:nvSpPr>
          <p:cNvPr id="33" name="Ellipse 32"/>
          <p:cNvSpPr/>
          <p:nvPr/>
        </p:nvSpPr>
        <p:spPr>
          <a:xfrm>
            <a:off x="4727724" y="3542830"/>
            <a:ext cx="144016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4" name="Ellipse 33"/>
          <p:cNvSpPr/>
          <p:nvPr/>
        </p:nvSpPr>
        <p:spPr>
          <a:xfrm>
            <a:off x="4716618" y="4223231"/>
            <a:ext cx="144017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5" name="Ellipse 34"/>
          <p:cNvSpPr/>
          <p:nvPr/>
        </p:nvSpPr>
        <p:spPr>
          <a:xfrm>
            <a:off x="4716618" y="5211481"/>
            <a:ext cx="144017" cy="1440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89493" name="Rectangle 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Three stages of FWI</a:t>
            </a:r>
          </a:p>
        </p:txBody>
      </p:sp>
      <p:pic>
        <p:nvPicPr>
          <p:cNvPr id="189494" name="Picture 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7"/>
            <a:ext cx="2084388" cy="1293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Misfit calculation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7"/>
            <a:ext cx="6400800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Time – frequency misfits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7"/>
            <a:ext cx="9132888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Gradient-based inversion</a:t>
            </a:r>
          </a:p>
        </p:txBody>
      </p:sp>
      <p:pic>
        <p:nvPicPr>
          <p:cNvPr id="3389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7" y="1524007"/>
            <a:ext cx="6907213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Multi-scale approach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71570"/>
            <a:ext cx="7772400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The gradient (adjoint based)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7" y="1447807"/>
            <a:ext cx="6704013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The sensitivity kernel</a:t>
            </a:r>
          </a:p>
        </p:txBody>
      </p:sp>
      <p:pic>
        <p:nvPicPr>
          <p:cNvPr id="3686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25682"/>
            <a:ext cx="80772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5" name="Textfeld 5"/>
          <p:cNvSpPr txBox="1">
            <a:spLocks noChangeArrowheads="1"/>
          </p:cNvSpPr>
          <p:nvPr/>
        </p:nvSpPr>
        <p:spPr bwMode="auto">
          <a:xfrm>
            <a:off x="2063757" y="1052520"/>
            <a:ext cx="8424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latin typeface="Calibri" panose="020F0502020204030204" pitchFamily="34" charset="0"/>
              </a:rPr>
              <a:t>The interaction of the regular and the adjoint fields generates a primary influence zone.</a:t>
            </a:r>
          </a:p>
        </p:txBody>
      </p:sp>
      <p:sp>
        <p:nvSpPr>
          <p:cNvPr id="368646" name="Textfeld 9"/>
          <p:cNvSpPr txBox="1">
            <a:spLocks noChangeArrowheads="1"/>
          </p:cNvSpPr>
          <p:nvPr/>
        </p:nvSpPr>
        <p:spPr bwMode="auto">
          <a:xfrm>
            <a:off x="2063757" y="1474795"/>
            <a:ext cx="8424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latin typeface="Calibri" panose="020F0502020204030204" pitchFamily="34" charset="0"/>
              </a:rPr>
              <a:t>First-order scattering from within the primary influence zone affects the measurement.</a:t>
            </a:r>
          </a:p>
        </p:txBody>
      </p:sp>
      <p:pic>
        <p:nvPicPr>
          <p:cNvPr id="368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7" y="5638800"/>
            <a:ext cx="3128963" cy="75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066805"/>
            <a:ext cx="8229600" cy="4525963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3600"/>
              <a:t>An example of full waveform inversion on a continental scale</a:t>
            </a:r>
            <a:endParaRPr lang="de-DE" altLang="de-DE" sz="6600"/>
          </a:p>
        </p:txBody>
      </p:sp>
      <p:pic>
        <p:nvPicPr>
          <p:cNvPr id="369669" name="Picture 5" descr="australia_seismi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7"/>
            <a:ext cx="5029200" cy="385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FWI sensitivity kernels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7"/>
            <a:ext cx="40386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7"/>
            <a:ext cx="4038600" cy="282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2895607" y="4876807"/>
            <a:ext cx="5883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000"/>
              <a:t>Gradient is calculated by back propagating adjoint sources (</a:t>
            </a:r>
            <a:r>
              <a:rPr lang="de-DE" altLang="de-DE" sz="2000">
                <a:solidFill>
                  <a:srgbClr val="CC0000"/>
                </a:solidFill>
              </a:rPr>
              <a:t>differences between theory and observations at receivers</a:t>
            </a:r>
            <a:r>
              <a:rPr lang="de-DE" altLang="de-DE" sz="2000"/>
              <a:t>) separately for each of the approx. 40 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Preconditioning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7" y="1905000"/>
            <a:ext cx="832326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3733807" y="4800607"/>
            <a:ext cx="45116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000"/>
              <a:t>Corrections for geometric spreading effects and reduces the sensitivity with respects to structures near source and receiver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What went so horribly wrong? </a:t>
            </a: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36576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2209800" y="1066807"/>
            <a:ext cx="307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Christchurch, February 2011</a:t>
            </a:r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3382"/>
            <a:ext cx="38862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7" y="3886207"/>
            <a:ext cx="387667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7010400" y="1066807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Tohoku-Oki, March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Misfit improvement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1600200"/>
            <a:ext cx="8901113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Global misfit improvement</a:t>
            </a:r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89916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Reconstructed Earth model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45092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7" y="1676407"/>
            <a:ext cx="8678863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Checkerboard test – Resolution?</a:t>
            </a:r>
          </a:p>
        </p:txBody>
      </p:sp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334000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86000"/>
            <a:ext cx="8229600" cy="23622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4000"/>
              <a:t>So what?</a:t>
            </a:r>
          </a:p>
        </p:txBody>
      </p:sp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3810007" y="3581400"/>
            <a:ext cx="440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2400"/>
              <a:t>strategies to quantify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Why so difficult for FWI?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Non linear dependence of data on model parameters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Sensitivity matrix can not be computed explicitly (as in linear problems for moderately large problems)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Forward problem too expensive to allow fully probabilistic approaches or neural networks (except for lower-dimensional problems, see poster by Käufl et al.)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Point spread functions</a:t>
            </a:r>
          </a:p>
        </p:txBody>
      </p: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7"/>
            <a:ext cx="76962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7" y="3962407"/>
            <a:ext cx="2657475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2286007" y="4495800"/>
            <a:ext cx="474027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/>
              <a:t>Trade off between S velocity perturbation at the yellow star</a:t>
            </a:r>
          </a:p>
          <a:p>
            <a:r>
              <a:rPr lang="de-DE" altLang="de-DE" sz="2000"/>
              <a:t>and the S velocity in the neighbouring regions (at certain depth)</a:t>
            </a:r>
          </a:p>
          <a:p>
            <a:endParaRPr lang="de-DE" altLang="de-DE" sz="2000"/>
          </a:p>
          <a:p>
            <a:r>
              <a:rPr lang="de-DE" altLang="de-DE" sz="1600"/>
              <a:t>Compare with </a:t>
            </a:r>
            <a:r>
              <a:rPr lang="de-DE" altLang="de-DE" sz="1600" b="1"/>
              <a:t>R</a:t>
            </a:r>
            <a:r>
              <a:rPr lang="de-DE" altLang="de-DE" sz="1600"/>
              <a:t> in previous slides (Boschi, 2003)!</a:t>
            </a:r>
          </a:p>
        </p:txBody>
      </p:sp>
      <p:sp>
        <p:nvSpPr>
          <p:cNvPr id="349192" name="Line 8"/>
          <p:cNvSpPr>
            <a:spLocks noChangeShapeType="1"/>
          </p:cNvSpPr>
          <p:nvPr/>
        </p:nvSpPr>
        <p:spPr bwMode="auto">
          <a:xfrm>
            <a:off x="7086600" y="5410200"/>
            <a:ext cx="1295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Resolution length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7" y="1295400"/>
            <a:ext cx="7413625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2346325" y="5421313"/>
            <a:ext cx="2382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High resolution NS direction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629407" y="5410200"/>
            <a:ext cx="242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High resolution EW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Image distortion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Point-perturbations displaced by imaging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 sz="2000"/>
              <a:t>Distortion = [position of point perturbation] – [centre of mass of its blurred image] </a:t>
            </a:r>
          </a:p>
        </p:txBody>
      </p:sp>
      <p:pic>
        <p:nvPicPr>
          <p:cNvPr id="352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7" y="2590807"/>
            <a:ext cx="709612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3886207" y="6172207"/>
            <a:ext cx="4625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What you see may be somewhere else!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7" y="1752600"/>
            <a:ext cx="54768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Outline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76405"/>
            <a:ext cx="7162800" cy="4525963"/>
          </a:xfrm>
          <a:solidFill>
            <a:srgbClr val="DDDDDD"/>
          </a:solidFill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Introduction: </a:t>
            </a:r>
            <a:r>
              <a:rPr lang="de-DE" altLang="de-DE" b="1" i="1">
                <a:solidFill>
                  <a:srgbClr val="CC0000"/>
                </a:solidFill>
              </a:rPr>
              <a:t>earthquakes</a:t>
            </a:r>
            <a:r>
              <a:rPr lang="de-DE" altLang="de-DE"/>
              <a:t>, seismic observations, the seismo-tomographic problem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„Classic“ tomography using </a:t>
            </a:r>
            <a:r>
              <a:rPr lang="de-DE" altLang="de-DE" b="1" i="1">
                <a:solidFill>
                  <a:srgbClr val="CC0000"/>
                </a:solidFill>
              </a:rPr>
              <a:t>seismic rays</a:t>
            </a:r>
            <a:r>
              <a:rPr lang="de-DE" altLang="de-DE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Full </a:t>
            </a:r>
            <a:r>
              <a:rPr lang="de-DE" altLang="de-DE" b="1" i="1">
                <a:solidFill>
                  <a:srgbClr val="CC0000"/>
                </a:solidFill>
              </a:rPr>
              <a:t>waveform inversion</a:t>
            </a:r>
            <a:r>
              <a:rPr lang="de-DE" altLang="de-DE"/>
              <a:t> using 3-D simulation technology – adjoint approach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Summary and Outlook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Tomography using Monte Carlo methods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 </a:t>
            </a: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7" y="1295407"/>
            <a:ext cx="4105275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44323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6553207" y="4876807"/>
            <a:ext cx="37496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/>
              <a:t>The use of MC methods is restricted to systems with limited degrees of freedom (dozens for generally nonlinear problems)</a:t>
            </a:r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2193925" y="6259513"/>
            <a:ext cx="706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Mosca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What we really should be doing … </a:t>
            </a:r>
          </a:p>
        </p:txBody>
      </p:sp>
      <p:graphicFrame>
        <p:nvGraphicFramePr>
          <p:cNvPr id="3594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200400" y="1447800"/>
          <a:ext cx="533400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6" name="Equation" r:id="rId3" imgW="1917360" imgH="838080" progId="Equation.3">
                  <p:embed/>
                </p:oleObj>
              </mc:Choice>
              <mc:Fallback>
                <p:oleObj name="Equation" r:id="rId3" imgW="1917360" imgH="838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447800"/>
                        <a:ext cx="5334000" cy="233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94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14807"/>
            <a:ext cx="70104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Open issues with the probabilistic approach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5"/>
            <a:ext cx="47244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How can we properly describe </a:t>
            </a:r>
            <a:r>
              <a:rPr lang="de-DE" altLang="de-DE" b="1">
                <a:solidFill>
                  <a:srgbClr val="CC0000"/>
                </a:solidFill>
              </a:rPr>
              <a:t>prior</a:t>
            </a:r>
            <a:r>
              <a:rPr lang="de-DE" altLang="de-DE"/>
              <a:t> information?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How should we describe </a:t>
            </a:r>
            <a:r>
              <a:rPr lang="de-DE" altLang="de-DE" b="1">
                <a:solidFill>
                  <a:srgbClr val="CC0000"/>
                </a:solidFill>
              </a:rPr>
              <a:t>data uncertainties</a:t>
            </a:r>
            <a:r>
              <a:rPr lang="de-DE" altLang="de-DE"/>
              <a:t>, errors (if not Gaussian)?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How should we describe defficiencies in our </a:t>
            </a:r>
            <a:r>
              <a:rPr lang="de-DE" altLang="de-DE" b="1">
                <a:solidFill>
                  <a:srgbClr val="CC0000"/>
                </a:solidFill>
              </a:rPr>
              <a:t>theory</a:t>
            </a:r>
            <a:r>
              <a:rPr lang="de-DE" altLang="de-DE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What are optimal </a:t>
            </a:r>
            <a:r>
              <a:rPr lang="de-DE" altLang="de-DE" b="1">
                <a:solidFill>
                  <a:srgbClr val="CC0000"/>
                </a:solidFill>
              </a:rPr>
              <a:t>parametrization schemes</a:t>
            </a:r>
            <a:r>
              <a:rPr lang="de-DE" altLang="de-DE"/>
              <a:t> of the Earth model and the model space search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  <p:pic>
        <p:nvPicPr>
          <p:cNvPr id="361479" name="Picture 7" descr="prior_model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3697288" cy="214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80" name="Picture 8" descr="prior_and_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0"/>
            <a:ext cx="3257550" cy="224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81" name="Text Box 9"/>
          <p:cNvSpPr txBox="1">
            <a:spLocks noChangeArrowheads="1"/>
          </p:cNvSpPr>
          <p:nvPr/>
        </p:nvSpPr>
        <p:spPr bwMode="auto">
          <a:xfrm>
            <a:off x="7315200" y="6400800"/>
            <a:ext cx="2801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Moosegaard and Tarantola,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Summary and Outlook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5"/>
            <a:ext cx="5181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Model space is huge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Source and receivers unevenly distributed (no fix in sight!)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Source parameters uncertain (depth, mechanism)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Forward model inadequate (general anisotropy, Q)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Trade-offs between Earth properties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Near surface (crustal) structure inadequately known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Topography of internal interfaces may be important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altLang="de-DE"/>
          </a:p>
        </p:txBody>
      </p:sp>
      <p:grpSp>
        <p:nvGrpSpPr>
          <p:cNvPr id="363524" name="Group 4"/>
          <p:cNvGrpSpPr>
            <a:grpSpLocks/>
          </p:cNvGrpSpPr>
          <p:nvPr/>
        </p:nvGrpSpPr>
        <p:grpSpPr bwMode="auto">
          <a:xfrm>
            <a:off x="7696200" y="1295400"/>
            <a:ext cx="2590800" cy="1524000"/>
            <a:chOff x="-234" y="1190"/>
            <a:chExt cx="3684" cy="2763"/>
          </a:xfrm>
        </p:grpSpPr>
        <p:pic>
          <p:nvPicPr>
            <p:cNvPr id="363525" name="Picture 5" descr="aposteriori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4" y="1190"/>
              <a:ext cx="3684" cy="27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3526" name="AutoShape 6"/>
            <p:cNvSpPr>
              <a:spLocks noChangeArrowheads="1"/>
            </p:cNvSpPr>
            <p:nvPr/>
          </p:nvSpPr>
          <p:spPr bwMode="auto">
            <a:xfrm>
              <a:off x="620" y="1266"/>
              <a:ext cx="71" cy="12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3527" name="AutoShape 7"/>
            <p:cNvSpPr>
              <a:spLocks noChangeArrowheads="1"/>
            </p:cNvSpPr>
            <p:nvPr/>
          </p:nvSpPr>
          <p:spPr bwMode="auto">
            <a:xfrm>
              <a:off x="1089" y="1266"/>
              <a:ext cx="71" cy="12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3528" name="AutoShape 8"/>
            <p:cNvSpPr>
              <a:spLocks noChangeArrowheads="1"/>
            </p:cNvSpPr>
            <p:nvPr/>
          </p:nvSpPr>
          <p:spPr bwMode="auto">
            <a:xfrm>
              <a:off x="1472" y="1268"/>
              <a:ext cx="71" cy="12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3529" name="AutoShape 9"/>
            <p:cNvSpPr>
              <a:spLocks noChangeArrowheads="1"/>
            </p:cNvSpPr>
            <p:nvPr/>
          </p:nvSpPr>
          <p:spPr bwMode="auto">
            <a:xfrm>
              <a:off x="1888" y="1267"/>
              <a:ext cx="71" cy="12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635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0"/>
            <a:ext cx="3390900" cy="16652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7" y="5029207"/>
            <a:ext cx="36671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Summary and Outlook (cont‘d)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5"/>
            <a:ext cx="5181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Errors in the measurements (instrument orientation, instrument response, flipped polarity, timing errors)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Modelling deficiencies (e.g., numerical dispersion, topography)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Scattering (effects of small scale structures -&gt; mantle is actually faster!)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Noise statistics unknown</a:t>
            </a:r>
          </a:p>
        </p:txBody>
      </p:sp>
      <p:pic>
        <p:nvPicPr>
          <p:cNvPr id="3645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7" y="1219207"/>
            <a:ext cx="3317875" cy="21304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7"/>
            <a:ext cx="2065338" cy="2805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Summary: final comments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5"/>
            <a:ext cx="5181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Quantifying uncertainties is a research question and not a standardized procedure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Many of our SCIENCE stories are told without sufficient uncertainty quantification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Even if we can calculate uncertainties … how do we convey that information (visually, acoustically)?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altLang="de-DE"/>
              <a:t>Will Exascale really help??</a:t>
            </a:r>
          </a:p>
        </p:txBody>
      </p:sp>
      <p:pic>
        <p:nvPicPr>
          <p:cNvPr id="3665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95400"/>
            <a:ext cx="5354638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1524000" y="0"/>
            <a:ext cx="92964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3276600"/>
            <a:ext cx="448786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696207" y="1600200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8382000" y="2362200"/>
            <a:ext cx="1524000" cy="838200"/>
          </a:xfrm>
          <a:prstGeom prst="rect">
            <a:avLst/>
          </a:prstGeom>
          <a:solidFill>
            <a:srgbClr val="FF99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Strategies to estimate resolution</a:t>
            </a:r>
          </a:p>
        </p:txBody>
      </p:sp>
      <p:graphicFrame>
        <p:nvGraphicFramePr>
          <p:cNvPr id="16589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352800" y="1419230"/>
          <a:ext cx="5486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14" name="Equation" r:id="rId3" imgW="1714320" imgH="241200" progId="Equation.3">
                  <p:embed/>
                </p:oleObj>
              </mc:Choice>
              <mc:Fallback>
                <p:oleObj name="Equation" r:id="rId3" imgW="171432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419230"/>
                        <a:ext cx="5486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2971800" y="2286007"/>
          <a:ext cx="7042150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15" name="Equation" r:id="rId5" imgW="1955520" imgH="241200" progId="Equation.3">
                  <p:embed/>
                </p:oleObj>
              </mc:Choice>
              <mc:Fallback>
                <p:oleObj name="Equation" r:id="rId5" imgW="195552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86007"/>
                        <a:ext cx="7042150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4953000" y="3429007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Synthetic data for a test model</a:t>
            </a:r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 flipV="1">
            <a:off x="8763000" y="3276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898" name="AutoShape 10"/>
          <p:cNvSpPr>
            <a:spLocks noChangeArrowheads="1"/>
          </p:cNvSpPr>
          <p:nvPr/>
        </p:nvSpPr>
        <p:spPr bwMode="auto">
          <a:xfrm>
            <a:off x="2286000" y="1905000"/>
            <a:ext cx="609600" cy="1066800"/>
          </a:xfrm>
          <a:prstGeom prst="curvedRightArrow">
            <a:avLst>
              <a:gd name="adj1" fmla="val 35000"/>
              <a:gd name="adj2" fmla="val 7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5901" name="Group 13"/>
          <p:cNvGrpSpPr>
            <a:grpSpLocks/>
          </p:cNvGrpSpPr>
          <p:nvPr/>
        </p:nvGrpSpPr>
        <p:grpSpPr bwMode="auto">
          <a:xfrm>
            <a:off x="2590807" y="4114807"/>
            <a:ext cx="7453313" cy="1539875"/>
            <a:chOff x="984" y="2592"/>
            <a:chExt cx="4695" cy="970"/>
          </a:xfrm>
        </p:grpSpPr>
        <p:graphicFrame>
          <p:nvGraphicFramePr>
            <p:cNvPr id="165899" name="Object 11"/>
            <p:cNvGraphicFramePr>
              <a:graphicFrameLocks noChangeAspect="1"/>
            </p:cNvGraphicFramePr>
            <p:nvPr/>
          </p:nvGraphicFramePr>
          <p:xfrm>
            <a:off x="984" y="2592"/>
            <a:ext cx="4695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16" name="Equation" r:id="rId7" imgW="2070000" imgH="228600" progId="Equation.3">
                    <p:embed/>
                  </p:oleObj>
                </mc:Choice>
                <mc:Fallback>
                  <p:oleObj name="Equation" r:id="rId7" imgW="2070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4" y="2592"/>
                          <a:ext cx="4695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900" name="Text Box 12"/>
            <p:cNvSpPr txBox="1">
              <a:spLocks noChangeArrowheads="1"/>
            </p:cNvSpPr>
            <p:nvPr/>
          </p:nvSpPr>
          <p:spPr bwMode="auto">
            <a:xfrm>
              <a:off x="2208" y="3312"/>
              <a:ext cx="1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000"/>
                <a:t>Resolution matrix 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Hessian and covariance </a:t>
            </a:r>
          </a:p>
        </p:txBody>
      </p:sp>
      <p:pic>
        <p:nvPicPr>
          <p:cNvPr id="348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7" y="2209807"/>
            <a:ext cx="8424863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7"/>
            <a:ext cx="4445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19600"/>
            <a:ext cx="265588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7"/>
            <a:ext cx="7818438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68" name="Text Box 8"/>
          <p:cNvSpPr txBox="1">
            <a:spLocks noChangeArrowheads="1"/>
          </p:cNvSpPr>
          <p:nvPr/>
        </p:nvSpPr>
        <p:spPr bwMode="auto">
          <a:xfrm>
            <a:off x="1905007" y="1143007"/>
            <a:ext cx="4511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Earth model m(x) and misfit functional </a:t>
            </a:r>
          </a:p>
        </p:txBody>
      </p:sp>
      <p:grpSp>
        <p:nvGrpSpPr>
          <p:cNvPr id="348171" name="Group 11"/>
          <p:cNvGrpSpPr>
            <a:grpSpLocks/>
          </p:cNvGrpSpPr>
          <p:nvPr/>
        </p:nvGrpSpPr>
        <p:grpSpPr bwMode="auto">
          <a:xfrm>
            <a:off x="6781807" y="2286000"/>
            <a:ext cx="874713" cy="1066800"/>
            <a:chOff x="3312" y="1440"/>
            <a:chExt cx="551" cy="672"/>
          </a:xfrm>
        </p:grpSpPr>
        <p:sp>
          <p:nvSpPr>
            <p:cNvPr id="348169" name="Rectangle 9"/>
            <p:cNvSpPr>
              <a:spLocks noChangeArrowheads="1"/>
            </p:cNvSpPr>
            <p:nvPr/>
          </p:nvSpPr>
          <p:spPr bwMode="auto">
            <a:xfrm>
              <a:off x="3312" y="1440"/>
              <a:ext cx="528" cy="336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8170" name="Text Box 10"/>
            <p:cNvSpPr txBox="1">
              <a:spLocks noChangeArrowheads="1"/>
            </p:cNvSpPr>
            <p:nvPr/>
          </p:nvSpPr>
          <p:spPr bwMode="auto">
            <a:xfrm>
              <a:off x="3312" y="1920"/>
              <a:ext cx="5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Hessian </a:t>
              </a:r>
            </a:p>
          </p:txBody>
        </p:sp>
      </p:grpSp>
      <p:grpSp>
        <p:nvGrpSpPr>
          <p:cNvPr id="348172" name="Group 12"/>
          <p:cNvGrpSpPr>
            <a:grpSpLocks/>
          </p:cNvGrpSpPr>
          <p:nvPr/>
        </p:nvGrpSpPr>
        <p:grpSpPr bwMode="auto">
          <a:xfrm>
            <a:off x="5943600" y="5029199"/>
            <a:ext cx="1136650" cy="1124176"/>
            <a:chOff x="3312" y="1440"/>
            <a:chExt cx="528" cy="661"/>
          </a:xfrm>
        </p:grpSpPr>
        <p:sp>
          <p:nvSpPr>
            <p:cNvPr id="348173" name="Rectangle 13"/>
            <p:cNvSpPr>
              <a:spLocks noChangeArrowheads="1"/>
            </p:cNvSpPr>
            <p:nvPr/>
          </p:nvSpPr>
          <p:spPr bwMode="auto">
            <a:xfrm>
              <a:off x="3312" y="1440"/>
              <a:ext cx="528" cy="336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8174" name="Text Box 14"/>
            <p:cNvSpPr txBox="1">
              <a:spLocks noChangeArrowheads="1"/>
            </p:cNvSpPr>
            <p:nvPr/>
          </p:nvSpPr>
          <p:spPr bwMode="auto">
            <a:xfrm>
              <a:off x="3312" y="1920"/>
              <a:ext cx="473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Variances </a:t>
              </a:r>
            </a:p>
          </p:txBody>
        </p:sp>
      </p:grpSp>
      <p:sp>
        <p:nvSpPr>
          <p:cNvPr id="348175" name="Text Box 15"/>
          <p:cNvSpPr txBox="1">
            <a:spLocks noChangeArrowheads="1"/>
          </p:cNvSpPr>
          <p:nvPr/>
        </p:nvSpPr>
        <p:spPr bwMode="auto">
          <a:xfrm>
            <a:off x="1905007" y="3632207"/>
            <a:ext cx="616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… and the equivalence with probabilistic approach …</a:t>
            </a:r>
          </a:p>
        </p:txBody>
      </p:sp>
      <p:sp>
        <p:nvSpPr>
          <p:cNvPr id="348176" name="Text Box 16"/>
          <p:cNvSpPr txBox="1">
            <a:spLocks noChangeArrowheads="1"/>
          </p:cNvSpPr>
          <p:nvPr/>
        </p:nvSpPr>
        <p:spPr bwMode="auto">
          <a:xfrm>
            <a:off x="1981207" y="6297613"/>
            <a:ext cx="614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/>
              <a:t>Following strategy suggested by Fichtner and Trampert, GJI,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Sources of seismic energy</a:t>
            </a:r>
          </a:p>
        </p:txBody>
      </p:sp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8991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/>
              <a:t>Observational networks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82" y="1143007"/>
            <a:ext cx="5038725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40386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943600" y="5105407"/>
            <a:ext cx="445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/>
              <a:t>Approx. 1000 instruments in Europe alone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7" y="1143007"/>
            <a:ext cx="13239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4724400" y="20574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6019800" y="5715000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b="1">
                <a:solidFill>
                  <a:srgbClr val="CC0000"/>
                </a:solidFill>
              </a:rPr>
              <a:t>It is unlikely that we populate the oceans with seismometers in the near future!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/>
              <a:t>US Array</a:t>
            </a:r>
          </a:p>
        </p:txBody>
      </p:sp>
      <p:pic>
        <p:nvPicPr>
          <p:cNvPr id="141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7620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2819407" y="6248400"/>
            <a:ext cx="682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… new classes of </a:t>
            </a:r>
            <a:r>
              <a:rPr lang="de-DE" altLang="de-DE" b="1">
                <a:solidFill>
                  <a:srgbClr val="CC0000"/>
                </a:solidFill>
              </a:rPr>
              <a:t>continental scale</a:t>
            </a:r>
            <a:r>
              <a:rPr lang="de-DE" altLang="de-DE"/>
              <a:t> tomographic models are around the corner …   </a:t>
            </a:r>
          </a:p>
        </p:txBody>
      </p:sp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43420"/>
            <a:ext cx="213360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2057400" y="1676407"/>
            <a:ext cx="8229600" cy="4525963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de-DE" altLang="de-DE" sz="3200"/>
              <a:t>What is the nature of </a:t>
            </a:r>
            <a:r>
              <a:rPr lang="de-DE" altLang="de-DE" sz="3200">
                <a:solidFill>
                  <a:srgbClr val="CC0000"/>
                </a:solidFill>
              </a:rPr>
              <a:t>observations</a:t>
            </a:r>
            <a:r>
              <a:rPr lang="de-DE" altLang="de-DE" sz="3200"/>
              <a:t> and their </a:t>
            </a:r>
            <a:r>
              <a:rPr lang="de-DE" altLang="de-DE" sz="3200">
                <a:solidFill>
                  <a:srgbClr val="CC0000"/>
                </a:solidFill>
              </a:rPr>
              <a:t>sensitivities</a:t>
            </a:r>
            <a:r>
              <a:rPr lang="de-DE" altLang="de-DE" sz="3200"/>
              <a:t> to Earth‘s structure in seismology?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_seismictomography.potx" id="{84958F11-2EC5-4144-BB54-A06FDFCB1CDD}" vid="{422C4340-3BC9-4F05-941C-D10286A57EF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1456</Words>
  <Application>Microsoft Office PowerPoint</Application>
  <PresentationFormat>Widescreen</PresentationFormat>
  <Paragraphs>250</Paragraphs>
  <Slides>58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Symbol</vt:lpstr>
      <vt:lpstr>Wingdings</vt:lpstr>
      <vt:lpstr>Standarddesign</vt:lpstr>
      <vt:lpstr>Equation</vt:lpstr>
      <vt:lpstr>Seismic Tomography Data, Modeling, Uncertainties</vt:lpstr>
      <vt:lpstr>Seismic tomography global and continental scales</vt:lpstr>
      <vt:lpstr>Science</vt:lpstr>
      <vt:lpstr>What went so horribly wrong? </vt:lpstr>
      <vt:lpstr>Outline</vt:lpstr>
      <vt:lpstr>Sources of seismic energy</vt:lpstr>
      <vt:lpstr>Observational networks</vt:lpstr>
      <vt:lpstr>US Array</vt:lpstr>
      <vt:lpstr>PowerPoint Presentation</vt:lpstr>
      <vt:lpstr>… on a seismically quiet day … </vt:lpstr>
      <vt:lpstr>… that turns catastrophic …</vt:lpstr>
      <vt:lpstr>Temporal scales (vertical ground motion)</vt:lpstr>
      <vt:lpstr>Simplified convolutional model</vt:lpstr>
      <vt:lpstr>Let‘s briefly summarize … </vt:lpstr>
      <vt:lpstr>PowerPoint Presentation</vt:lpstr>
      <vt:lpstr>Seismic ray theory</vt:lpstr>
      <vt:lpstr>d</vt:lpstr>
      <vt:lpstr>G</vt:lpstr>
      <vt:lpstr>G - sensitivities</vt:lpstr>
      <vt:lpstr>m</vt:lpstr>
      <vt:lpstr>Solution to the Inverse Problem</vt:lpstr>
      <vt:lpstr>Example</vt:lpstr>
      <vt:lpstr>Regularization and smoothing</vt:lpstr>
      <vt:lpstr>Examples</vt:lpstr>
      <vt:lpstr>Exploring null spaces using SVD misfit remains the same (&lt; e)</vt:lpstr>
      <vt:lpstr>Ray-based tomography – future directions … from infinite to finite frequencies …</vt:lpstr>
      <vt:lpstr>PowerPoint Presentation</vt:lpstr>
      <vt:lpstr>Forward problem</vt:lpstr>
      <vt:lpstr>Forward problem</vt:lpstr>
      <vt:lpstr>Three stages of FWI</vt:lpstr>
      <vt:lpstr>Misfit calculation</vt:lpstr>
      <vt:lpstr>Time – frequency misfits</vt:lpstr>
      <vt:lpstr>Gradient-based inversion</vt:lpstr>
      <vt:lpstr>Multi-scale approach</vt:lpstr>
      <vt:lpstr>The gradient (adjoint based)</vt:lpstr>
      <vt:lpstr>The sensitivity kernel</vt:lpstr>
      <vt:lpstr>PowerPoint Presentation</vt:lpstr>
      <vt:lpstr>FWI sensitivity kernels</vt:lpstr>
      <vt:lpstr>Preconditioning</vt:lpstr>
      <vt:lpstr>Misfit improvement</vt:lpstr>
      <vt:lpstr>Global misfit improvement</vt:lpstr>
      <vt:lpstr>Reconstructed Earth model</vt:lpstr>
      <vt:lpstr>Checkerboard test – Resolution?</vt:lpstr>
      <vt:lpstr>PowerPoint Presentation</vt:lpstr>
      <vt:lpstr>Why so difficult for FWI?</vt:lpstr>
      <vt:lpstr>Point spread functions</vt:lpstr>
      <vt:lpstr>Resolution length</vt:lpstr>
      <vt:lpstr>Image distortion</vt:lpstr>
      <vt:lpstr>PowerPoint Presentation</vt:lpstr>
      <vt:lpstr>Tomography using Monte Carlo methods</vt:lpstr>
      <vt:lpstr>What we really should be doing … </vt:lpstr>
      <vt:lpstr>Open issues with the probabilistic approach</vt:lpstr>
      <vt:lpstr>Summary and Outlook</vt:lpstr>
      <vt:lpstr>Summary and Outlook (cont‘d)</vt:lpstr>
      <vt:lpstr>Summary: final comments</vt:lpstr>
      <vt:lpstr>PowerPoint Presentation</vt:lpstr>
      <vt:lpstr>Strategies to estimate resolution</vt:lpstr>
      <vt:lpstr>Hessian and covariance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Heiner Igel</dc:creator>
  <cp:lastModifiedBy>Heiner Igel</cp:lastModifiedBy>
  <cp:revision>310</cp:revision>
  <cp:lastPrinted>1601-01-01T00:00:00Z</cp:lastPrinted>
  <dcterms:created xsi:type="dcterms:W3CDTF">1601-01-01T00:00:00Z</dcterms:created>
  <dcterms:modified xsi:type="dcterms:W3CDTF">2020-07-16T11:36:18Z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