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sldIdLst>
    <p:sldId id="338" r:id="rId2"/>
    <p:sldId id="339" r:id="rId3"/>
    <p:sldId id="256" r:id="rId4"/>
    <p:sldId id="257" r:id="rId5"/>
    <p:sldId id="258" r:id="rId6"/>
    <p:sldId id="263" r:id="rId7"/>
    <p:sldId id="260" r:id="rId8"/>
    <p:sldId id="340" r:id="rId9"/>
    <p:sldId id="299" r:id="rId10"/>
    <p:sldId id="321" r:id="rId11"/>
    <p:sldId id="330" r:id="rId12"/>
    <p:sldId id="261" r:id="rId13"/>
    <p:sldId id="262" r:id="rId14"/>
    <p:sldId id="319" r:id="rId15"/>
    <p:sldId id="266" r:id="rId16"/>
    <p:sldId id="267" r:id="rId17"/>
    <p:sldId id="320" r:id="rId18"/>
    <p:sldId id="265" r:id="rId19"/>
    <p:sldId id="300" r:id="rId20"/>
    <p:sldId id="264" r:id="rId21"/>
    <p:sldId id="331" r:id="rId22"/>
    <p:sldId id="332" r:id="rId23"/>
    <p:sldId id="268" r:id="rId24"/>
    <p:sldId id="269" r:id="rId25"/>
    <p:sldId id="270" r:id="rId26"/>
    <p:sldId id="271" r:id="rId27"/>
    <p:sldId id="333" r:id="rId28"/>
    <p:sldId id="329" r:id="rId29"/>
    <p:sldId id="272" r:id="rId30"/>
    <p:sldId id="273" r:id="rId31"/>
    <p:sldId id="32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341" r:id="rId40"/>
    <p:sldId id="326" r:id="rId41"/>
    <p:sldId id="297" r:id="rId42"/>
    <p:sldId id="282" r:id="rId43"/>
    <p:sldId id="283" r:id="rId44"/>
    <p:sldId id="285" r:id="rId45"/>
    <p:sldId id="286" r:id="rId46"/>
    <p:sldId id="287" r:id="rId47"/>
    <p:sldId id="288" r:id="rId48"/>
    <p:sldId id="289" r:id="rId49"/>
    <p:sldId id="298" r:id="rId50"/>
    <p:sldId id="335" r:id="rId51"/>
    <p:sldId id="328" r:id="rId52"/>
    <p:sldId id="296" r:id="rId53"/>
  </p:sldIdLst>
  <p:sldSz cx="12192000" cy="6858000"/>
  <p:notesSz cx="6746875" cy="98821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0" autoAdjust="0"/>
    <p:restoredTop sz="94660"/>
  </p:normalViewPr>
  <p:slideViewPr>
    <p:cSldViewPr>
      <p:cViewPr varScale="1">
        <p:scale>
          <a:sx n="99" d="100"/>
          <a:sy n="99" d="100"/>
        </p:scale>
        <p:origin x="72" y="48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e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1"/>
          <p:cNvSpPr>
            <a:spLocks noChangeArrowheads="1"/>
          </p:cNvSpPr>
          <p:nvPr/>
        </p:nvSpPr>
        <p:spPr bwMode="auto">
          <a:xfrm>
            <a:off x="0" y="0"/>
            <a:ext cx="6746875" cy="98821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altLang="de-DE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2270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7788" y="741363"/>
            <a:ext cx="6588125" cy="37068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0113" y="4694238"/>
            <a:ext cx="4943475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386888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22700" y="9386888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EF51799-CD6A-4AD2-A005-FBC432E02BF3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89346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456965-B895-42AC-B7F2-58E7F63D93FF}" type="slidenum">
              <a:rPr lang="en-GB" altLang="de-DE"/>
              <a:pPr>
                <a:spcBef>
                  <a:spcPct val="0"/>
                </a:spcBef>
              </a:pPr>
              <a:t>3</a:t>
            </a:fld>
            <a:endParaRPr lang="en-GB" altLang="de-DE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65319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8145BB5-3FDA-4A31-8153-DDB22D356E33}" type="slidenum">
              <a:rPr lang="en-GB" altLang="de-DE"/>
              <a:pPr>
                <a:spcBef>
                  <a:spcPct val="0"/>
                </a:spcBef>
              </a:pPr>
              <a:t>15</a:t>
            </a:fld>
            <a:endParaRPr lang="en-GB" altLang="de-DE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14213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97BA9A-7BB8-4FBF-AF91-CF3EC8CEB9D8}" type="slidenum">
              <a:rPr lang="en-GB" altLang="de-DE"/>
              <a:pPr>
                <a:spcBef>
                  <a:spcPct val="0"/>
                </a:spcBef>
              </a:pPr>
              <a:t>16</a:t>
            </a:fld>
            <a:endParaRPr lang="en-GB" altLang="de-DE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4578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7AFB6E-1C90-4F12-B21B-2A98B4E38192}" type="slidenum">
              <a:rPr lang="en-GB" altLang="de-DE"/>
              <a:pPr>
                <a:spcBef>
                  <a:spcPct val="0"/>
                </a:spcBef>
              </a:pPr>
              <a:t>17</a:t>
            </a:fld>
            <a:endParaRPr lang="en-GB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0230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D7E57A-631D-41DD-BF59-3D238EEE26E4}" type="slidenum">
              <a:rPr lang="en-GB" altLang="de-DE"/>
              <a:pPr>
                <a:spcBef>
                  <a:spcPct val="0"/>
                </a:spcBef>
              </a:pPr>
              <a:t>18</a:t>
            </a:fld>
            <a:endParaRPr lang="en-GB" altLang="de-DE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4372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9E1B04-3AF3-4AD7-A247-3F5533A9CFB7}" type="slidenum">
              <a:rPr lang="en-GB" altLang="de-DE"/>
              <a:pPr>
                <a:spcBef>
                  <a:spcPct val="0"/>
                </a:spcBef>
              </a:pPr>
              <a:t>19</a:t>
            </a:fld>
            <a:endParaRPr lang="en-GB" alt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8125" cy="3706812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82517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2878C4-AE57-4B12-89A6-1448E9649EB1}" type="slidenum">
              <a:rPr lang="en-GB" altLang="de-DE"/>
              <a:pPr>
                <a:spcBef>
                  <a:spcPct val="0"/>
                </a:spcBef>
              </a:pPr>
              <a:t>20</a:t>
            </a:fld>
            <a:endParaRPr lang="en-GB" altLang="de-DE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71476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9ACE37-63C9-45DC-9E35-D550DD440C3D}" type="slidenum">
              <a:rPr lang="en-GB" altLang="de-DE"/>
              <a:pPr>
                <a:spcBef>
                  <a:spcPct val="0"/>
                </a:spcBef>
              </a:pPr>
              <a:t>23</a:t>
            </a:fld>
            <a:endParaRPr lang="en-GB" altLang="de-DE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74287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A4D2071-7CB9-4E85-9335-CEA64316F3EC}" type="slidenum">
              <a:rPr lang="en-GB" altLang="de-DE"/>
              <a:pPr>
                <a:spcBef>
                  <a:spcPct val="0"/>
                </a:spcBef>
              </a:pPr>
              <a:t>24</a:t>
            </a:fld>
            <a:endParaRPr lang="en-GB" altLang="de-DE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75397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0D9943-43CA-4B08-A46E-EA274203FAAA}" type="slidenum">
              <a:rPr lang="en-GB" altLang="de-DE"/>
              <a:pPr>
                <a:spcBef>
                  <a:spcPct val="0"/>
                </a:spcBef>
              </a:pPr>
              <a:t>25</a:t>
            </a:fld>
            <a:endParaRPr lang="en-GB" altLang="de-DE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96518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11BCDD-4B19-4A02-954D-C3D79A20DAEC}" type="slidenum">
              <a:rPr lang="en-GB" altLang="de-DE"/>
              <a:pPr>
                <a:spcBef>
                  <a:spcPct val="0"/>
                </a:spcBef>
              </a:pPr>
              <a:t>26</a:t>
            </a:fld>
            <a:endParaRPr lang="en-GB" altLang="de-DE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8696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C16076-30D4-4489-8754-8E459CB4E1FF}" type="slidenum">
              <a:rPr lang="en-GB" altLang="de-DE"/>
              <a:pPr>
                <a:spcBef>
                  <a:spcPct val="0"/>
                </a:spcBef>
              </a:pPr>
              <a:t>4</a:t>
            </a:fld>
            <a:endParaRPr lang="en-GB" altLang="de-DE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43632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C7C791-B4AC-4757-8345-59F2DAD57A98}" type="slidenum">
              <a:rPr lang="en-GB" altLang="de-DE"/>
              <a:pPr>
                <a:spcBef>
                  <a:spcPct val="0"/>
                </a:spcBef>
              </a:pPr>
              <a:t>29</a:t>
            </a:fld>
            <a:endParaRPr lang="en-GB" altLang="de-DE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8005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96A4D5-391D-4A28-A8A3-62D30406B1DD}" type="slidenum">
              <a:rPr lang="en-GB" altLang="de-DE"/>
              <a:pPr>
                <a:spcBef>
                  <a:spcPct val="0"/>
                </a:spcBef>
              </a:pPr>
              <a:t>30</a:t>
            </a:fld>
            <a:endParaRPr lang="en-GB" altLang="de-DE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61429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D074C6-49D1-49CE-AA25-D25CBA2DE938}" type="slidenum">
              <a:rPr lang="en-GB" altLang="de-DE"/>
              <a:pPr>
                <a:spcBef>
                  <a:spcPct val="0"/>
                </a:spcBef>
              </a:pPr>
              <a:t>32</a:t>
            </a:fld>
            <a:endParaRPr lang="en-GB" altLang="de-DE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491090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7EFB79-4183-4493-A7B0-1CEC998AF848}" type="slidenum">
              <a:rPr lang="en-GB" altLang="de-DE"/>
              <a:pPr>
                <a:spcBef>
                  <a:spcPct val="0"/>
                </a:spcBef>
              </a:pPr>
              <a:t>33</a:t>
            </a:fld>
            <a:endParaRPr lang="en-GB" altLang="de-DE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05800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64B069-3377-43D6-AB4F-94559A10F54B}" type="slidenum">
              <a:rPr lang="en-GB" altLang="de-DE"/>
              <a:pPr>
                <a:spcBef>
                  <a:spcPct val="0"/>
                </a:spcBef>
              </a:pPr>
              <a:t>34</a:t>
            </a:fld>
            <a:endParaRPr lang="en-GB" altLang="de-DE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95613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8DEF3E-9DEC-4A61-98F7-ACC7F424EE73}" type="slidenum">
              <a:rPr lang="en-GB" altLang="de-DE"/>
              <a:pPr>
                <a:spcBef>
                  <a:spcPct val="0"/>
                </a:spcBef>
              </a:pPr>
              <a:t>35</a:t>
            </a:fld>
            <a:endParaRPr lang="en-GB" altLang="de-DE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93407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BFCACC-5D44-4665-8671-86C8C2206719}" type="slidenum">
              <a:rPr lang="en-GB" altLang="de-DE"/>
              <a:pPr>
                <a:spcBef>
                  <a:spcPct val="0"/>
                </a:spcBef>
              </a:pPr>
              <a:t>36</a:t>
            </a:fld>
            <a:endParaRPr lang="en-GB" altLang="de-DE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1941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1528D7-A5C4-4228-9CF1-ED2A4DDCB09A}" type="slidenum">
              <a:rPr lang="en-GB" altLang="de-DE"/>
              <a:pPr>
                <a:spcBef>
                  <a:spcPct val="0"/>
                </a:spcBef>
              </a:pPr>
              <a:t>37</a:t>
            </a:fld>
            <a:endParaRPr lang="en-GB" altLang="de-DE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92688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DFFAB22-B797-4032-9611-4DFE390A2905}" type="slidenum">
              <a:rPr lang="en-GB" altLang="de-DE"/>
              <a:pPr>
                <a:spcBef>
                  <a:spcPct val="0"/>
                </a:spcBef>
              </a:pPr>
              <a:t>38</a:t>
            </a:fld>
            <a:endParaRPr lang="en-GB" altLang="de-DE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21596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7085B2-F4CD-4A22-98CC-84B8BBEFDF7A}" type="slidenum">
              <a:rPr lang="en-GB" altLang="de-DE"/>
              <a:pPr>
                <a:spcBef>
                  <a:spcPct val="0"/>
                </a:spcBef>
              </a:pPr>
              <a:t>41</a:t>
            </a:fld>
            <a:endParaRPr lang="en-GB" altLang="de-DE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8125" cy="370681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4454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79E66C-2C29-4087-919C-B33A74D1C6B2}" type="slidenum">
              <a:rPr lang="en-GB" altLang="de-DE"/>
              <a:pPr>
                <a:spcBef>
                  <a:spcPct val="0"/>
                </a:spcBef>
              </a:pPr>
              <a:t>5</a:t>
            </a:fld>
            <a:endParaRPr lang="en-GB" altLang="de-DE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05656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580DD-20A7-400A-87AE-D23D1F62B342}" type="slidenum">
              <a:rPr lang="en-GB" altLang="de-DE"/>
              <a:pPr>
                <a:spcBef>
                  <a:spcPct val="0"/>
                </a:spcBef>
              </a:pPr>
              <a:t>42</a:t>
            </a:fld>
            <a:endParaRPr lang="en-GB" altLang="de-DE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55482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C5D08B-30E4-4B06-A25D-9D1B156C31AA}" type="slidenum">
              <a:rPr lang="en-GB" altLang="de-DE"/>
              <a:pPr>
                <a:spcBef>
                  <a:spcPct val="0"/>
                </a:spcBef>
              </a:pPr>
              <a:t>43</a:t>
            </a:fld>
            <a:endParaRPr lang="en-GB" altLang="de-DE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5349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B9BB890-E8AA-4506-B184-E46FC1036BF5}" type="slidenum">
              <a:rPr lang="en-GB" altLang="de-DE"/>
              <a:pPr>
                <a:spcBef>
                  <a:spcPct val="0"/>
                </a:spcBef>
              </a:pPr>
              <a:t>44</a:t>
            </a:fld>
            <a:endParaRPr lang="en-GB" altLang="de-DE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41099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8BF817-3EF5-4A2B-9E53-0A9CACB46438}" type="slidenum">
              <a:rPr lang="en-GB" altLang="de-DE"/>
              <a:pPr>
                <a:spcBef>
                  <a:spcPct val="0"/>
                </a:spcBef>
              </a:pPr>
              <a:t>45</a:t>
            </a:fld>
            <a:endParaRPr lang="en-GB" altLang="de-DE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30936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C4C37F-E20D-443B-B8C1-B7EFE85F0C70}" type="slidenum">
              <a:rPr lang="en-GB" altLang="de-DE"/>
              <a:pPr>
                <a:spcBef>
                  <a:spcPct val="0"/>
                </a:spcBef>
              </a:pPr>
              <a:t>46</a:t>
            </a:fld>
            <a:endParaRPr lang="en-GB" altLang="de-DE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424608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CB8CA4-9EA2-48DC-B770-BA3CC7C0A1E0}" type="slidenum">
              <a:rPr lang="en-GB" altLang="de-DE"/>
              <a:pPr>
                <a:spcBef>
                  <a:spcPct val="0"/>
                </a:spcBef>
              </a:pPr>
              <a:t>47</a:t>
            </a:fld>
            <a:endParaRPr lang="en-GB" altLang="de-DE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97228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973AA8-B1BF-49F9-B394-2B7C03F623D1}" type="slidenum">
              <a:rPr lang="en-GB" altLang="de-DE"/>
              <a:pPr>
                <a:spcBef>
                  <a:spcPct val="0"/>
                </a:spcBef>
              </a:pPr>
              <a:t>48</a:t>
            </a:fld>
            <a:endParaRPr lang="en-GB" altLang="de-DE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876055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C79A03-ABB9-4DF6-A12E-CF679899B9E2}" type="slidenum">
              <a:rPr lang="en-GB" altLang="de-DE"/>
              <a:pPr>
                <a:spcBef>
                  <a:spcPct val="0"/>
                </a:spcBef>
              </a:pPr>
              <a:t>49</a:t>
            </a:fld>
            <a:endParaRPr lang="en-GB" altLang="de-DE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97518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884CF2-CF15-41E7-BA01-A95286A24151}" type="slidenum">
              <a:rPr lang="en-GB" altLang="de-DE"/>
              <a:pPr>
                <a:spcBef>
                  <a:spcPct val="0"/>
                </a:spcBef>
              </a:pPr>
              <a:t>52</a:t>
            </a:fld>
            <a:endParaRPr lang="en-GB" altLang="de-DE"/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2010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E18F1A-5EB8-4BCA-B2B7-53B7FD42715F}" type="slidenum">
              <a:rPr lang="en-GB" altLang="de-DE"/>
              <a:pPr>
                <a:spcBef>
                  <a:spcPct val="0"/>
                </a:spcBef>
              </a:pPr>
              <a:t>6</a:t>
            </a:fld>
            <a:endParaRPr lang="en-GB" altLang="de-DE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41363"/>
            <a:ext cx="6589712" cy="3708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5062" cy="44481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12225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71C2C8A-C2C0-4977-A3EC-10539AC99D8F}" type="slidenum">
              <a:rPr lang="en-GB" altLang="de-DE"/>
              <a:pPr>
                <a:spcBef>
                  <a:spcPct val="0"/>
                </a:spcBef>
              </a:pPr>
              <a:t>7</a:t>
            </a:fld>
            <a:endParaRPr lang="en-GB" altLang="de-DE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39586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17FE00-5C72-4FE5-8D4E-80FD9733B610}" type="slidenum">
              <a:rPr lang="en-GB" altLang="de-DE"/>
              <a:pPr>
                <a:spcBef>
                  <a:spcPct val="0"/>
                </a:spcBef>
              </a:pPr>
              <a:t>9</a:t>
            </a:fld>
            <a:endParaRPr lang="en-GB" altLang="de-DE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0532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30F0C4-EE5E-42C4-BD8D-AA13BB4B1B85}" type="slidenum">
              <a:rPr lang="en-GB" altLang="de-DE"/>
              <a:pPr>
                <a:spcBef>
                  <a:spcPct val="0"/>
                </a:spcBef>
              </a:pPr>
              <a:t>12</a:t>
            </a:fld>
            <a:endParaRPr lang="en-GB" altLang="de-DE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7137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61D923-7CB6-4D29-9F5A-8CB949271D1C}" type="slidenum">
              <a:rPr lang="en-GB" altLang="de-DE"/>
              <a:pPr>
                <a:spcBef>
                  <a:spcPct val="0"/>
                </a:spcBef>
              </a:pPr>
              <a:t>13</a:t>
            </a:fld>
            <a:endParaRPr lang="en-GB" altLang="de-DE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903288" y="741363"/>
            <a:ext cx="4940300" cy="370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xfrm>
            <a:off x="900113" y="4694238"/>
            <a:ext cx="4945062" cy="44561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7399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28F81B-E518-4E3A-AB95-42F0BFF09438}" type="slidenum">
              <a:rPr lang="en-GB" altLang="de-DE"/>
              <a:pPr>
                <a:spcBef>
                  <a:spcPct val="0"/>
                </a:spcBef>
              </a:pPr>
              <a:t>14</a:t>
            </a:fld>
            <a:endParaRPr lang="en-GB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84950" cy="37052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4238"/>
            <a:ext cx="4946650" cy="4446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270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94260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18486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94801" y="247651"/>
            <a:ext cx="2080684" cy="58467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946400" y="247651"/>
            <a:ext cx="6045200" cy="58467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792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7625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18738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46401" y="1981201"/>
            <a:ext cx="4061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211484" y="1981201"/>
            <a:ext cx="4064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90655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99178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82391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653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8605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0832245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87718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944034" y="6629400"/>
            <a:ext cx="1124796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15267" y="247651"/>
            <a:ext cx="6534151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46401" y="1981201"/>
            <a:ext cx="8329084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the outline text format</a:t>
            </a:r>
          </a:p>
          <a:p>
            <a:pPr lvl="1"/>
            <a:r>
              <a:rPr lang="en-GB" altLang="de-DE" smtClean="0"/>
              <a:t>Second Outline Level</a:t>
            </a:r>
          </a:p>
          <a:p>
            <a:pPr lvl="2"/>
            <a:r>
              <a:rPr lang="en-GB" altLang="de-DE" smtClean="0"/>
              <a:t>Third Outline Level</a:t>
            </a:r>
          </a:p>
          <a:p>
            <a:pPr lvl="3"/>
            <a:r>
              <a:rPr lang="en-GB" altLang="de-DE" smtClean="0"/>
              <a:t>Fourth Outline Level</a:t>
            </a:r>
          </a:p>
          <a:p>
            <a:pPr lvl="4"/>
            <a:r>
              <a:rPr lang="en-GB" altLang="de-DE" smtClean="0"/>
              <a:t>Fifth Outline Level</a:t>
            </a:r>
          </a:p>
          <a:p>
            <a:pPr lvl="4"/>
            <a:r>
              <a:rPr lang="en-GB" altLang="de-DE" smtClean="0"/>
              <a:t>Sixth Outline Level</a:t>
            </a:r>
          </a:p>
          <a:p>
            <a:pPr lvl="4"/>
            <a:r>
              <a:rPr lang="en-GB" altLang="de-DE" smtClean="0"/>
              <a:t>Seventh Outline Level</a:t>
            </a:r>
          </a:p>
          <a:p>
            <a:pPr lvl="4"/>
            <a:r>
              <a:rPr lang="en-GB" altLang="de-DE" smtClean="0"/>
              <a:t>Eighth Outline Level</a:t>
            </a:r>
          </a:p>
          <a:p>
            <a:pPr lvl="4"/>
            <a:r>
              <a:rPr lang="en-GB" altLang="de-DE" smtClean="0"/>
              <a:t>Ninth Outline Level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47318" y="6611938"/>
            <a:ext cx="4187663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itchFamily="34" charset="0"/>
              <a:buNone/>
              <a:defRPr/>
            </a:pPr>
            <a:r>
              <a:rPr lang="en-GB" sz="1000" b="1" smtClean="0">
                <a:latin typeface="Tahoma" pitchFamily="34" charset="0"/>
              </a:rPr>
              <a:t>www.geophysik.uni-muenchen.de -&gt; Studium -&gt; Vorlesungen</a:t>
            </a:r>
          </a:p>
        </p:txBody>
      </p:sp>
      <p:grpSp>
        <p:nvGrpSpPr>
          <p:cNvPr id="1030" name="Group 5"/>
          <p:cNvGrpSpPr>
            <a:grpSpLocks/>
          </p:cNvGrpSpPr>
          <p:nvPr/>
        </p:nvGrpSpPr>
        <p:grpSpPr bwMode="auto">
          <a:xfrm>
            <a:off x="1" y="1"/>
            <a:ext cx="1325033" cy="6856413"/>
            <a:chOff x="0" y="0"/>
            <a:chExt cx="626" cy="4319"/>
          </a:xfrm>
        </p:grpSpPr>
        <p:pic>
          <p:nvPicPr>
            <p:cNvPr id="103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627" cy="1792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22"/>
              <a:ext cx="626" cy="1498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34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5" cy="126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416051" y="6621463"/>
            <a:ext cx="2135819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ahoma" panose="020B0604030504040204" pitchFamily="34" charset="0"/>
              <a:buNone/>
              <a:defRPr/>
            </a:pPr>
            <a:r>
              <a:rPr lang="en-GB" altLang="de-DE" sz="1000" b="1" smtClean="0">
                <a:solidFill>
                  <a:srgbClr val="000000"/>
                </a:solidFill>
                <a:latin typeface="Tahoma" panose="020B0604030504040204" pitchFamily="34" charset="0"/>
              </a:rPr>
              <a:t>Seismische Wellen  -  Folie </a:t>
            </a:r>
            <a:fld id="{3519E903-24F8-4052-8834-97CB2EA47792}" type="slidenum">
              <a:rPr lang="en-GB" altLang="de-DE" sz="1000" b="1" smtClean="0">
                <a:solidFill>
                  <a:srgbClr val="000000"/>
                </a:solidFill>
                <a:latin typeface="Tahoma" panose="020B0604030504040204" pitchFamily="34" charset="0"/>
              </a:rPr>
              <a:pPr eaLnBrk="1" hangingPunct="1">
                <a:buClr>
                  <a:srgbClr val="000000"/>
                </a:buClr>
                <a:buSzPct val="100000"/>
                <a:buFont typeface="Tahoma" panose="020B0604030504040204" pitchFamily="34" charset="0"/>
                <a:buNone/>
                <a:defRPr/>
              </a:pPr>
              <a:t>‹#›</a:t>
            </a:fld>
            <a:endParaRPr lang="en-GB" altLang="de-DE" sz="1000" b="1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 spd="med"/>
  <p:txStyles>
    <p:titleStyle>
      <a:lvl1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Arial" charset="0"/>
        </a:defRPr>
      </a:lvl5pPr>
      <a:lvl6pPr marL="4572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6pPr>
      <a:lvl7pPr marL="9144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7pPr>
      <a:lvl8pPr marL="1371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8pPr>
      <a:lvl9pPr marL="18288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itchFamily="66" charset="0"/>
        <a:defRPr sz="2400">
          <a:solidFill>
            <a:srgbClr val="000000"/>
          </a:solidFill>
          <a:latin typeface="Comic Sans MS" pitchFamily="66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0.png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96688" y="475556"/>
            <a:ext cx="12385376" cy="638244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Globale Seismizität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93967" y="6477001"/>
            <a:ext cx="1054100" cy="314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altLang="de-DE" smtClean="0"/>
              <a:t># </a:t>
            </a:r>
            <a:fld id="{2EE1E400-939D-44D5-B349-88F531AA5641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  <p:pic>
        <p:nvPicPr>
          <p:cNvPr id="4" name="earthquakes_2001-2015_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0350" y="574948"/>
            <a:ext cx="6454452" cy="64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2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Deformation Tohoku-oki M9 2011 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125538"/>
            <a:ext cx="6192837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Deformation on a volcano</a:t>
            </a:r>
            <a:endParaRPr lang="de-DE" dirty="0"/>
          </a:p>
        </p:txBody>
      </p:sp>
      <p:pic>
        <p:nvPicPr>
          <p:cNvPr id="95234" name="Picture 2" descr="http://lmv.univ-bpclermont.fr/wp-content/uploads/2015/03/Models_1998-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78" y="911335"/>
            <a:ext cx="8728422" cy="55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3712" y="6322652"/>
            <a:ext cx="4677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+mj-lt"/>
              </a:rPr>
              <a:t>Source http://lmv.univ-bpclermont.fr/cayol-valerie/</a:t>
            </a:r>
          </a:p>
        </p:txBody>
      </p:sp>
    </p:spTree>
    <p:extLst>
      <p:ext uri="{BB962C8B-B14F-4D97-AF65-F5344CB8AC3E}">
        <p14:creationId xmlns:p14="http://schemas.microsoft.com/office/powerpoint/2010/main" val="3139292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705100" y="1206500"/>
            <a:ext cx="4229100" cy="3848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355975" y="5580063"/>
            <a:ext cx="147638" cy="538162"/>
          </a:xfrm>
          <a:prstGeom prst="rect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143251" y="5580064"/>
            <a:ext cx="201613" cy="523875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Spannungstensor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2713039" y="1192213"/>
            <a:ext cx="4130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graphicFrame>
        <p:nvGraphicFramePr>
          <p:cNvPr id="27655" name="Object 6"/>
          <p:cNvGraphicFramePr>
            <a:graphicFrameLocks noChangeAspect="1"/>
          </p:cNvGraphicFramePr>
          <p:nvPr/>
        </p:nvGraphicFramePr>
        <p:xfrm>
          <a:off x="3778250" y="1633538"/>
          <a:ext cx="139858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8" r:id="rId4" imgW="517678" imgH="254154" progId="">
                  <p:embed/>
                </p:oleObj>
              </mc:Choice>
              <mc:Fallback>
                <p:oleObj r:id="rId4" imgW="517678" imgH="25415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1633538"/>
                        <a:ext cx="1398588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2878138" y="2279651"/>
            <a:ext cx="38798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wobei </a:t>
            </a:r>
            <a:r>
              <a:rPr lang="en-GB" altLang="de-DE" sz="1600">
                <a:latin typeface="Symbol" panose="05050102010706020507" pitchFamily="18" charset="2"/>
              </a:rPr>
              <a:t></a:t>
            </a:r>
            <a:r>
              <a:rPr lang="en-GB" altLang="de-DE" sz="1600" baseline="-25000">
                <a:latin typeface="Comic Sans MS" panose="030F0702030302020204" pitchFamily="66" charset="0"/>
              </a:rPr>
              <a:t>ij</a:t>
            </a:r>
            <a:r>
              <a:rPr lang="en-GB" altLang="de-DE" sz="1600">
                <a:latin typeface="Comic Sans MS" panose="030F0702030302020204" pitchFamily="66" charset="0"/>
              </a:rPr>
              <a:t> die Spannung und n</a:t>
            </a:r>
            <a:r>
              <a:rPr lang="en-GB" altLang="de-DE" sz="1600" baseline="-25000">
                <a:latin typeface="Comic Sans MS" panose="030F0702030302020204" pitchFamily="66" charset="0"/>
              </a:rPr>
              <a:t>j </a:t>
            </a:r>
            <a:r>
              <a:rPr lang="en-GB" altLang="de-DE" sz="1600">
                <a:latin typeface="Comic Sans MS" panose="030F0702030302020204" pitchFamily="66" charset="0"/>
              </a:rPr>
              <a:t>die Oberflächennormale ist.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Der Spannungstensor beschreibt die Kräfte, die auf </a:t>
            </a:r>
            <a:r>
              <a:rPr lang="en-GB" altLang="de-DE" sz="1600" b="1">
                <a:solidFill>
                  <a:srgbClr val="FF0000"/>
                </a:solidFill>
                <a:latin typeface="Comic Sans MS" panose="030F0702030302020204" pitchFamily="66" charset="0"/>
              </a:rPr>
              <a:t>fiktive</a:t>
            </a:r>
            <a:r>
              <a:rPr lang="en-GB" altLang="de-DE" sz="1600">
                <a:latin typeface="Comic Sans MS" panose="030F0702030302020204" pitchFamily="66" charset="0"/>
              </a:rPr>
              <a:t> Flächen </a:t>
            </a:r>
            <a:r>
              <a:rPr lang="en-GB" altLang="de-DE" sz="1600" b="1">
                <a:solidFill>
                  <a:srgbClr val="FF0000"/>
                </a:solidFill>
                <a:latin typeface="Comic Sans MS" panose="030F0702030302020204" pitchFamily="66" charset="0"/>
              </a:rPr>
              <a:t>innerhalb</a:t>
            </a:r>
            <a:r>
              <a:rPr lang="en-GB" altLang="de-DE" sz="1600">
                <a:latin typeface="Comic Sans MS" panose="030F0702030302020204" pitchFamily="66" charset="0"/>
              </a:rPr>
              <a:t> eines Körpers wirken. Aufgrund der Symmetrie</a:t>
            </a:r>
          </a:p>
        </p:txBody>
      </p:sp>
      <p:graphicFrame>
        <p:nvGraphicFramePr>
          <p:cNvPr id="27657" name="Object 8"/>
          <p:cNvGraphicFramePr>
            <a:graphicFrameLocks noChangeAspect="1"/>
          </p:cNvGraphicFramePr>
          <p:nvPr/>
        </p:nvGraphicFramePr>
        <p:xfrm>
          <a:off x="3654426" y="3768725"/>
          <a:ext cx="13366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9" r:id="rId6" imgW="540000" imgH="213480" progId="">
                  <p:embed/>
                </p:oleObj>
              </mc:Choice>
              <mc:Fallback>
                <p:oleObj r:id="rId6" imgW="540000" imgH="21348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426" y="3768725"/>
                        <a:ext cx="13366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2887664" y="4560889"/>
            <a:ext cx="75771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gibt es nur 6 verschiedene Elemente.</a:t>
            </a:r>
          </a:p>
        </p:txBody>
      </p:sp>
      <p:graphicFrame>
        <p:nvGraphicFramePr>
          <p:cNvPr id="27659" name="Object 10"/>
          <p:cNvGraphicFramePr>
            <a:graphicFrameLocks noChangeAspect="1"/>
          </p:cNvGraphicFramePr>
          <p:nvPr/>
        </p:nvGraphicFramePr>
        <p:xfrm>
          <a:off x="2711450" y="4797425"/>
          <a:ext cx="8636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0" name="Formel" r:id="rId8" imgW="190417" imgH="241195" progId="Equation.3">
                  <p:embed/>
                </p:oleObj>
              </mc:Choice>
              <mc:Fallback>
                <p:oleObj name="Formel" r:id="rId8" imgW="190417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4797425"/>
                        <a:ext cx="863600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3940176" y="5175250"/>
            <a:ext cx="6113463" cy="338138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Der Vektor senkrecht zur der entsprechenden Fläche</a:t>
            </a:r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3944938" y="5718175"/>
            <a:ext cx="6113462" cy="338138"/>
          </a:xfrm>
          <a:prstGeom prst="rect">
            <a:avLst/>
          </a:prstGeom>
          <a:solidFill>
            <a:srgbClr val="CC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Die Richtung des Kraftvektors, der auf die Fläche wirkt</a:t>
            </a: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 flipV="1">
            <a:off x="7145338" y="2271714"/>
            <a:ext cx="1693862" cy="16843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14"/>
          <p:cNvSpPr>
            <a:spLocks noChangeShapeType="1"/>
          </p:cNvSpPr>
          <p:nvPr/>
        </p:nvSpPr>
        <p:spPr bwMode="auto">
          <a:xfrm>
            <a:off x="7145339" y="3941763"/>
            <a:ext cx="3159125" cy="5508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flipV="1">
            <a:off x="7145339" y="1612901"/>
            <a:ext cx="1587" cy="23161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5" name="Line 16"/>
          <p:cNvSpPr>
            <a:spLocks noChangeShapeType="1"/>
          </p:cNvSpPr>
          <p:nvPr/>
        </p:nvSpPr>
        <p:spPr bwMode="auto">
          <a:xfrm>
            <a:off x="7131050" y="2462214"/>
            <a:ext cx="1022350" cy="5238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6" name="Line 17"/>
          <p:cNvSpPr>
            <a:spLocks noChangeShapeType="1"/>
          </p:cNvSpPr>
          <p:nvPr/>
        </p:nvSpPr>
        <p:spPr bwMode="auto">
          <a:xfrm>
            <a:off x="8139113" y="2973389"/>
            <a:ext cx="336550" cy="11969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7" name="Line 18"/>
          <p:cNvSpPr>
            <a:spLocks noChangeShapeType="1"/>
          </p:cNvSpPr>
          <p:nvPr/>
        </p:nvSpPr>
        <p:spPr bwMode="auto">
          <a:xfrm flipH="1" flipV="1">
            <a:off x="7129464" y="2460626"/>
            <a:ext cx="1347787" cy="17113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8" name="Line 19"/>
          <p:cNvSpPr>
            <a:spLocks noChangeShapeType="1"/>
          </p:cNvSpPr>
          <p:nvPr/>
        </p:nvSpPr>
        <p:spPr bwMode="auto">
          <a:xfrm flipH="1" flipV="1">
            <a:off x="7143751" y="3940176"/>
            <a:ext cx="1293813" cy="2317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20"/>
          <p:cNvSpPr>
            <a:spLocks noChangeShapeType="1"/>
          </p:cNvSpPr>
          <p:nvPr/>
        </p:nvSpPr>
        <p:spPr bwMode="auto">
          <a:xfrm flipH="1" flipV="1">
            <a:off x="7156451" y="2487613"/>
            <a:ext cx="4763" cy="1454150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21"/>
          <p:cNvSpPr>
            <a:spLocks noChangeShapeType="1"/>
          </p:cNvSpPr>
          <p:nvPr/>
        </p:nvSpPr>
        <p:spPr bwMode="auto">
          <a:xfrm flipV="1">
            <a:off x="7158039" y="2971800"/>
            <a:ext cx="981075" cy="971550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1" name="Freeform 22"/>
          <p:cNvSpPr>
            <a:spLocks noChangeArrowheads="1"/>
          </p:cNvSpPr>
          <p:nvPr/>
        </p:nvSpPr>
        <p:spPr bwMode="auto">
          <a:xfrm>
            <a:off x="7145339" y="2476501"/>
            <a:ext cx="1303337" cy="1681163"/>
          </a:xfrm>
          <a:custGeom>
            <a:avLst/>
            <a:gdLst>
              <a:gd name="T0" fmla="*/ 0 w 821"/>
              <a:gd name="T1" fmla="*/ 2147483646 h 1059"/>
              <a:gd name="T2" fmla="*/ 2147483646 w 821"/>
              <a:gd name="T3" fmla="*/ 2147483646 h 1059"/>
              <a:gd name="T4" fmla="*/ 2147483646 w 821"/>
              <a:gd name="T5" fmla="*/ 0 h 1059"/>
              <a:gd name="T6" fmla="*/ 0 w 821"/>
              <a:gd name="T7" fmla="*/ 2147483646 h 10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1" h="1059">
                <a:moveTo>
                  <a:pt x="0" y="923"/>
                </a:moveTo>
                <a:lnTo>
                  <a:pt x="821" y="1059"/>
                </a:lnTo>
                <a:lnTo>
                  <a:pt x="8" y="0"/>
                </a:lnTo>
                <a:lnTo>
                  <a:pt x="0" y="923"/>
                </a:lnTo>
                <a:close/>
              </a:path>
            </a:pathLst>
          </a:custGeom>
          <a:solidFill>
            <a:srgbClr val="0099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72" name="Line 23"/>
          <p:cNvSpPr>
            <a:spLocks noChangeShapeType="1"/>
          </p:cNvSpPr>
          <p:nvPr/>
        </p:nvSpPr>
        <p:spPr bwMode="auto">
          <a:xfrm>
            <a:off x="7534275" y="3498850"/>
            <a:ext cx="1588" cy="361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3" name="Line 24"/>
          <p:cNvSpPr>
            <a:spLocks noChangeShapeType="1"/>
          </p:cNvSpPr>
          <p:nvPr/>
        </p:nvSpPr>
        <p:spPr bwMode="auto">
          <a:xfrm flipH="1">
            <a:off x="7345363" y="3498851"/>
            <a:ext cx="190500" cy="187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4" name="Line 25"/>
          <p:cNvSpPr>
            <a:spLocks noChangeShapeType="1"/>
          </p:cNvSpPr>
          <p:nvPr/>
        </p:nvSpPr>
        <p:spPr bwMode="auto">
          <a:xfrm>
            <a:off x="7534276" y="3498850"/>
            <a:ext cx="201613" cy="39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5" name="Rectangle 26"/>
          <p:cNvSpPr>
            <a:spLocks noChangeArrowheads="1"/>
          </p:cNvSpPr>
          <p:nvPr/>
        </p:nvSpPr>
        <p:spPr bwMode="auto">
          <a:xfrm>
            <a:off x="7070725" y="3611564"/>
            <a:ext cx="431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7676" name="Rectangle 27"/>
          <p:cNvSpPr>
            <a:spLocks noChangeArrowheads="1"/>
          </p:cNvSpPr>
          <p:nvPr/>
        </p:nvSpPr>
        <p:spPr bwMode="auto">
          <a:xfrm>
            <a:off x="7329489" y="3978275"/>
            <a:ext cx="4286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27677" name="Rectangle 28"/>
          <p:cNvSpPr>
            <a:spLocks noChangeArrowheads="1"/>
          </p:cNvSpPr>
          <p:nvPr/>
        </p:nvSpPr>
        <p:spPr bwMode="auto">
          <a:xfrm>
            <a:off x="7699375" y="3484564"/>
            <a:ext cx="39976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7678" name="Rectangle 29"/>
          <p:cNvSpPr>
            <a:spLocks noChangeArrowheads="1"/>
          </p:cNvSpPr>
          <p:nvPr/>
        </p:nvSpPr>
        <p:spPr bwMode="auto">
          <a:xfrm>
            <a:off x="10237788" y="4346575"/>
            <a:ext cx="2730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7679" name="Rectangle 30"/>
          <p:cNvSpPr>
            <a:spLocks noChangeArrowheads="1"/>
          </p:cNvSpPr>
          <p:nvPr/>
        </p:nvSpPr>
        <p:spPr bwMode="auto">
          <a:xfrm>
            <a:off x="7015163" y="1352550"/>
            <a:ext cx="3048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7680" name="Rectangle 31"/>
          <p:cNvSpPr>
            <a:spLocks noChangeArrowheads="1"/>
          </p:cNvSpPr>
          <p:nvPr/>
        </p:nvSpPr>
        <p:spPr bwMode="auto">
          <a:xfrm>
            <a:off x="8820150" y="1893889"/>
            <a:ext cx="304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2705100" y="1104900"/>
            <a:ext cx="7607300" cy="5308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Spannungs-Dehnungs Beziehung</a:t>
            </a:r>
            <a:br>
              <a:rPr lang="en-GB" altLang="de-DE" smtClean="0"/>
            </a:br>
            <a:r>
              <a:rPr lang="en-GB" altLang="de-DE" smtClean="0"/>
              <a:t>Stress-strain relation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62239" y="1128714"/>
            <a:ext cx="7635875" cy="5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Die Beziehung zwischen Stress und Strain wird mit dem Tensor der elastischen Konstanten beschrieben c</a:t>
            </a:r>
            <a:r>
              <a:rPr lang="en-GB" altLang="de-DE" sz="1600" baseline="-25000">
                <a:latin typeface="Comic Sans MS" panose="030F0702030302020204" pitchFamily="66" charset="0"/>
              </a:rPr>
              <a:t>ijkl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4614864" y="1906588"/>
          <a:ext cx="17414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r:id="rId4" imgW="801360" imgH="213480" progId="">
                  <p:embed/>
                </p:oleObj>
              </mc:Choice>
              <mc:Fallback>
                <p:oleObj r:id="rId4" imgW="801360" imgH="2134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4" y="1906588"/>
                        <a:ext cx="174148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795589" y="2652713"/>
            <a:ext cx="76358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Aus der Symmetrie des Spannungs- und Deformationstensors und einer thermodynamischen Beziehung folgt, daß die maximale Anzahl unabhängiger Konstanten in c</a:t>
            </a:r>
            <a:r>
              <a:rPr lang="en-GB" altLang="de-DE" sz="1600" baseline="-25000">
                <a:latin typeface="Comic Sans MS" panose="030F0702030302020204" pitchFamily="66" charset="0"/>
              </a:rPr>
              <a:t>ijkl </a:t>
            </a:r>
            <a:r>
              <a:rPr lang="en-GB" altLang="de-DE" sz="1600">
                <a:latin typeface="Comic Sans MS" panose="030F0702030302020204" pitchFamily="66" charset="0"/>
              </a:rPr>
              <a:t>”21” beträgt. In einem </a:t>
            </a:r>
            <a:r>
              <a:rPr lang="en-GB" altLang="de-DE" sz="1600" b="1">
                <a:solidFill>
                  <a:srgbClr val="FF0000"/>
                </a:solidFill>
                <a:latin typeface="Comic Sans MS" panose="030F0702030302020204" pitchFamily="66" charset="0"/>
              </a:rPr>
              <a:t>isotropen</a:t>
            </a:r>
            <a:r>
              <a:rPr lang="en-GB" altLang="de-DE" sz="1600">
                <a:latin typeface="Comic Sans MS" panose="030F0702030302020204" pitchFamily="66" charset="0"/>
              </a:rPr>
              <a:t> Körper, dessen Eigenschaften nicht richtungsabhängig sind, vereinfacht sich die Relation zu</a:t>
            </a:r>
          </a:p>
        </p:txBody>
      </p:sp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4200526" y="4024314"/>
          <a:ext cx="27416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Formel" r:id="rId6" imgW="1104900" imgH="241300" progId="Equation.3">
                  <p:embed/>
                </p:oleObj>
              </mc:Choice>
              <mc:Fallback>
                <p:oleObj name="Formel" r:id="rId6" imgW="11049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6" y="4024314"/>
                        <a:ext cx="2741613" cy="6635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3032126" y="4811714"/>
            <a:ext cx="6772275" cy="5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>
                <a:latin typeface="Comic Sans MS" panose="030F0702030302020204" pitchFamily="66" charset="0"/>
              </a:rPr>
              <a:t>wobei </a:t>
            </a:r>
            <a:r>
              <a:rPr lang="en-GB" altLang="de-DE" sz="1600">
                <a:latin typeface="Symbol" panose="05050102010706020507" pitchFamily="18" charset="2"/>
              </a:rPr>
              <a:t></a:t>
            </a:r>
            <a:r>
              <a:rPr lang="en-GB" altLang="de-DE" sz="1600">
                <a:latin typeface="Comic Sans MS" panose="030F0702030302020204" pitchFamily="66" charset="0"/>
              </a:rPr>
              <a:t>und </a:t>
            </a:r>
            <a:r>
              <a:rPr lang="en-GB" altLang="de-DE" sz="1600">
                <a:latin typeface="Symbol" panose="05050102010706020507" pitchFamily="18" charset="2"/>
              </a:rPr>
              <a:t></a:t>
            </a:r>
            <a:r>
              <a:rPr lang="en-GB" altLang="de-DE" sz="1600">
                <a:latin typeface="Comic Sans MS" panose="030F0702030302020204" pitchFamily="66" charset="0"/>
              </a:rPr>
              <a:t>  die Lame Konstanten, </a:t>
            </a:r>
            <a:r>
              <a:rPr lang="en-GB" altLang="de-DE" sz="1600">
                <a:latin typeface="Symbol" panose="05050102010706020507" pitchFamily="18" charset="2"/>
              </a:rPr>
              <a:t></a:t>
            </a:r>
            <a:r>
              <a:rPr lang="en-GB" altLang="de-DE" sz="1600">
                <a:latin typeface="Comic Sans MS" panose="030F0702030302020204" pitchFamily="66" charset="0"/>
              </a:rPr>
              <a:t>die Dilatation und </a:t>
            </a:r>
            <a:r>
              <a:rPr lang="en-GB" altLang="de-DE" sz="1600">
                <a:latin typeface="Symbol" panose="05050102010706020507" pitchFamily="18" charset="2"/>
              </a:rPr>
              <a:t></a:t>
            </a:r>
            <a:r>
              <a:rPr lang="en-GB" altLang="de-DE" sz="1600" baseline="-25000">
                <a:latin typeface="Comic Sans MS" panose="030F0702030302020204" pitchFamily="66" charset="0"/>
              </a:rPr>
              <a:t>ij </a:t>
            </a:r>
            <a:r>
              <a:rPr lang="en-GB" altLang="de-DE" sz="1600">
                <a:latin typeface="Comic Sans MS" panose="030F0702030302020204" pitchFamily="66" charset="0"/>
              </a:rPr>
              <a:t>das Kronecker-Delta sind.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7299326" y="1955800"/>
            <a:ext cx="23018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verallgemeinertes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Hooke’sches Gesetz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7585076" y="4152900"/>
            <a:ext cx="230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Hooke’sches Gesetz</a:t>
            </a:r>
          </a:p>
        </p:txBody>
      </p:sp>
      <p:graphicFrame>
        <p:nvGraphicFramePr>
          <p:cNvPr id="29707" name="Object 10"/>
          <p:cNvGraphicFramePr>
            <a:graphicFrameLocks noChangeAspect="1"/>
          </p:cNvGraphicFramePr>
          <p:nvPr/>
        </p:nvGraphicFramePr>
        <p:xfrm>
          <a:off x="3894138" y="5659439"/>
          <a:ext cx="43307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Formel" r:id="rId8" imgW="1879600" imgH="241300" progId="Equation.3">
                  <p:embed/>
                </p:oleObj>
              </mc:Choice>
              <mc:Fallback>
                <p:oleObj name="Formel" r:id="rId8" imgW="18796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138" y="5659439"/>
                        <a:ext cx="43307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Spannung - Einheiten</a:t>
            </a:r>
          </a:p>
        </p:txBody>
      </p:sp>
      <p:graphicFrame>
        <p:nvGraphicFramePr>
          <p:cNvPr id="153618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97038"/>
              </p:ext>
            </p:extLst>
          </p:nvPr>
        </p:nvGraphicFramePr>
        <p:xfrm>
          <a:off x="2855914" y="1341439"/>
          <a:ext cx="6732587" cy="4851401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5088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Spannungs-einheit</a:t>
                      </a:r>
                      <a:endParaRPr kumimoji="0" lang="de-DE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bar (10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dyn/cm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), 1N=10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5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dyn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(cm g/s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Pa=1MPa=10bar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1 Pa=1 N/m</a:t>
                      </a:r>
                      <a:r>
                        <a:rPr kumimoji="0" lang="en-US" sz="17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Meereshöhe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p=1bar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3km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Tiefe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   p=1kbar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693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Maximale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Kompression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senkrecht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zur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minimalen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Kompression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. An der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Oberfläche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horizontale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,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hängt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von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Tektonik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ab. </a:t>
                      </a: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20"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Hauptspannungsachsen</a:t>
                      </a:r>
                      <a:endParaRPr kumimoji="0" lang="de-DE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60438" rtl="0" eaLnBrk="1" fontAlgn="base" latinLnBrk="0" hangingPunct="1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Die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Richtungen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der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Eigenvektoren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 des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Spannungstensors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208213" y="1155700"/>
            <a:ext cx="7848600" cy="2857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Elastische Konstanten: Bedeutung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936876" y="1976439"/>
            <a:ext cx="1611313" cy="1089025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797" name="Freeform 4"/>
          <p:cNvSpPr>
            <a:spLocks noChangeArrowheads="1"/>
          </p:cNvSpPr>
          <p:nvPr/>
        </p:nvSpPr>
        <p:spPr bwMode="auto">
          <a:xfrm>
            <a:off x="2936876" y="2020889"/>
            <a:ext cx="1858963" cy="1044575"/>
          </a:xfrm>
          <a:custGeom>
            <a:avLst/>
            <a:gdLst>
              <a:gd name="T0" fmla="*/ 0 w 1171"/>
              <a:gd name="T1" fmla="*/ 2147483646 h 658"/>
              <a:gd name="T2" fmla="*/ 2147483646 w 1171"/>
              <a:gd name="T3" fmla="*/ 0 h 658"/>
              <a:gd name="T4" fmla="*/ 2147483646 w 1171"/>
              <a:gd name="T5" fmla="*/ 0 h 658"/>
              <a:gd name="T6" fmla="*/ 2147483646 w 1171"/>
              <a:gd name="T7" fmla="*/ 2147483646 h 658"/>
              <a:gd name="T8" fmla="*/ 0 w 1171"/>
              <a:gd name="T9" fmla="*/ 2147483646 h 6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1" h="658">
                <a:moveTo>
                  <a:pt x="0" y="658"/>
                </a:moveTo>
                <a:lnTo>
                  <a:pt x="165" y="0"/>
                </a:lnTo>
                <a:lnTo>
                  <a:pt x="1171" y="0"/>
                </a:lnTo>
                <a:lnTo>
                  <a:pt x="1024" y="658"/>
                </a:lnTo>
                <a:lnTo>
                  <a:pt x="0" y="658"/>
                </a:lnTo>
                <a:close/>
              </a:path>
            </a:pathLst>
          </a:custGeom>
          <a:noFill/>
          <a:ln w="284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 flipV="1">
            <a:off x="2647950" y="2208214"/>
            <a:ext cx="420688" cy="293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2676526" y="1628775"/>
            <a:ext cx="377825" cy="3492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4327525" y="2233614"/>
            <a:ext cx="266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l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2338389" y="1347789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u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8550" y="2255839"/>
            <a:ext cx="3063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GB" altLang="de-DE" sz="2400">
                <a:latin typeface="Symbol" panose="05050102010706020507" pitchFamily="18" charset="2"/>
              </a:rPr>
              <a:t>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>
            <a:off x="5811838" y="1978025"/>
            <a:ext cx="1117600" cy="111760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5927726" y="1774826"/>
            <a:ext cx="855663" cy="1306513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05" name="Text Box 12"/>
          <p:cNvSpPr txBox="1">
            <a:spLocks noChangeArrowheads="1"/>
          </p:cNvSpPr>
          <p:nvPr/>
        </p:nvSpPr>
        <p:spPr bwMode="auto">
          <a:xfrm>
            <a:off x="5508625" y="2225676"/>
            <a:ext cx="266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l</a:t>
            </a:r>
          </a:p>
        </p:txBody>
      </p:sp>
      <p:sp>
        <p:nvSpPr>
          <p:cNvPr id="33806" name="Line 13"/>
          <p:cNvSpPr>
            <a:spLocks noChangeShapeType="1"/>
          </p:cNvSpPr>
          <p:nvPr/>
        </p:nvSpPr>
        <p:spPr bwMode="auto">
          <a:xfrm>
            <a:off x="3503613" y="1846264"/>
            <a:ext cx="595312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 flipV="1">
            <a:off x="6362700" y="1468439"/>
            <a:ext cx="1588" cy="293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 flipH="1">
            <a:off x="6462713" y="1658939"/>
            <a:ext cx="976312" cy="231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9" name="Text Box 16"/>
          <p:cNvSpPr txBox="1">
            <a:spLocks noChangeArrowheads="1"/>
          </p:cNvSpPr>
          <p:nvPr/>
        </p:nvSpPr>
        <p:spPr bwMode="auto">
          <a:xfrm>
            <a:off x="7440614" y="1412876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/>
              <a:t>u</a:t>
            </a:r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8228013" y="1970088"/>
            <a:ext cx="1117600" cy="111760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8358189" y="2101851"/>
            <a:ext cx="884237" cy="855663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3812" name="Line 19"/>
          <p:cNvSpPr>
            <a:spLocks noChangeShapeType="1"/>
          </p:cNvSpPr>
          <p:nvPr/>
        </p:nvSpPr>
        <p:spPr bwMode="auto">
          <a:xfrm flipH="1">
            <a:off x="9234489" y="2486025"/>
            <a:ext cx="39528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3" name="Line 20"/>
          <p:cNvSpPr>
            <a:spLocks noChangeShapeType="1"/>
          </p:cNvSpPr>
          <p:nvPr/>
        </p:nvSpPr>
        <p:spPr bwMode="auto">
          <a:xfrm>
            <a:off x="8004176" y="2500314"/>
            <a:ext cx="347663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4" name="Line 21"/>
          <p:cNvSpPr>
            <a:spLocks noChangeShapeType="1"/>
          </p:cNvSpPr>
          <p:nvPr/>
        </p:nvSpPr>
        <p:spPr bwMode="auto">
          <a:xfrm>
            <a:off x="8801100" y="1803400"/>
            <a:ext cx="1588" cy="2746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15" name="Line 22"/>
          <p:cNvSpPr>
            <a:spLocks noChangeShapeType="1"/>
          </p:cNvSpPr>
          <p:nvPr/>
        </p:nvSpPr>
        <p:spPr bwMode="auto">
          <a:xfrm flipV="1">
            <a:off x="8829675" y="2947989"/>
            <a:ext cx="1588" cy="352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33816" name="Object 23"/>
          <p:cNvGraphicFramePr>
            <a:graphicFrameLocks noChangeAspect="1"/>
          </p:cNvGraphicFramePr>
          <p:nvPr/>
        </p:nvGraphicFramePr>
        <p:xfrm>
          <a:off x="3270250" y="3413125"/>
          <a:ext cx="10175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0" r:id="rId4" imgW="586800" imgH="213480" progId="">
                  <p:embed/>
                </p:oleObj>
              </mc:Choice>
              <mc:Fallback>
                <p:oleObj r:id="rId4" imgW="586800" imgH="21348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0" y="3413125"/>
                        <a:ext cx="10175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7" name="Object 24"/>
          <p:cNvGraphicFramePr>
            <a:graphicFrameLocks noChangeAspect="1"/>
          </p:cNvGraphicFramePr>
          <p:nvPr/>
        </p:nvGraphicFramePr>
        <p:xfrm>
          <a:off x="5795964" y="3306764"/>
          <a:ext cx="1176337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1" r:id="rId6" imgW="661320" imgH="378720" progId="">
                  <p:embed/>
                </p:oleObj>
              </mc:Choice>
              <mc:Fallback>
                <p:oleObj r:id="rId6" imgW="661320" imgH="378720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4" y="3306764"/>
                        <a:ext cx="1176337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8" name="Object 25"/>
          <p:cNvGraphicFramePr>
            <a:graphicFrameLocks noChangeAspect="1"/>
          </p:cNvGraphicFramePr>
          <p:nvPr/>
        </p:nvGraphicFramePr>
        <p:xfrm>
          <a:off x="8093076" y="3327400"/>
          <a:ext cx="16033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2" r:id="rId8" imgW="1002960" imgH="378720" progId="">
                  <p:embed/>
                </p:oleObj>
              </mc:Choice>
              <mc:Fallback>
                <p:oleObj r:id="rId8" imgW="1002960" imgH="37872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3076" y="3327400"/>
                        <a:ext cx="16033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9" name="Text Box 26"/>
          <p:cNvSpPr txBox="1">
            <a:spLocks noChangeArrowheads="1"/>
          </p:cNvSpPr>
          <p:nvPr/>
        </p:nvSpPr>
        <p:spPr bwMode="auto">
          <a:xfrm>
            <a:off x="2208214" y="4422775"/>
            <a:ext cx="7354887" cy="649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elastischen Konstanten</a:t>
            </a:r>
            <a:r>
              <a:rPr lang="en-GB" altLang="de-DE" sz="1800">
                <a:latin typeface="Comic Sans MS" panose="030F0702030302020204" pitchFamily="66" charset="0"/>
              </a:rPr>
              <a:t> verbinden Spannung und Deformation (vgl. mit dem Federkonstanten im eindimensionalen)</a:t>
            </a:r>
          </a:p>
        </p:txBody>
      </p:sp>
      <p:sp>
        <p:nvSpPr>
          <p:cNvPr id="33820" name="Text Box 27"/>
          <p:cNvSpPr txBox="1">
            <a:spLocks noChangeArrowheads="1"/>
          </p:cNvSpPr>
          <p:nvPr/>
        </p:nvSpPr>
        <p:spPr bwMode="auto">
          <a:xfrm>
            <a:off x="3983039" y="5387976"/>
            <a:ext cx="5221287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Spannung = Elastische Konstanten * Dehnung</a:t>
            </a:r>
          </a:p>
        </p:txBody>
      </p:sp>
      <p:sp>
        <p:nvSpPr>
          <p:cNvPr id="33821" name="Text Box 28"/>
          <p:cNvSpPr txBox="1">
            <a:spLocks noChangeArrowheads="1"/>
          </p:cNvSpPr>
          <p:nvPr/>
        </p:nvSpPr>
        <p:spPr bwMode="auto">
          <a:xfrm>
            <a:off x="5940425" y="6048375"/>
            <a:ext cx="11938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 = D * s</a:t>
            </a:r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7388226" y="6065838"/>
            <a:ext cx="230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Hooke‘sches Gesetz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Elastische Konstanten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135189" y="1184275"/>
            <a:ext cx="7450137" cy="4465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elastischen Konstanten</a:t>
            </a:r>
            <a:r>
              <a:rPr lang="en-GB" altLang="de-DE" sz="1800">
                <a:latin typeface="Comic Sans MS" panose="030F0702030302020204" pitchFamily="66" charset="0"/>
              </a:rPr>
              <a:t> beschreiben wie sich ein Material verformt, wenn man an es Spannung anlegt. Es gibt verschiedene Ansätze. Die wichtigsten sind (vgl. mit letzter Folie):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	      </a:t>
            </a:r>
            <a:r>
              <a:rPr lang="en-GB" altLang="de-DE" sz="1600">
                <a:latin typeface="Comic Sans MS" panose="030F0702030302020204" pitchFamily="66" charset="0"/>
              </a:rPr>
              <a:t>longitudinale Spannung F/A</a:t>
            </a:r>
            <a:r>
              <a:rPr lang="en-GB" altLang="de-DE" sz="1800">
                <a:latin typeface="Comic Sans MS" panose="030F0702030302020204" pitchFamily="66" charset="0"/>
              </a:rPr>
              <a:t> 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Young‘s modulus</a:t>
            </a:r>
            <a:r>
              <a:rPr lang="en-GB" altLang="de-DE" sz="1800">
                <a:latin typeface="Comic Sans MS" panose="030F0702030302020204" pitchFamily="66" charset="0"/>
              </a:rPr>
              <a:t> 	E = ----------------------------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               </a:t>
            </a:r>
            <a:r>
              <a:rPr lang="en-GB" altLang="de-DE" sz="1600">
                <a:latin typeface="Comic Sans MS" panose="030F0702030302020204" pitchFamily="66" charset="0"/>
              </a:rPr>
              <a:t>longitudinal Dehnung </a:t>
            </a:r>
            <a:r>
              <a:rPr lang="en-GB" altLang="de-DE" sz="1600">
                <a:latin typeface="Symbol" panose="05050102010706020507" pitchFamily="18" charset="2"/>
              </a:rPr>
              <a:t></a:t>
            </a:r>
            <a:r>
              <a:rPr lang="en-GB" altLang="de-DE" sz="1600">
                <a:latin typeface="Comic Sans MS" panose="030F0702030302020204" pitchFamily="66" charset="0"/>
              </a:rPr>
              <a:t>l/l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		                   </a:t>
            </a:r>
            <a:r>
              <a:rPr lang="en-GB" altLang="de-DE" sz="1600">
                <a:latin typeface="Comic Sans MS" panose="030F0702030302020204" pitchFamily="66" charset="0"/>
              </a:rPr>
              <a:t>Volumetrische Spannung P</a:t>
            </a:r>
            <a:r>
              <a:rPr lang="en-GB" altLang="de-DE" sz="1800">
                <a:latin typeface="Comic Sans MS" panose="030F0702030302020204" pitchFamily="66" charset="0"/>
              </a:rPr>
              <a:t>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Bulk modulus</a:t>
            </a:r>
            <a:r>
              <a:rPr lang="en-GB" altLang="de-DE" sz="1800">
                <a:latin typeface="Comic Sans MS" panose="030F0702030302020204" pitchFamily="66" charset="0"/>
              </a:rPr>
              <a:t>       K = ---------------------------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                             </a:t>
            </a:r>
            <a:r>
              <a:rPr lang="en-GB" altLang="de-DE" sz="1600">
                <a:latin typeface="Comic Sans MS" panose="030F0702030302020204" pitchFamily="66" charset="0"/>
              </a:rPr>
              <a:t>Volumenänderung </a:t>
            </a:r>
            <a:r>
              <a:rPr lang="en-GB" altLang="de-DE" sz="1600">
                <a:latin typeface="Symbol" panose="05050102010706020507" pitchFamily="18" charset="2"/>
              </a:rPr>
              <a:t></a:t>
            </a:r>
            <a:r>
              <a:rPr lang="en-GB" altLang="de-DE" sz="1600">
                <a:latin typeface="Comic Sans MS" panose="030F0702030302020204" pitchFamily="66" charset="0"/>
              </a:rPr>
              <a:t>V/V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6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                               </a:t>
            </a:r>
            <a:r>
              <a:rPr lang="en-GB" altLang="de-DE" sz="1600">
                <a:latin typeface="Comic Sans MS" panose="030F0702030302020204" pitchFamily="66" charset="0"/>
              </a:rPr>
              <a:t>Scherspannung</a:t>
            </a:r>
            <a:r>
              <a:rPr lang="en-GB" altLang="de-DE" sz="18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Schermodul      </a:t>
            </a:r>
            <a:r>
              <a:rPr lang="en-GB" altLang="de-DE" sz="1800">
                <a:latin typeface="Comic Sans MS" panose="030F0702030302020204" pitchFamily="66" charset="0"/>
              </a:rPr>
              <a:t>   </a:t>
            </a:r>
            <a:r>
              <a:rPr lang="en-GB" altLang="de-DE" sz="1800">
                <a:latin typeface="Symbol" panose="05050102010706020507" pitchFamily="18" charset="2"/>
              </a:rPr>
              <a:t></a:t>
            </a:r>
            <a:r>
              <a:rPr lang="en-GB" altLang="de-DE" sz="1800">
                <a:latin typeface="Comic Sans MS" panose="030F0702030302020204" pitchFamily="66" charset="0"/>
              </a:rPr>
              <a:t>------------------------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GB" altLang="de-DE" sz="1800">
                <a:latin typeface="Symbol" panose="05050102010706020507" pitchFamily="18" charset="2"/>
              </a:rPr>
              <a:t></a:t>
            </a:r>
            <a:r>
              <a:rPr lang="en-GB" altLang="de-DE" sz="1600">
                <a:latin typeface="Comic Sans MS" panose="030F0702030302020204" pitchFamily="66" charset="0"/>
              </a:rPr>
              <a:t>Scherdeformation (tan </a:t>
            </a:r>
            <a:r>
              <a:rPr lang="en-GB" altLang="de-DE" sz="1600">
                <a:latin typeface="Symbol" panose="05050102010706020507" pitchFamily="18" charset="2"/>
              </a:rPr>
              <a:t></a:t>
            </a:r>
            <a:r>
              <a:rPr lang="en-GB" altLang="de-DE" sz="160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600">
              <a:latin typeface="Comic Sans MS" panose="030F0702030302020204" pitchFamily="66" charset="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935414" y="2276475"/>
            <a:ext cx="4537075" cy="3240088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3336925" y="6111875"/>
            <a:ext cx="62357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Weitere: Lame's parameters, Poissonverhältnis,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Spannungsmessung? …. borehole breakout</a:t>
            </a:r>
            <a:endParaRPr lang="en-GB" altLang="de-DE" smtClean="0"/>
          </a:p>
        </p:txBody>
      </p:sp>
      <p:pic>
        <p:nvPicPr>
          <p:cNvPr id="37891" name="Picture 3" descr="Boreholebreak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12876"/>
            <a:ext cx="6459538" cy="455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223126" y="6137276"/>
            <a:ext cx="2595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Source: www.fracom.fi</a:t>
            </a:r>
            <a:endParaRPr lang="en-GB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Hauptspannung, </a:t>
            </a:r>
            <a:br>
              <a:rPr lang="en-GB" altLang="de-DE" smtClean="0"/>
            </a:br>
            <a:r>
              <a:rPr lang="en-GB" altLang="de-DE" smtClean="0"/>
              <a:t>hydrostatische Spannung</a:t>
            </a:r>
          </a:p>
        </p:txBody>
      </p:sp>
      <p:graphicFrame>
        <p:nvGraphicFramePr>
          <p:cNvPr id="39939" name="Object 2"/>
          <p:cNvGraphicFramePr>
            <a:graphicFrameLocks noChangeAspect="1"/>
          </p:cNvGraphicFramePr>
          <p:nvPr/>
        </p:nvGraphicFramePr>
        <p:xfrm>
          <a:off x="5699126" y="1209675"/>
          <a:ext cx="4183063" cy="384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r:id="rId4" imgW="6419048" imgH="5904762" progId="">
                  <p:embed/>
                </p:oleObj>
              </mc:Choice>
              <mc:Fallback>
                <p:oleObj r:id="rId4" imgW="6419048" imgH="590476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26" y="1209675"/>
                        <a:ext cx="4183063" cy="384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2351089" y="1501775"/>
            <a:ext cx="3259137" cy="20145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Horizontale Spannungen werden durch tektonische Kräfte hervorgerufen. Es gibt zwei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horizontale Hauptspannungsrichtungen</a:t>
            </a:r>
            <a:r>
              <a:rPr lang="en-GB" altLang="de-DE" sz="1800">
                <a:latin typeface="Comic Sans MS" panose="030F0702030302020204" pitchFamily="66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Beispiel: Kölner Becken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3163888" y="53879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Wenn alle drei orthogonalen Hauptspannungen gleich groß sind, spricht man von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hydrostatischer Spannung</a:t>
            </a:r>
            <a:r>
              <a:rPr lang="en-GB" altLang="de-DE" sz="180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de-DE" altLang="de-DE" sz="2000"/>
              <a:t>World Stress Map:</a:t>
            </a:r>
            <a:br>
              <a:rPr lang="de-DE" altLang="de-DE" sz="2000"/>
            </a:br>
            <a:r>
              <a:rPr lang="de-DE" altLang="de-DE" sz="2000" i="1"/>
              <a:t>Europe</a:t>
            </a:r>
          </a:p>
        </p:txBody>
      </p:sp>
      <p:pic>
        <p:nvPicPr>
          <p:cNvPr id="41987" name="Picture 4" descr="euro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798514"/>
            <a:ext cx="4043362" cy="5445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19289" y="5589588"/>
            <a:ext cx="4391025" cy="349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800" b="1" dirty="0">
                <a:solidFill>
                  <a:schemeClr val="accent2"/>
                </a:solidFill>
                <a:latin typeface="+mj-lt"/>
              </a:rPr>
              <a:t>Hauptspannungsrichtungen in Europa</a:t>
            </a:r>
          </a:p>
        </p:txBody>
      </p:sp>
      <p:pic>
        <p:nvPicPr>
          <p:cNvPr id="102405" name="Picture 5" descr="euro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-11260138"/>
            <a:ext cx="14917738" cy="2009140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</a:t>
            </a:r>
            <a:endParaRPr lang="de-DE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59496" y="1124744"/>
            <a:ext cx="6605471" cy="391094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9144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800" b="1" u="sng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I Deformation und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Wellen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II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Instrumente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Experimente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III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Globale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Seismologie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Struktur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des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Erdinnern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IV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Erdbeben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Verwerfungen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V 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Inversionsprobleme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Geophysik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feld 1"/>
          <p:cNvSpPr txBox="1"/>
          <p:nvPr/>
        </p:nvSpPr>
        <p:spPr>
          <a:xfrm>
            <a:off x="2783632" y="5661248"/>
            <a:ext cx="684076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600" i="1" dirty="0" smtClean="0">
                <a:solidFill>
                  <a:schemeClr val="tx1"/>
                </a:solidFill>
                <a:latin typeface="+mj-lt"/>
              </a:rPr>
              <a:t>Shearer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: Introduction to Seismology 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600" i="1" dirty="0" smtClean="0">
                <a:solidFill>
                  <a:schemeClr val="tx1"/>
                </a:solidFill>
                <a:latin typeface="+mj-lt"/>
              </a:rPr>
              <a:t>Stein and Wysession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: Introduction to seismology,earthquakes … 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4149080"/>
            <a:ext cx="1858659" cy="23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51" y="1340768"/>
            <a:ext cx="1815860" cy="238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257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Spannungen und Verwerfungen</a:t>
            </a:r>
          </a:p>
        </p:txBody>
      </p:sp>
      <p:pic>
        <p:nvPicPr>
          <p:cNvPr id="44035" name="Picture 4" descr="fa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341439"/>
            <a:ext cx="32194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144839" y="2060575"/>
            <a:ext cx="216058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Extension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216275" y="3500438"/>
            <a:ext cx="216058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Kompression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855913" y="4868863"/>
            <a:ext cx="3097212" cy="9639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Blattverschiebung</a:t>
            </a:r>
          </a:p>
          <a:p>
            <a:pPr algn="ctr"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de-DE" altLang="de-DE" sz="2400" i="1">
                <a:solidFill>
                  <a:schemeClr val="tx1"/>
                </a:solidFill>
                <a:latin typeface="Comic Sans MS" panose="030F0702030302020204" pitchFamily="66" charset="0"/>
              </a:rPr>
              <a:t>Strike-slip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Seismische Wellen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46" y="1124744"/>
            <a:ext cx="552350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5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Theorie …</a:t>
            </a:r>
            <a:endParaRPr lang="de-D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271163"/>
              </p:ext>
            </p:extLst>
          </p:nvPr>
        </p:nvGraphicFramePr>
        <p:xfrm>
          <a:off x="3646489" y="2852738"/>
          <a:ext cx="50387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7" name="Equation" r:id="rId3" imgW="2158920" imgH="253800" progId="Equation.3">
                  <p:embed/>
                </p:oleObj>
              </mc:Choice>
              <mc:Fallback>
                <p:oleObj name="Equation" r:id="rId3" imgW="2158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489" y="2852738"/>
                        <a:ext cx="5038725" cy="588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67609" y="1286123"/>
            <a:ext cx="7056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>
                <a:solidFill>
                  <a:schemeClr val="tx1"/>
                </a:solidFill>
                <a:latin typeface="+mj-lt"/>
              </a:rPr>
              <a:t>Die Spannungs-Dehnungsbeziehung zusammen mit dem Kräftegleichgewicht ergibt eine partielle Differentialgleichung mit ganz speziellen Lösungen: </a:t>
            </a:r>
            <a:r>
              <a:rPr lang="de-DE" sz="1600" b="1" dirty="0">
                <a:solidFill>
                  <a:schemeClr val="tx1"/>
                </a:solidFill>
                <a:latin typeface="+mj-lt"/>
              </a:rPr>
              <a:t>Wellen. 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Man nennt sie auch die </a:t>
            </a:r>
            <a:r>
              <a:rPr lang="de-DE" sz="1600" b="1" dirty="0">
                <a:solidFill>
                  <a:schemeClr val="tx1"/>
                </a:solidFill>
                <a:latin typeface="+mj-lt"/>
              </a:rPr>
              <a:t>elastische Wellengleichung, </a:t>
            </a:r>
            <a:r>
              <a:rPr lang="de-DE" sz="1600" dirty="0">
                <a:solidFill>
                  <a:schemeClr val="tx1"/>
                </a:solidFill>
                <a:latin typeface="+mj-lt"/>
              </a:rPr>
              <a:t>im homogenen Medium: </a:t>
            </a:r>
            <a:endParaRPr lang="de-DE" sz="16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3789041"/>
                <a:ext cx="72728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Wichtig: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Das Erdmodell ist mit den Lame parameters </a:t>
                </a:r>
                <a:r>
                  <a:rPr lang="de-DE" sz="16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 und </a:t>
                </a:r>
                <a:r>
                  <a:rPr lang="de-DE" sz="16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 und der Dichte bestimmt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Die Unbekannt ist </a:t>
                </a:r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u(x,y,z) 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, der Vektor der Teilchenbewegung an einem Punkt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de-DE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6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ist der Nabla operator</a:t>
                </a:r>
              </a:p>
              <a:p>
                <a:pPr algn="just"/>
                <a:endParaRPr lang="de-DE" sz="1600" dirty="0">
                  <a:solidFill>
                    <a:schemeClr val="tx1"/>
                  </a:solidFill>
                  <a:latin typeface="+mj-lt"/>
                </a:endParaRPr>
              </a:p>
              <a:p>
                <a:pPr algn="just"/>
                <a:endParaRPr lang="de-DE" sz="1600" dirty="0">
                  <a:solidFill>
                    <a:schemeClr val="tx1"/>
                  </a:solidFill>
                  <a:latin typeface="+mj-lt"/>
                </a:endParaRPr>
              </a:p>
              <a:p>
                <a:pPr algn="just"/>
                <a:r>
                  <a:rPr lang="de-DE" sz="1600" dirty="0">
                    <a:solidFill>
                      <a:schemeClr val="tx1"/>
                    </a:solidFill>
                    <a:latin typeface="+mj-lt"/>
                  </a:rPr>
                  <a:t>Dies Gleichung führt zu fundamentalen Eigenschaften für seismischer Wellen:</a:t>
                </a:r>
              </a:p>
              <a:p>
                <a:pPr algn="just"/>
                <a:endParaRPr lang="de-DE" sz="16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7" y="3789040"/>
                <a:ext cx="7272809" cy="2554545"/>
              </a:xfrm>
              <a:prstGeom prst="rect">
                <a:avLst/>
              </a:prstGeom>
              <a:blipFill rotWithShape="0">
                <a:blip r:embed="rId5"/>
                <a:stretch>
                  <a:fillRect l="-419" t="-716" r="-5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698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Wellentypen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P - Wellen</a:t>
            </a:r>
            <a:r>
              <a:rPr lang="en-GB" altLang="de-DE" smtClean="0"/>
              <a:t> 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3143250" y="1619251"/>
            <a:ext cx="6661150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latin typeface="Comic Sans MS" panose="030F0702030302020204" pitchFamily="66" charset="0"/>
              </a:rPr>
              <a:t> – Primärwellen – Kompressionswellen – Longitudinalwellen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4" y="3054350"/>
            <a:ext cx="6961187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Wellentypen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S - waves</a:t>
            </a:r>
            <a:r>
              <a:rPr lang="en-GB" altLang="de-DE" smtClean="0"/>
              <a:t> 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3438525" y="16287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latin typeface="Comic Sans MS" panose="030F0702030302020204" pitchFamily="66" charset="0"/>
              </a:rPr>
              <a:t> – S-Wellen – Sekundärwellen – Scherwellen – Transversalwellen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3016250"/>
            <a:ext cx="6800850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Wellentypen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Rayleigh waves</a:t>
            </a:r>
            <a:r>
              <a:rPr lang="en-GB" altLang="de-DE" smtClean="0"/>
              <a:t>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3451225" y="17303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Rayleighwellen </a:t>
            </a:r>
            <a:r>
              <a:rPr lang="en-GB" altLang="de-DE" sz="1800">
                <a:latin typeface="Comic Sans MS" panose="030F0702030302020204" pitchFamily="66" charset="0"/>
              </a:rPr>
              <a:t>– polarisiert in der Ebene von Quelle und Empfänger – Überlagerung von P und SV Wellen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100389"/>
            <a:ext cx="6800850" cy="2663825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Wellentypen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Love waves</a:t>
            </a:r>
            <a:r>
              <a:rPr lang="en-GB" altLang="de-DE" smtClean="0"/>
              <a:t> 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3451225" y="1641475"/>
            <a:ext cx="62357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Lovewellen</a:t>
            </a:r>
            <a:r>
              <a:rPr lang="en-GB" altLang="de-DE" sz="1800">
                <a:latin typeface="Comic Sans MS" panose="030F0702030302020204" pitchFamily="66" charset="0"/>
              </a:rPr>
              <a:t> – transversal polarisiert – Überlagerung von SH wellen in einem geschichteten Medium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990850"/>
            <a:ext cx="6800850" cy="2628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Oberflächenwellen - Dispersion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068502"/>
            <a:ext cx="6550591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61049"/>
            <a:ext cx="9180512" cy="33443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6240016" y="6525344"/>
            <a:ext cx="18002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735960" y="6217568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j-lt"/>
              </a:rPr>
              <a:t>Frequenz nimmt zu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6919" y="4462751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j-lt"/>
              </a:rPr>
              <a:t>Oberflächenwellen</a:t>
            </a:r>
          </a:p>
        </p:txBody>
      </p:sp>
    </p:spTree>
    <p:extLst>
      <p:ext uri="{BB962C8B-B14F-4D97-AF65-F5344CB8AC3E}">
        <p14:creationId xmlns:p14="http://schemas.microsoft.com/office/powerpoint/2010/main" val="27524071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268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65" name="Group 17"/>
          <p:cNvGrpSpPr>
            <a:grpSpLocks/>
          </p:cNvGrpSpPr>
          <p:nvPr/>
        </p:nvGrpSpPr>
        <p:grpSpPr bwMode="auto">
          <a:xfrm>
            <a:off x="1828800" y="3886200"/>
            <a:ext cx="2120900" cy="2482850"/>
            <a:chOff x="192" y="1920"/>
            <a:chExt cx="1336" cy="1564"/>
          </a:xfrm>
        </p:grpSpPr>
        <p:pic>
          <p:nvPicPr>
            <p:cNvPr id="5428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1200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H="1">
              <a:off x="384" y="1920"/>
              <a:ext cx="19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672" y="1920"/>
              <a:ext cx="43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1" name="Text Box 13"/>
            <p:cNvSpPr txBox="1">
              <a:spLocks noChangeArrowheads="1"/>
            </p:cNvSpPr>
            <p:nvPr/>
          </p:nvSpPr>
          <p:spPr bwMode="auto">
            <a:xfrm>
              <a:off x="192" y="3264"/>
              <a:ext cx="133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>
                  <a:solidFill>
                    <a:schemeClr val="tx1"/>
                  </a:solidFill>
                  <a:latin typeface="+mj-lt"/>
                </a:rPr>
                <a:t>Source information</a:t>
              </a: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4191001" y="5029200"/>
            <a:ext cx="2263775" cy="806450"/>
            <a:chOff x="1680" y="2640"/>
            <a:chExt cx="1426" cy="508"/>
          </a:xfrm>
        </p:grpSpPr>
        <p:sp>
          <p:nvSpPr>
            <p:cNvPr id="78866" name="AutoShape 18"/>
            <p:cNvSpPr>
              <a:spLocks/>
            </p:cNvSpPr>
            <p:nvPr/>
          </p:nvSpPr>
          <p:spPr bwMode="auto">
            <a:xfrm rot="5263528" flipV="1">
              <a:off x="2284" y="2036"/>
              <a:ext cx="218" cy="1426"/>
            </a:xfrm>
            <a:prstGeom prst="rightBracket">
              <a:avLst>
                <a:gd name="adj" fmla="val 3203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1872" y="2928"/>
              <a:ext cx="107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Surface</a:t>
              </a: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waves</a:t>
              </a:r>
              <a:endParaRPr lang="de-DE" altLang="de-DE" sz="18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78871" name="Group 23"/>
          <p:cNvGrpSpPr>
            <a:grpSpLocks/>
          </p:cNvGrpSpPr>
          <p:nvPr/>
        </p:nvGrpSpPr>
        <p:grpSpPr bwMode="auto">
          <a:xfrm>
            <a:off x="6781800" y="1371601"/>
            <a:ext cx="3505200" cy="5235575"/>
            <a:chOff x="3312" y="720"/>
            <a:chExt cx="2208" cy="3298"/>
          </a:xfrm>
        </p:grpSpPr>
        <p:sp>
          <p:nvSpPr>
            <p:cNvPr id="54283" name="Text Box 14"/>
            <p:cNvSpPr txBox="1">
              <a:spLocks noChangeArrowheads="1"/>
            </p:cNvSpPr>
            <p:nvPr/>
          </p:nvSpPr>
          <p:spPr bwMode="auto">
            <a:xfrm>
              <a:off x="3312" y="720"/>
              <a:ext cx="2208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r>
                <a:rPr lang="de-DE" altLang="de-DE" sz="2000">
                  <a:solidFill>
                    <a:schemeClr val="bg1"/>
                  </a:solidFill>
                </a:rPr>
                <a:t>March 11, 2011, Tohoku-Oki earthquake M9.0 </a:t>
              </a:r>
            </a:p>
          </p:txBody>
        </p:sp>
        <p:pic>
          <p:nvPicPr>
            <p:cNvPr id="54284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44"/>
              <a:ext cx="1488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278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M9.0 Tohoku-Oki, März 2011</a:t>
            </a:r>
          </a:p>
        </p:txBody>
      </p:sp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2057400" y="2895600"/>
            <a:ext cx="1454150" cy="1219200"/>
            <a:chOff x="336" y="1824"/>
            <a:chExt cx="916" cy="768"/>
          </a:xfrm>
        </p:grpSpPr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336" y="1824"/>
              <a:ext cx="916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Arrival </a:t>
              </a:r>
              <a:r>
                <a:rPr lang="de-DE" altLang="de-DE" sz="1800" dirty="0" err="1">
                  <a:solidFill>
                    <a:schemeClr val="tx1"/>
                  </a:solidFill>
                  <a:latin typeface="+mj-lt"/>
                </a:rPr>
                <a:t>times</a:t>
              </a:r>
              <a:endParaRPr lang="de-DE" altLang="de-DE" sz="1800" dirty="0">
                <a:solidFill>
                  <a:schemeClr val="tx1"/>
                </a:solidFill>
                <a:latin typeface="+mj-lt"/>
              </a:endParaRP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de-DE" altLang="de-DE" sz="1800" dirty="0">
                  <a:solidFill>
                    <a:schemeClr val="tx1"/>
                  </a:solidFill>
                  <a:latin typeface="+mj-lt"/>
                </a:rPr>
                <a:t>   P          S</a:t>
              </a:r>
            </a:p>
          </p:txBody>
        </p: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>
              <a:off x="576" y="2160"/>
              <a:ext cx="0" cy="43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876" name="Line 28"/>
            <p:cNvSpPr>
              <a:spLocks noChangeShapeType="1"/>
            </p:cNvSpPr>
            <p:nvPr/>
          </p:nvSpPr>
          <p:spPr bwMode="auto">
            <a:xfrm>
              <a:off x="1056" y="2160"/>
              <a:ext cx="0" cy="43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de-DE">
                <a:solidFill>
                  <a:schemeClr val="tx1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Geschwindigkeiten</a:t>
            </a: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2782888" y="3789363"/>
            <a:ext cx="6697662" cy="2563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>
                <a:latin typeface="Comic Sans MS" panose="030F0702030302020204" pitchFamily="66" charset="0"/>
              </a:rPr>
              <a:t>Die Geschwindigkeit seismischer Wellen v </a:t>
            </a:r>
            <a:r>
              <a:rPr lang="en-GB" altLang="de-DE" sz="1800">
                <a:latin typeface="Comic Sans MS" panose="030F0702030302020204" pitchFamily="66" charset="0"/>
              </a:rPr>
              <a:t>hängt – zusätzlich zu den Lame Parametern und der Dichte - auch von folgendem ab: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Gesteinsart (Sediment, magmatisches, metamorphes, vulkanisches)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Porosität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Druck und Temperatur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Inhalt der Poren (Gas, Flüssigkeit)</a:t>
            </a:r>
          </a:p>
        </p:txBody>
      </p:sp>
      <p:graphicFrame>
        <p:nvGraphicFramePr>
          <p:cNvPr id="55300" name="Object 3"/>
          <p:cNvGraphicFramePr>
            <a:graphicFrameLocks noChangeAspect="1"/>
          </p:cNvGraphicFramePr>
          <p:nvPr/>
        </p:nvGraphicFramePr>
        <p:xfrm>
          <a:off x="4244976" y="1150938"/>
          <a:ext cx="37687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2" name="Formel" r:id="rId4" imgW="1562100" imgH="457200" progId="Equation.3">
                  <p:embed/>
                </p:oleObj>
              </mc:Choice>
              <mc:Fallback>
                <p:oleObj name="Formel" r:id="rId4" imgW="15621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6" y="1150938"/>
                        <a:ext cx="3768725" cy="10525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4"/>
          <p:cNvGraphicFramePr>
            <a:graphicFrameLocks noChangeAspect="1"/>
          </p:cNvGraphicFramePr>
          <p:nvPr/>
        </p:nvGraphicFramePr>
        <p:xfrm>
          <a:off x="2884488" y="2455863"/>
          <a:ext cx="154146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3" name="Formel" r:id="rId6" imgW="863225" imgH="469696" progId="Equation.3">
                  <p:embed/>
                </p:oleObj>
              </mc:Choice>
              <mc:Fallback>
                <p:oleObj name="Formel" r:id="rId6" imgW="863225" imgH="46969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88" y="2455863"/>
                        <a:ext cx="1541462" cy="969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5"/>
          <p:cNvGraphicFramePr>
            <a:graphicFrameLocks noChangeAspect="1"/>
          </p:cNvGraphicFramePr>
          <p:nvPr/>
        </p:nvGraphicFramePr>
        <p:xfrm>
          <a:off x="8081963" y="2427288"/>
          <a:ext cx="97631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Formel" r:id="rId8" imgW="558800" imgH="469900" progId="Equation.3">
                  <p:embed/>
                </p:oleObj>
              </mc:Choice>
              <mc:Fallback>
                <p:oleObj name="Formel" r:id="rId8" imgW="5588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1963" y="2427288"/>
                        <a:ext cx="976312" cy="9699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3092450" y="2058989"/>
            <a:ext cx="11371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P-Wellen</a:t>
            </a:r>
          </a:p>
        </p:txBody>
      </p:sp>
      <p:sp>
        <p:nvSpPr>
          <p:cNvPr id="55304" name="Rectangle 7"/>
          <p:cNvSpPr>
            <a:spLocks noChangeArrowheads="1"/>
          </p:cNvSpPr>
          <p:nvPr/>
        </p:nvSpPr>
        <p:spPr bwMode="auto">
          <a:xfrm>
            <a:off x="7988301" y="2058989"/>
            <a:ext cx="117722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S-Wellen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smtClean="0"/>
              <a:t>I           Deformation – </a:t>
            </a:r>
            <a:r>
              <a:rPr lang="en-GB" altLang="de-DE" dirty="0" err="1" smtClean="0"/>
              <a:t>Spannung</a:t>
            </a:r>
            <a:r>
              <a:rPr lang="en-GB" altLang="de-DE" dirty="0" smtClean="0"/>
              <a:t> - </a:t>
            </a:r>
            <a:r>
              <a:rPr lang="en-GB" altLang="de-DE" dirty="0" err="1" smtClean="0"/>
              <a:t>Seismische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Wellen</a:t>
            </a:r>
            <a:endParaRPr lang="en-GB" altLang="de-DE" dirty="0" smtClean="0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639616" y="1412776"/>
            <a:ext cx="6624564" cy="48501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9144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2000" b="1" u="sng" dirty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sz="2000" dirty="0" err="1">
                <a:solidFill>
                  <a:srgbClr val="FF0000"/>
                </a:solidFill>
                <a:latin typeface="+mj-lt"/>
              </a:rPr>
              <a:t>Spannung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und Deformation</a:t>
            </a: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Elastische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j-lt"/>
              </a:rPr>
              <a:t>Konstanten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Raumwellen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1600" dirty="0" err="1">
                <a:solidFill>
                  <a:srgbClr val="000000"/>
                </a:solidFill>
                <a:latin typeface="+mj-lt"/>
              </a:rPr>
              <a:t>Oberflächenwellen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j-lt"/>
              </a:rPr>
              <a:t>Geschwindigkeiten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Dämpfung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  <a:buSzPct val="100000"/>
              <a:defRPr/>
            </a:pPr>
            <a:r>
              <a:rPr lang="en-GB" sz="2000" dirty="0" err="1">
                <a:solidFill>
                  <a:srgbClr val="FF0000"/>
                </a:solidFill>
                <a:latin typeface="+mj-lt"/>
              </a:rPr>
              <a:t>Seismische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+mj-lt"/>
              </a:rPr>
              <a:t>Strahlen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Snell‘sches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+mj-lt"/>
              </a:rPr>
              <a:t>Gesetz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Reflektion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, Transmission</a:t>
            </a:r>
          </a:p>
          <a:p>
            <a:pPr marL="742950" lvl="1" indent="-285750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600" dirty="0" err="1">
                <a:solidFill>
                  <a:srgbClr val="000000"/>
                </a:solidFill>
                <a:latin typeface="+mj-lt"/>
              </a:rPr>
              <a:t>Refraktion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+mj-lt"/>
              </a:rPr>
              <a:t>Diffraktion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lvl="1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Geschwindigkeiten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P-Wellen</a:t>
            </a:r>
          </a:p>
        </p:txBody>
      </p:sp>
      <p:grpSp>
        <p:nvGrpSpPr>
          <p:cNvPr id="57347" name="Group 2"/>
          <p:cNvGrpSpPr>
            <a:grpSpLocks/>
          </p:cNvGrpSpPr>
          <p:nvPr/>
        </p:nvGrpSpPr>
        <p:grpSpPr bwMode="auto">
          <a:xfrm>
            <a:off x="3022601" y="1155701"/>
            <a:ext cx="6818313" cy="5230813"/>
            <a:chOff x="944" y="728"/>
            <a:chExt cx="4295" cy="3295"/>
          </a:xfrm>
        </p:grpSpPr>
        <p:sp>
          <p:nvSpPr>
            <p:cNvPr id="57348" name="Rectangle 3"/>
            <p:cNvSpPr>
              <a:spLocks noChangeArrowheads="1"/>
            </p:cNvSpPr>
            <p:nvPr/>
          </p:nvSpPr>
          <p:spPr bwMode="auto">
            <a:xfrm>
              <a:off x="4560" y="968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49" name="Rectangle 4"/>
            <p:cNvSpPr>
              <a:spLocks noChangeArrowheads="1"/>
            </p:cNvSpPr>
            <p:nvPr/>
          </p:nvSpPr>
          <p:spPr bwMode="auto">
            <a:xfrm>
              <a:off x="944" y="968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unverfestigtes Material</a:t>
              </a:r>
            </a:p>
          </p:txBody>
        </p:sp>
        <p:sp>
          <p:nvSpPr>
            <p:cNvPr id="57350" name="Rectangle 5"/>
            <p:cNvSpPr>
              <a:spLocks noChangeArrowheads="1"/>
            </p:cNvSpPr>
            <p:nvPr/>
          </p:nvSpPr>
          <p:spPr bwMode="auto">
            <a:xfrm>
              <a:off x="4560" y="3833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3.6</a:t>
              </a:r>
            </a:p>
          </p:txBody>
        </p:sp>
        <p:sp>
          <p:nvSpPr>
            <p:cNvPr id="57351" name="Rectangle 6"/>
            <p:cNvSpPr>
              <a:spLocks noChangeArrowheads="1"/>
            </p:cNvSpPr>
            <p:nvPr/>
          </p:nvSpPr>
          <p:spPr bwMode="auto">
            <a:xfrm>
              <a:off x="944" y="3833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 Beton</a:t>
              </a:r>
            </a:p>
          </p:txBody>
        </p:sp>
        <p:sp>
          <p:nvSpPr>
            <p:cNvPr id="57352" name="Rectangle 7"/>
            <p:cNvSpPr>
              <a:spLocks noChangeArrowheads="1"/>
            </p:cNvSpPr>
            <p:nvPr/>
          </p:nvSpPr>
          <p:spPr bwMode="auto">
            <a:xfrm>
              <a:off x="4560" y="3642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6.1</a:t>
              </a:r>
            </a:p>
          </p:txBody>
        </p:sp>
        <p:sp>
          <p:nvSpPr>
            <p:cNvPr id="57353" name="Rectangle 8"/>
            <p:cNvSpPr>
              <a:spLocks noChangeArrowheads="1"/>
            </p:cNvSpPr>
            <p:nvPr/>
          </p:nvSpPr>
          <p:spPr bwMode="auto">
            <a:xfrm>
              <a:off x="944" y="3642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 Stahl</a:t>
              </a:r>
            </a:p>
          </p:txBody>
        </p:sp>
        <p:sp>
          <p:nvSpPr>
            <p:cNvPr id="57354" name="Rectangle 9"/>
            <p:cNvSpPr>
              <a:spLocks noChangeArrowheads="1"/>
            </p:cNvSpPr>
            <p:nvPr/>
          </p:nvSpPr>
          <p:spPr bwMode="auto">
            <a:xfrm>
              <a:off x="4560" y="3451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55" name="Rectangle 10"/>
            <p:cNvSpPr>
              <a:spLocks noChangeArrowheads="1"/>
            </p:cNvSpPr>
            <p:nvPr/>
          </p:nvSpPr>
          <p:spPr bwMode="auto">
            <a:xfrm>
              <a:off x="944" y="3451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andere Materialien</a:t>
              </a:r>
            </a:p>
          </p:txBody>
        </p:sp>
        <p:sp>
          <p:nvSpPr>
            <p:cNvPr id="57356" name="Rectangle 11"/>
            <p:cNvSpPr>
              <a:spLocks noChangeArrowheads="1"/>
            </p:cNvSpPr>
            <p:nvPr/>
          </p:nvSpPr>
          <p:spPr bwMode="auto">
            <a:xfrm>
              <a:off x="4560" y="3260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1.3-1.4</a:t>
              </a:r>
            </a:p>
          </p:txBody>
        </p:sp>
        <p:sp>
          <p:nvSpPr>
            <p:cNvPr id="57357" name="Rectangle 12"/>
            <p:cNvSpPr>
              <a:spLocks noChangeArrowheads="1"/>
            </p:cNvSpPr>
            <p:nvPr/>
          </p:nvSpPr>
          <p:spPr bwMode="auto">
            <a:xfrm>
              <a:off x="944" y="3260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Öl</a:t>
              </a:r>
            </a:p>
          </p:txBody>
        </p:sp>
        <p:sp>
          <p:nvSpPr>
            <p:cNvPr id="57358" name="Rectangle 13"/>
            <p:cNvSpPr>
              <a:spLocks noChangeArrowheads="1"/>
            </p:cNvSpPr>
            <p:nvPr/>
          </p:nvSpPr>
          <p:spPr bwMode="auto">
            <a:xfrm>
              <a:off x="4560" y="3069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1.4-1.5</a:t>
              </a:r>
            </a:p>
          </p:txBody>
        </p:sp>
        <p:sp>
          <p:nvSpPr>
            <p:cNvPr id="57359" name="Rectangle 14"/>
            <p:cNvSpPr>
              <a:spLocks noChangeArrowheads="1"/>
            </p:cNvSpPr>
            <p:nvPr/>
          </p:nvSpPr>
          <p:spPr bwMode="auto">
            <a:xfrm>
              <a:off x="944" y="3069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Wasser</a:t>
              </a:r>
            </a:p>
          </p:txBody>
        </p:sp>
        <p:sp>
          <p:nvSpPr>
            <p:cNvPr id="57360" name="Rectangle 15"/>
            <p:cNvSpPr>
              <a:spLocks noChangeArrowheads="1"/>
            </p:cNvSpPr>
            <p:nvPr/>
          </p:nvSpPr>
          <p:spPr bwMode="auto">
            <a:xfrm>
              <a:off x="4560" y="2878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0.3</a:t>
              </a:r>
            </a:p>
          </p:txBody>
        </p:sp>
        <p:sp>
          <p:nvSpPr>
            <p:cNvPr id="57361" name="Rectangle 16"/>
            <p:cNvSpPr>
              <a:spLocks noChangeArrowheads="1"/>
            </p:cNvSpPr>
            <p:nvPr/>
          </p:nvSpPr>
          <p:spPr bwMode="auto">
            <a:xfrm>
              <a:off x="944" y="2878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Luft</a:t>
              </a:r>
            </a:p>
          </p:txBody>
        </p:sp>
        <p:sp>
          <p:nvSpPr>
            <p:cNvPr id="57362" name="Rectangle 17"/>
            <p:cNvSpPr>
              <a:spLocks noChangeArrowheads="1"/>
            </p:cNvSpPr>
            <p:nvPr/>
          </p:nvSpPr>
          <p:spPr bwMode="auto">
            <a:xfrm>
              <a:off x="4560" y="2687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63" name="Rectangle 18"/>
            <p:cNvSpPr>
              <a:spLocks noChangeArrowheads="1"/>
            </p:cNvSpPr>
            <p:nvPr/>
          </p:nvSpPr>
          <p:spPr bwMode="auto">
            <a:xfrm>
              <a:off x="944" y="2687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Poren Inhalte</a:t>
              </a:r>
            </a:p>
          </p:txBody>
        </p:sp>
        <p:sp>
          <p:nvSpPr>
            <p:cNvPr id="57364" name="Rectangle 19"/>
            <p:cNvSpPr>
              <a:spLocks noChangeArrowheads="1"/>
            </p:cNvSpPr>
            <p:nvPr/>
          </p:nvSpPr>
          <p:spPr bwMode="auto">
            <a:xfrm>
              <a:off x="4560" y="2496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6.5-8.5</a:t>
              </a:r>
            </a:p>
          </p:txBody>
        </p:sp>
        <p:sp>
          <p:nvSpPr>
            <p:cNvPr id="57365" name="Rectangle 20"/>
            <p:cNvSpPr>
              <a:spLocks noChangeArrowheads="1"/>
            </p:cNvSpPr>
            <p:nvPr/>
          </p:nvSpPr>
          <p:spPr bwMode="auto">
            <a:xfrm>
              <a:off x="944" y="2496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Gabbro</a:t>
              </a:r>
            </a:p>
          </p:txBody>
        </p:sp>
        <p:sp>
          <p:nvSpPr>
            <p:cNvPr id="57366" name="Rectangle 21"/>
            <p:cNvSpPr>
              <a:spLocks noChangeArrowheads="1"/>
            </p:cNvSpPr>
            <p:nvPr/>
          </p:nvSpPr>
          <p:spPr bwMode="auto">
            <a:xfrm>
              <a:off x="4560" y="2305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5.5-6.0</a:t>
              </a:r>
            </a:p>
          </p:txBody>
        </p:sp>
        <p:sp>
          <p:nvSpPr>
            <p:cNvPr id="57367" name="Rectangle 22"/>
            <p:cNvSpPr>
              <a:spLocks noChangeArrowheads="1"/>
            </p:cNvSpPr>
            <p:nvPr/>
          </p:nvSpPr>
          <p:spPr bwMode="auto">
            <a:xfrm>
              <a:off x="944" y="2305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Granit</a:t>
              </a:r>
            </a:p>
          </p:txBody>
        </p:sp>
        <p:sp>
          <p:nvSpPr>
            <p:cNvPr id="57368" name="Rectangle 23"/>
            <p:cNvSpPr>
              <a:spLocks noChangeArrowheads="1"/>
            </p:cNvSpPr>
            <p:nvPr/>
          </p:nvSpPr>
          <p:spPr bwMode="auto">
            <a:xfrm>
              <a:off x="4560" y="2114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69" name="Rectangle 24"/>
            <p:cNvSpPr>
              <a:spLocks noChangeArrowheads="1"/>
            </p:cNvSpPr>
            <p:nvPr/>
          </p:nvSpPr>
          <p:spPr bwMode="auto">
            <a:xfrm>
              <a:off x="944" y="2114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magmatische Gesteine</a:t>
              </a:r>
            </a:p>
          </p:txBody>
        </p:sp>
        <p:sp>
          <p:nvSpPr>
            <p:cNvPr id="57370" name="Rectangle 25"/>
            <p:cNvSpPr>
              <a:spLocks noChangeArrowheads="1"/>
            </p:cNvSpPr>
            <p:nvPr/>
          </p:nvSpPr>
          <p:spPr bwMode="auto">
            <a:xfrm>
              <a:off x="4560" y="1923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2.0-6.0</a:t>
              </a:r>
            </a:p>
          </p:txBody>
        </p:sp>
        <p:sp>
          <p:nvSpPr>
            <p:cNvPr id="57371" name="Rectangle 26"/>
            <p:cNvSpPr>
              <a:spLocks noChangeArrowheads="1"/>
            </p:cNvSpPr>
            <p:nvPr/>
          </p:nvSpPr>
          <p:spPr bwMode="auto">
            <a:xfrm>
              <a:off x="944" y="1923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Kalkstein</a:t>
              </a:r>
            </a:p>
          </p:txBody>
        </p:sp>
        <p:sp>
          <p:nvSpPr>
            <p:cNvPr id="57372" name="Rectangle 27"/>
            <p:cNvSpPr>
              <a:spLocks noChangeArrowheads="1"/>
            </p:cNvSpPr>
            <p:nvPr/>
          </p:nvSpPr>
          <p:spPr bwMode="auto">
            <a:xfrm>
              <a:off x="4560" y="1732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2.0-6.0</a:t>
              </a:r>
            </a:p>
          </p:txBody>
        </p:sp>
        <p:sp>
          <p:nvSpPr>
            <p:cNvPr id="57373" name="Rectangle 28"/>
            <p:cNvSpPr>
              <a:spLocks noChangeArrowheads="1"/>
            </p:cNvSpPr>
            <p:nvPr/>
          </p:nvSpPr>
          <p:spPr bwMode="auto">
            <a:xfrm>
              <a:off x="944" y="1732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Sandstein</a:t>
              </a:r>
            </a:p>
          </p:txBody>
        </p:sp>
        <p:sp>
          <p:nvSpPr>
            <p:cNvPr id="57374" name="Rectangle 29"/>
            <p:cNvSpPr>
              <a:spLocks noChangeArrowheads="1"/>
            </p:cNvSpPr>
            <p:nvPr/>
          </p:nvSpPr>
          <p:spPr bwMode="auto">
            <a:xfrm>
              <a:off x="4560" y="1541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57375" name="Rectangle 30"/>
            <p:cNvSpPr>
              <a:spLocks noChangeArrowheads="1"/>
            </p:cNvSpPr>
            <p:nvPr/>
          </p:nvSpPr>
          <p:spPr bwMode="auto">
            <a:xfrm>
              <a:off x="944" y="1541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Sedimente</a:t>
              </a:r>
            </a:p>
          </p:txBody>
        </p:sp>
        <p:sp>
          <p:nvSpPr>
            <p:cNvPr id="57376" name="Rectangle 31"/>
            <p:cNvSpPr>
              <a:spLocks noChangeArrowheads="1"/>
            </p:cNvSpPr>
            <p:nvPr/>
          </p:nvSpPr>
          <p:spPr bwMode="auto">
            <a:xfrm>
              <a:off x="4560" y="1350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1.5-2.0</a:t>
              </a:r>
            </a:p>
          </p:txBody>
        </p:sp>
        <p:sp>
          <p:nvSpPr>
            <p:cNvPr id="57377" name="Rectangle 32"/>
            <p:cNvSpPr>
              <a:spLocks noChangeArrowheads="1"/>
            </p:cNvSpPr>
            <p:nvPr/>
          </p:nvSpPr>
          <p:spPr bwMode="auto">
            <a:xfrm>
              <a:off x="944" y="1350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Sand (feucht)</a:t>
              </a:r>
            </a:p>
          </p:txBody>
        </p:sp>
        <p:sp>
          <p:nvSpPr>
            <p:cNvPr id="57378" name="Rectangle 33"/>
            <p:cNvSpPr>
              <a:spLocks noChangeArrowheads="1"/>
            </p:cNvSpPr>
            <p:nvPr/>
          </p:nvSpPr>
          <p:spPr bwMode="auto">
            <a:xfrm>
              <a:off x="4560" y="1159"/>
              <a:ext cx="680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0.2-1.0</a:t>
              </a:r>
            </a:p>
          </p:txBody>
        </p:sp>
        <p:sp>
          <p:nvSpPr>
            <p:cNvPr id="57379" name="Rectangle 34"/>
            <p:cNvSpPr>
              <a:spLocks noChangeArrowheads="1"/>
            </p:cNvSpPr>
            <p:nvPr/>
          </p:nvSpPr>
          <p:spPr bwMode="auto">
            <a:xfrm>
              <a:off x="944" y="1159"/>
              <a:ext cx="3616" cy="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>
                  <a:latin typeface="Comic Sans MS" panose="030F0702030302020204" pitchFamily="66" charset="0"/>
                </a:rPr>
                <a:t>         Sand (trocken)</a:t>
              </a:r>
            </a:p>
          </p:txBody>
        </p:sp>
        <p:sp>
          <p:nvSpPr>
            <p:cNvPr id="57380" name="Rectangle 35"/>
            <p:cNvSpPr>
              <a:spLocks noChangeArrowheads="1"/>
            </p:cNvSpPr>
            <p:nvPr/>
          </p:nvSpPr>
          <p:spPr bwMode="auto">
            <a:xfrm>
              <a:off x="4560" y="728"/>
              <a:ext cx="68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350"/>
                </a:spcBef>
                <a:buNone/>
              </a:pPr>
              <a:r>
                <a:rPr lang="en-GB" altLang="de-DE" sz="1400" b="1">
                  <a:latin typeface="Comic Sans MS" panose="030F0702030302020204" pitchFamily="66" charset="0"/>
                </a:rPr>
                <a:t>V</a:t>
              </a:r>
              <a:r>
                <a:rPr lang="en-GB" altLang="de-DE" sz="1400" b="1" baseline="-25000">
                  <a:latin typeface="Comic Sans MS" panose="030F0702030302020204" pitchFamily="66" charset="0"/>
                </a:rPr>
                <a:t>p </a:t>
              </a:r>
              <a:r>
                <a:rPr lang="en-GB" altLang="de-DE" sz="1400" b="1">
                  <a:latin typeface="Comic Sans MS" panose="030F0702030302020204" pitchFamily="66" charset="0"/>
                </a:rPr>
                <a:t>(km/s)</a:t>
              </a:r>
            </a:p>
          </p:txBody>
        </p:sp>
        <p:sp>
          <p:nvSpPr>
            <p:cNvPr id="57381" name="Rectangle 36"/>
            <p:cNvSpPr>
              <a:spLocks noChangeArrowheads="1"/>
            </p:cNvSpPr>
            <p:nvPr/>
          </p:nvSpPr>
          <p:spPr bwMode="auto">
            <a:xfrm>
              <a:off x="944" y="728"/>
              <a:ext cx="3616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450"/>
                </a:spcBef>
                <a:buNone/>
              </a:pPr>
              <a:r>
                <a:rPr lang="en-GB" altLang="de-DE" sz="1800" b="1">
                  <a:latin typeface="Comic Sans MS" panose="030F0702030302020204" pitchFamily="66" charset="0"/>
                </a:rPr>
                <a:t>Material</a:t>
              </a:r>
            </a:p>
          </p:txBody>
        </p:sp>
        <p:sp>
          <p:nvSpPr>
            <p:cNvPr id="57382" name="Line 37"/>
            <p:cNvSpPr>
              <a:spLocks noChangeShapeType="1"/>
            </p:cNvSpPr>
            <p:nvPr/>
          </p:nvSpPr>
          <p:spPr bwMode="auto">
            <a:xfrm>
              <a:off x="944" y="72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3" name="Line 38"/>
            <p:cNvSpPr>
              <a:spLocks noChangeShapeType="1"/>
            </p:cNvSpPr>
            <p:nvPr/>
          </p:nvSpPr>
          <p:spPr bwMode="auto">
            <a:xfrm>
              <a:off x="944" y="1159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4" name="Line 39"/>
            <p:cNvSpPr>
              <a:spLocks noChangeShapeType="1"/>
            </p:cNvSpPr>
            <p:nvPr/>
          </p:nvSpPr>
          <p:spPr bwMode="auto">
            <a:xfrm>
              <a:off x="944" y="1350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5" name="Line 40"/>
            <p:cNvSpPr>
              <a:spLocks noChangeShapeType="1"/>
            </p:cNvSpPr>
            <p:nvPr/>
          </p:nvSpPr>
          <p:spPr bwMode="auto">
            <a:xfrm>
              <a:off x="944" y="1541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6" name="Line 41"/>
            <p:cNvSpPr>
              <a:spLocks noChangeShapeType="1"/>
            </p:cNvSpPr>
            <p:nvPr/>
          </p:nvSpPr>
          <p:spPr bwMode="auto">
            <a:xfrm>
              <a:off x="944" y="1732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7" name="Line 42"/>
            <p:cNvSpPr>
              <a:spLocks noChangeShapeType="1"/>
            </p:cNvSpPr>
            <p:nvPr/>
          </p:nvSpPr>
          <p:spPr bwMode="auto">
            <a:xfrm>
              <a:off x="944" y="1923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8" name="Line 43"/>
            <p:cNvSpPr>
              <a:spLocks noChangeShapeType="1"/>
            </p:cNvSpPr>
            <p:nvPr/>
          </p:nvSpPr>
          <p:spPr bwMode="auto">
            <a:xfrm>
              <a:off x="944" y="2114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89" name="Line 44"/>
            <p:cNvSpPr>
              <a:spLocks noChangeShapeType="1"/>
            </p:cNvSpPr>
            <p:nvPr/>
          </p:nvSpPr>
          <p:spPr bwMode="auto">
            <a:xfrm>
              <a:off x="944" y="2305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0" name="Line 45"/>
            <p:cNvSpPr>
              <a:spLocks noChangeShapeType="1"/>
            </p:cNvSpPr>
            <p:nvPr/>
          </p:nvSpPr>
          <p:spPr bwMode="auto">
            <a:xfrm>
              <a:off x="944" y="2496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1" name="Line 46"/>
            <p:cNvSpPr>
              <a:spLocks noChangeShapeType="1"/>
            </p:cNvSpPr>
            <p:nvPr/>
          </p:nvSpPr>
          <p:spPr bwMode="auto">
            <a:xfrm>
              <a:off x="944" y="2687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2" name="Line 47"/>
            <p:cNvSpPr>
              <a:spLocks noChangeShapeType="1"/>
            </p:cNvSpPr>
            <p:nvPr/>
          </p:nvSpPr>
          <p:spPr bwMode="auto">
            <a:xfrm>
              <a:off x="944" y="287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3" name="Line 48"/>
            <p:cNvSpPr>
              <a:spLocks noChangeShapeType="1"/>
            </p:cNvSpPr>
            <p:nvPr/>
          </p:nvSpPr>
          <p:spPr bwMode="auto">
            <a:xfrm>
              <a:off x="944" y="3069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4" name="Line 49"/>
            <p:cNvSpPr>
              <a:spLocks noChangeShapeType="1"/>
            </p:cNvSpPr>
            <p:nvPr/>
          </p:nvSpPr>
          <p:spPr bwMode="auto">
            <a:xfrm>
              <a:off x="944" y="3260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5" name="Line 50"/>
            <p:cNvSpPr>
              <a:spLocks noChangeShapeType="1"/>
            </p:cNvSpPr>
            <p:nvPr/>
          </p:nvSpPr>
          <p:spPr bwMode="auto">
            <a:xfrm>
              <a:off x="944" y="3451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6" name="Line 51"/>
            <p:cNvSpPr>
              <a:spLocks noChangeShapeType="1"/>
            </p:cNvSpPr>
            <p:nvPr/>
          </p:nvSpPr>
          <p:spPr bwMode="auto">
            <a:xfrm>
              <a:off x="944" y="3642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7" name="Line 52"/>
            <p:cNvSpPr>
              <a:spLocks noChangeShapeType="1"/>
            </p:cNvSpPr>
            <p:nvPr/>
          </p:nvSpPr>
          <p:spPr bwMode="auto">
            <a:xfrm>
              <a:off x="944" y="3833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8" name="Line 53"/>
            <p:cNvSpPr>
              <a:spLocks noChangeShapeType="1"/>
            </p:cNvSpPr>
            <p:nvPr/>
          </p:nvSpPr>
          <p:spPr bwMode="auto">
            <a:xfrm>
              <a:off x="944" y="4024"/>
              <a:ext cx="4296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399" name="Line 54"/>
            <p:cNvSpPr>
              <a:spLocks noChangeShapeType="1"/>
            </p:cNvSpPr>
            <p:nvPr/>
          </p:nvSpPr>
          <p:spPr bwMode="auto">
            <a:xfrm>
              <a:off x="944" y="728"/>
              <a:ext cx="1" cy="3296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0" name="Line 55"/>
            <p:cNvSpPr>
              <a:spLocks noChangeShapeType="1"/>
            </p:cNvSpPr>
            <p:nvPr/>
          </p:nvSpPr>
          <p:spPr bwMode="auto">
            <a:xfrm>
              <a:off x="4560" y="728"/>
              <a:ext cx="1" cy="329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1" name="Line 56"/>
            <p:cNvSpPr>
              <a:spLocks noChangeShapeType="1"/>
            </p:cNvSpPr>
            <p:nvPr/>
          </p:nvSpPr>
          <p:spPr bwMode="auto">
            <a:xfrm>
              <a:off x="5240" y="728"/>
              <a:ext cx="1" cy="3296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02" name="Line 57"/>
            <p:cNvSpPr>
              <a:spLocks noChangeShapeType="1"/>
            </p:cNvSpPr>
            <p:nvPr/>
          </p:nvSpPr>
          <p:spPr bwMode="auto">
            <a:xfrm>
              <a:off x="944" y="968"/>
              <a:ext cx="4296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Unser Planet: Geschwindigkeitsverteilung in der Erde</a:t>
            </a:r>
          </a:p>
        </p:txBody>
      </p:sp>
      <p:pic>
        <p:nvPicPr>
          <p:cNvPr id="59395" name="Picture 2" descr="D:\Heiner\Text\Lectures\Others\Shearer\C01\C01\Fig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032693"/>
            <a:ext cx="4465638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 smtClean="0"/>
              <a:t>Seismische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Geschwindigkeiten</a:t>
            </a:r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dirty="0" err="1" smtClean="0">
                <a:solidFill>
                  <a:srgbClr val="FF0000"/>
                </a:solidFill>
              </a:rPr>
              <a:t>vp</a:t>
            </a:r>
            <a:r>
              <a:rPr lang="en-GB" altLang="de-DE" dirty="0" smtClean="0">
                <a:solidFill>
                  <a:srgbClr val="FF0000"/>
                </a:solidFill>
              </a:rPr>
              <a:t>/vs </a:t>
            </a:r>
            <a:r>
              <a:rPr lang="en-GB" altLang="de-DE" dirty="0" err="1" smtClean="0">
                <a:solidFill>
                  <a:srgbClr val="FF0000"/>
                </a:solidFill>
              </a:rPr>
              <a:t>Verhältnis</a:t>
            </a:r>
            <a:endParaRPr lang="en-GB" altLang="de-DE" dirty="0" smtClean="0">
              <a:solidFill>
                <a:srgbClr val="FF0000"/>
              </a:solidFill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3316288" y="1260475"/>
            <a:ext cx="6235700" cy="3937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 Beziehung zwischen P-Wellen und S-Wellen kann oft mit dem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Verhältnis </a:t>
            </a:r>
            <a:r>
              <a:rPr lang="en-GB" altLang="de-DE" sz="1800">
                <a:latin typeface="Comic Sans MS" panose="030F0702030302020204" pitchFamily="66" charset="0"/>
              </a:rPr>
              <a:t>oder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Poissonverhältnis </a:t>
            </a:r>
            <a:r>
              <a:rPr lang="en-GB" altLang="de-DE" sz="1800">
                <a:latin typeface="Comic Sans MS" panose="030F0702030302020204" pitchFamily="66" charset="0"/>
              </a:rPr>
              <a:t>berechnet werden.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Eine gebräuchliche Annahme für Krustengesteine ist: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latin typeface="Comic Sans MS" panose="030F0702030302020204" pitchFamily="66" charset="0"/>
              </a:rPr>
              <a:t>= sqrt(3) </a:t>
            </a:r>
            <a:r>
              <a:rPr lang="en-US" altLang="de-DE" sz="1800">
                <a:latin typeface="Comic Sans MS" panose="030F0702030302020204" pitchFamily="66" charset="0"/>
              </a:rPr>
              <a:t>~</a:t>
            </a:r>
            <a:r>
              <a:rPr lang="en-GB" altLang="de-DE" sz="1800">
                <a:latin typeface="Comic Sans MS" panose="030F0702030302020204" pitchFamily="66" charset="0"/>
              </a:rPr>
              <a:t>1.7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Dies entspricht einem Poissonverhältnis </a:t>
            </a:r>
            <a:r>
              <a:rPr lang="en-GB" altLang="de-DE" sz="1800">
                <a:latin typeface="Symbol" panose="05050102010706020507" pitchFamily="18" charset="2"/>
              </a:rPr>
              <a:t> </a:t>
            </a:r>
            <a:r>
              <a:rPr lang="en-GB" altLang="de-DE" sz="1800">
                <a:latin typeface="Comic Sans MS" panose="030F0702030302020204" pitchFamily="66" charset="0"/>
              </a:rPr>
              <a:t>von: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latin typeface="Symbol" panose="05050102010706020507" pitchFamily="18" charset="2"/>
              </a:rPr>
              <a:t></a:t>
            </a:r>
            <a:r>
              <a:rPr lang="en-GB" altLang="de-DE" sz="1800">
                <a:latin typeface="Comic Sans MS" panose="030F0702030302020204" pitchFamily="66" charset="0"/>
              </a:rPr>
              <a:t> = 0.25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zu berechnen durch: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graphicFrame>
        <p:nvGraphicFramePr>
          <p:cNvPr id="60420" name="Object 3"/>
          <p:cNvGraphicFramePr>
            <a:graphicFrameLocks noChangeAspect="1"/>
          </p:cNvGraphicFramePr>
          <p:nvPr/>
        </p:nvGraphicFramePr>
        <p:xfrm>
          <a:off x="6456364" y="3933826"/>
          <a:ext cx="223202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1" name="Formel" r:id="rId4" imgW="1143000" imgH="495300" progId="Equation.3">
                  <p:embed/>
                </p:oleObj>
              </mc:Choice>
              <mc:Fallback>
                <p:oleObj name="Formel" r:id="rId4" imgW="1143000" imgH="495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4" y="3933826"/>
                        <a:ext cx="223202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2563813" y="5534026"/>
            <a:ext cx="77406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Flüssigkeiten oder Gase, die in Gesteinen enthalten sind, beeinflussen das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/v</a:t>
            </a:r>
            <a:r>
              <a:rPr lang="en-GB" altLang="de-DE" sz="1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Verhältnis</a:t>
            </a:r>
            <a:r>
              <a:rPr lang="en-GB" altLang="de-DE" sz="1800">
                <a:latin typeface="Comic Sans MS" panose="030F0702030302020204" pitchFamily="66" charset="0"/>
              </a:rPr>
              <a:t> sehr stark, was eines der wichtigsten Diagnosemöglichkeiten der seismischen Exploration ist!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Geschwindigkeiten und Dichte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Porosität</a:t>
            </a: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2782888" y="1268414"/>
            <a:ext cx="6927850" cy="20335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Wir wollen nun den Effekt der Porosität </a:t>
            </a:r>
            <a:r>
              <a:rPr lang="en-GB" altLang="de-DE" sz="1800">
                <a:latin typeface="Symbol" panose="05050102010706020507" pitchFamily="18" charset="2"/>
              </a:rPr>
              <a:t></a:t>
            </a:r>
            <a:r>
              <a:rPr lang="en-GB" altLang="de-DE" sz="1800">
                <a:latin typeface="Comic Sans MS" panose="030F0702030302020204" pitchFamily="66" charset="0"/>
              </a:rPr>
              <a:t> auf die seismische Geschwindigkeit und die Dichte bestimmen. Mit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b </a:t>
            </a:r>
            <a:r>
              <a:rPr lang="en-GB" altLang="de-DE" sz="1800">
                <a:latin typeface="Comic Sans MS" panose="030F0702030302020204" pitchFamily="66" charset="0"/>
              </a:rPr>
              <a:t>der Dichte des porösen Gesteins,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f</a:t>
            </a:r>
            <a:r>
              <a:rPr lang="en-GB" altLang="de-DE" sz="1800">
                <a:latin typeface="Comic Sans MS" panose="030F0702030302020204" pitchFamily="66" charset="0"/>
              </a:rPr>
              <a:t> der Dichte der in den Poren enthaltenen Flüssigkeit, und </a:t>
            </a:r>
            <a:r>
              <a:rPr lang="en-GB" altLang="de-DE" sz="1800">
                <a:latin typeface="Symbol" panose="05050102010706020507" pitchFamily="18" charset="2"/>
              </a:rPr>
              <a:t></a:t>
            </a:r>
            <a:r>
              <a:rPr lang="en-GB" altLang="de-DE" sz="1800" baseline="-25000">
                <a:latin typeface="Comic Sans MS" panose="030F0702030302020204" pitchFamily="66" charset="0"/>
              </a:rPr>
              <a:t>m</a:t>
            </a:r>
            <a:r>
              <a:rPr lang="en-GB" altLang="de-DE" sz="1800">
                <a:latin typeface="Comic Sans MS" panose="030F0702030302020204" pitchFamily="66" charset="0"/>
              </a:rPr>
              <a:t> der Gesteinsmatrixdichte: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graphicFrame>
        <p:nvGraphicFramePr>
          <p:cNvPr id="62468" name="Object 3"/>
          <p:cNvGraphicFramePr>
            <a:graphicFrameLocks noChangeAspect="1"/>
          </p:cNvGraphicFramePr>
          <p:nvPr/>
        </p:nvGraphicFramePr>
        <p:xfrm>
          <a:off x="4727576" y="2719389"/>
          <a:ext cx="30908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9" name="Formel" r:id="rId4" imgW="1308100" imgH="241300" progId="Equation.3">
                  <p:embed/>
                </p:oleObj>
              </mc:Choice>
              <mc:Fallback>
                <p:oleObj name="Formel" r:id="rId4" imgW="13081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6" y="2719389"/>
                        <a:ext cx="309086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2782888" y="3789364"/>
            <a:ext cx="6985000" cy="6429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... eine entsprechende Formel gibt es für die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    P-Geschwindigkeit</a:t>
            </a:r>
          </a:p>
        </p:txBody>
      </p:sp>
      <p:graphicFrame>
        <p:nvGraphicFramePr>
          <p:cNvPr id="62470" name="Object 5"/>
          <p:cNvGraphicFramePr>
            <a:graphicFrameLocks noChangeAspect="1"/>
          </p:cNvGraphicFramePr>
          <p:nvPr/>
        </p:nvGraphicFramePr>
        <p:xfrm>
          <a:off x="4884738" y="5013325"/>
          <a:ext cx="27241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0" name="Formel" r:id="rId6" imgW="1079032" imgH="444307" progId="Equation.3">
                  <p:embed/>
                </p:oleObj>
              </mc:Choice>
              <mc:Fallback>
                <p:oleObj name="Formel" r:id="rId6" imgW="1079032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738" y="5013325"/>
                        <a:ext cx="2724150" cy="1257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Seismische Geschwindigkeiten und Dichte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Porosität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52550"/>
            <a:ext cx="6350000" cy="47625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Dämpfung</a:t>
            </a: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2963864" y="1260475"/>
            <a:ext cx="7445375" cy="51141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778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Sich ausbreitende Wellen verlieren Energie aufgrund .......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geometrischer Divergenz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z.B. die Energie einer sphärischen Wellenfront, die von einer Punktquelle ausgeht, ist über die kugelförmige Oberfläche verteilt, die immer größer wird. Amplitudenabnahme </a:t>
            </a:r>
            <a:r>
              <a:rPr lang="en-GB" altLang="de-DE" sz="1400" b="1">
                <a:latin typeface="Comic Sans MS" panose="030F0702030302020204" pitchFamily="66" charset="0"/>
              </a:rPr>
              <a:t>umgekehrt proportional</a:t>
            </a:r>
            <a:r>
              <a:rPr lang="en-GB" altLang="de-DE" sz="1400">
                <a:latin typeface="Comic Sans MS" panose="030F0702030302020204" pitchFamily="66" charset="0"/>
              </a:rPr>
              <a:t> zur Distanz.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latin typeface="Comic Sans MS" panose="030F0702030302020204" pitchFamily="66" charset="0"/>
              </a:rPr>
              <a:t>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intrinsische Dämpfung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Wellenausbreitung beinhaltet eine permanentes Wechseln zwischen potentieller- (Verschiebung) und kinetischer- Energie (Geschwindigkeit). Dieser Prozess ist nicht komplett reversibel. Es gibt einen Energieverlust aufgrund von Wärmeentwicklung (durch Scherung) an den Korngrenzen, Mineralübergänge etc.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 Streudämpfung</a:t>
            </a:r>
            <a:r>
              <a:rPr lang="en-GB" altLang="de-DE" sz="1800"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>
                <a:latin typeface="Comic Sans MS" panose="030F0702030302020204" pitchFamily="66" charset="0"/>
              </a:rPr>
              <a:t>Bei Durchlaufen von Materialänderungen wird die Energie eines Wellenfeldes in verschiedene Phasen gestreut. Abhängig von den Materialeigenschaften führt dies zu Amplitudenabfall und Dispersionseffekten.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Geometrische Divergenz</a:t>
            </a: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5159896" y="1466508"/>
            <a:ext cx="5535438" cy="302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4778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Wellenfront</a:t>
            </a:r>
            <a:r>
              <a:rPr lang="en-GB" altLang="de-DE" sz="1800" dirty="0">
                <a:latin typeface="Comic Sans MS" panose="030F0702030302020204" pitchFamily="66" charset="0"/>
              </a:rPr>
              <a:t>- amplitude/</a:t>
            </a:r>
            <a:r>
              <a:rPr lang="en-GB" altLang="de-DE" sz="1800" dirty="0" err="1">
                <a:latin typeface="Comic Sans MS" panose="030F0702030302020204" pitchFamily="66" charset="0"/>
              </a:rPr>
              <a:t>energie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bei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Raumwellen</a:t>
            </a:r>
            <a:r>
              <a:rPr lang="en-GB" altLang="de-DE" sz="1800" dirty="0">
                <a:latin typeface="Comic Sans MS" panose="030F0702030302020204" pitchFamily="66" charset="0"/>
              </a:rPr>
              <a:t> (P und S):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Energie</a:t>
            </a:r>
            <a:endParaRPr lang="en-GB" altLang="de-DE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proportional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1/r</a:t>
            </a:r>
            <a:r>
              <a:rPr lang="en-GB" altLang="de-DE" sz="1800" baseline="30000" dirty="0">
                <a:latin typeface="Comic Sans MS" panose="030F0702030302020204" pitchFamily="66" charset="0"/>
              </a:rPr>
              <a:t>2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Char char="•"/>
            </a:pP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Amplitude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="1" dirty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 dirty="0">
                <a:latin typeface="Comic Sans MS" panose="030F0702030302020204" pitchFamily="66" charset="0"/>
              </a:rPr>
              <a:t>Der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Verlust</a:t>
            </a:r>
            <a:r>
              <a:rPr lang="en-GB" altLang="de-DE" sz="1800" b="1" dirty="0">
                <a:latin typeface="Comic Sans MS" panose="030F0702030302020204" pitchFamily="66" charset="0"/>
              </a:rPr>
              <a:t>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b="1" dirty="0">
                <a:latin typeface="Comic Sans MS" panose="030F0702030302020204" pitchFamily="66" charset="0"/>
              </a:rPr>
              <a:t> proportional </a:t>
            </a:r>
            <a:r>
              <a:rPr lang="en-GB" altLang="de-DE" sz="1800" b="1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b="1" dirty="0">
                <a:latin typeface="Comic Sans MS" panose="030F0702030302020204" pitchFamily="66" charset="0"/>
              </a:rPr>
              <a:t> 1/r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400" b="1" dirty="0">
              <a:latin typeface="Comic Sans MS" panose="030F0702030302020204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44725" y="5157788"/>
            <a:ext cx="8108950" cy="950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Bei 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Oberflächenwellen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 ist die Abnahme proportional zu 1/√r), warum?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sz="20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-&gt; Animationen zur seismischen Wellenausbreitung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1" t="-2751" r="56969" b="56951"/>
          <a:stretch/>
        </p:blipFill>
        <p:spPr>
          <a:xfrm>
            <a:off x="839416" y="1124744"/>
            <a:ext cx="3214501" cy="31409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Dämpfung / Attenuation </a:t>
            </a:r>
            <a:r>
              <a:rPr lang="en-GB" altLang="de-DE" smtClean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1343472" y="975916"/>
            <a:ext cx="9721080" cy="12054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>
                <a:latin typeface="Comic Sans MS" panose="030F0702030302020204" pitchFamily="66" charset="0"/>
              </a:rPr>
              <a:t>Die </a:t>
            </a:r>
            <a:r>
              <a:rPr lang="en-GB" altLang="de-DE" sz="1600" dirty="0" err="1">
                <a:latin typeface="Comic Sans MS" panose="030F0702030302020204" pitchFamily="66" charset="0"/>
              </a:rPr>
              <a:t>Dämpfung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seismischer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wird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normalerweise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durch</a:t>
            </a:r>
            <a:r>
              <a:rPr lang="en-GB" altLang="de-DE" sz="1600" dirty="0">
                <a:latin typeface="Comic Sans MS" panose="030F0702030302020204" pitchFamily="66" charset="0"/>
              </a:rPr>
              <a:t> den </a:t>
            </a:r>
            <a:r>
              <a:rPr lang="en-GB" alt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Q-</a:t>
            </a:r>
            <a:r>
              <a:rPr lang="en-GB" alt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Faktor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angegeben</a:t>
            </a:r>
            <a:r>
              <a:rPr lang="en-GB" altLang="de-DE" sz="1600" dirty="0">
                <a:latin typeface="Comic Sans MS" panose="030F0702030302020204" pitchFamily="66" charset="0"/>
              </a:rPr>
              <a:t>. Q </a:t>
            </a:r>
            <a:r>
              <a:rPr lang="en-GB" altLang="de-DE" sz="1600" dirty="0" err="1">
                <a:latin typeface="Comic Sans MS" panose="030F0702030302020204" pitchFamily="66" charset="0"/>
              </a:rPr>
              <a:t>ist</a:t>
            </a:r>
            <a:r>
              <a:rPr lang="en-GB" altLang="de-DE" sz="1600" dirty="0">
                <a:latin typeface="Comic Sans MS" panose="030F0702030302020204" pitchFamily="66" charset="0"/>
              </a:rPr>
              <a:t> der </a:t>
            </a:r>
            <a:r>
              <a:rPr lang="en-GB" altLang="de-DE" sz="1600" dirty="0" err="1">
                <a:latin typeface="Comic Sans MS" panose="030F0702030302020204" pitchFamily="66" charset="0"/>
              </a:rPr>
              <a:t>Energieverlust</a:t>
            </a:r>
            <a:r>
              <a:rPr lang="en-GB" altLang="de-DE" sz="1600" dirty="0">
                <a:latin typeface="Comic Sans MS" panose="030F0702030302020204" pitchFamily="66" charset="0"/>
              </a:rPr>
              <a:t> pro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Wellenzyklus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  <a:r>
              <a:rPr lang="en-GB" altLang="de-DE" sz="1600" dirty="0" err="1">
                <a:latin typeface="Comic Sans MS" panose="030F0702030302020204" pitchFamily="66" charset="0"/>
              </a:rPr>
              <a:t>Für</a:t>
            </a:r>
            <a:r>
              <a:rPr lang="en-GB" altLang="de-DE" sz="1600" dirty="0">
                <a:latin typeface="Comic Sans MS" panose="030F0702030302020204" pitchFamily="66" charset="0"/>
              </a:rPr>
              <a:t> P- und S- </a:t>
            </a:r>
            <a:r>
              <a:rPr lang="en-GB" altLang="de-DE" sz="16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ist</a:t>
            </a:r>
            <a:r>
              <a:rPr lang="en-GB" altLang="de-DE" sz="1600" dirty="0">
                <a:latin typeface="Comic Sans MS" panose="030F0702030302020204" pitchFamily="66" charset="0"/>
              </a:rPr>
              <a:t> Q </a:t>
            </a:r>
            <a:r>
              <a:rPr lang="en-GB" altLang="de-DE" sz="1600" dirty="0" err="1">
                <a:latin typeface="Comic Sans MS" panose="030F0702030302020204" pitchFamily="66" charset="0"/>
              </a:rPr>
              <a:t>normalerweise</a:t>
            </a:r>
            <a:r>
              <a:rPr lang="en-GB" altLang="de-DE" sz="1600" dirty="0">
                <a:latin typeface="Comic Sans MS" panose="030F0702030302020204" pitchFamily="66" charset="0"/>
              </a:rPr>
              <a:t> </a:t>
            </a:r>
            <a:r>
              <a:rPr lang="en-GB" altLang="de-DE" sz="1600" dirty="0" err="1">
                <a:latin typeface="Comic Sans MS" panose="030F0702030302020204" pitchFamily="66" charset="0"/>
              </a:rPr>
              <a:t>unterschiedlich</a:t>
            </a:r>
            <a:r>
              <a:rPr lang="en-GB" altLang="de-DE" sz="1600" dirty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600" dirty="0">
                <a:latin typeface="Comic Sans MS" panose="030F0702030302020204" pitchFamily="66" charset="0"/>
              </a:rPr>
              <a:t>- </a:t>
            </a:r>
            <a:r>
              <a:rPr lang="en-GB" altLang="de-DE" sz="1600" dirty="0" err="1">
                <a:latin typeface="Comic Sans MS" panose="030F0702030302020204" pitchFamily="66" charset="0"/>
              </a:rPr>
              <a:t>Warum</a:t>
            </a:r>
            <a:r>
              <a:rPr lang="en-GB" altLang="de-DE" sz="1600" dirty="0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70660" name="Group 3"/>
          <p:cNvGrpSpPr>
            <a:grpSpLocks/>
          </p:cNvGrpSpPr>
          <p:nvPr/>
        </p:nvGrpSpPr>
        <p:grpSpPr bwMode="auto">
          <a:xfrm>
            <a:off x="3432176" y="3860801"/>
            <a:ext cx="6094413" cy="2613025"/>
            <a:chOff x="1160" y="2350"/>
            <a:chExt cx="3839" cy="1646"/>
          </a:xfrm>
        </p:grpSpPr>
        <p:sp>
          <p:nvSpPr>
            <p:cNvPr id="70664" name="Rectangle 4"/>
            <p:cNvSpPr>
              <a:spLocks noChangeArrowheads="1"/>
            </p:cNvSpPr>
            <p:nvPr/>
          </p:nvSpPr>
          <p:spPr bwMode="auto">
            <a:xfrm>
              <a:off x="372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280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200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520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0</a:t>
              </a:r>
            </a:p>
          </p:txBody>
        </p:sp>
        <p:sp>
          <p:nvSpPr>
            <p:cNvPr id="70665" name="Rectangle 5"/>
            <p:cNvSpPr>
              <a:spLocks noChangeArrowheads="1"/>
            </p:cNvSpPr>
            <p:nvPr/>
          </p:nvSpPr>
          <p:spPr bwMode="auto">
            <a:xfrm>
              <a:off x="244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650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360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1200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8000</a:t>
              </a:r>
            </a:p>
          </p:txBody>
        </p:sp>
        <p:sp>
          <p:nvSpPr>
            <p:cNvPr id="70666" name="Rectangle 6"/>
            <p:cNvSpPr>
              <a:spLocks noChangeArrowheads="1"/>
            </p:cNvSpPr>
            <p:nvPr/>
          </p:nvSpPr>
          <p:spPr bwMode="auto">
            <a:xfrm>
              <a:off x="1160" y="3453"/>
              <a:ext cx="1280" cy="5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77838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Peridotite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Midmantle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Lowermantle</a:t>
              </a:r>
            </a:p>
            <a:p>
              <a:pPr lvl="1" algn="ctr" eaLnBrk="1" hangingPunct="1">
                <a:lnSpc>
                  <a:spcPct val="100000"/>
                </a:lnSpc>
                <a:spcBef>
                  <a:spcPts val="250"/>
                </a:spcBef>
                <a:buNone/>
              </a:pPr>
              <a:r>
                <a:rPr lang="en-GB" altLang="de-DE" sz="1000">
                  <a:latin typeface="Comic Sans MS" panose="030F0702030302020204" pitchFamily="66" charset="0"/>
                </a:rPr>
                <a:t>Outer Core</a:t>
              </a:r>
            </a:p>
          </p:txBody>
        </p:sp>
        <p:sp>
          <p:nvSpPr>
            <p:cNvPr id="70667" name="Rectangle 7"/>
            <p:cNvSpPr>
              <a:spLocks noChangeArrowheads="1"/>
            </p:cNvSpPr>
            <p:nvPr/>
          </p:nvSpPr>
          <p:spPr bwMode="auto">
            <a:xfrm>
              <a:off x="372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70-250</a:t>
              </a:r>
            </a:p>
          </p:txBody>
        </p:sp>
        <p:sp>
          <p:nvSpPr>
            <p:cNvPr id="70668" name="Rectangle 8"/>
            <p:cNvSpPr>
              <a:spLocks noChangeArrowheads="1"/>
            </p:cNvSpPr>
            <p:nvPr/>
          </p:nvSpPr>
          <p:spPr bwMode="auto">
            <a:xfrm>
              <a:off x="244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250</a:t>
              </a:r>
            </a:p>
          </p:txBody>
        </p:sp>
        <p:sp>
          <p:nvSpPr>
            <p:cNvPr id="70669" name="Rectangle 9"/>
            <p:cNvSpPr>
              <a:spLocks noChangeArrowheads="1"/>
            </p:cNvSpPr>
            <p:nvPr/>
          </p:nvSpPr>
          <p:spPr bwMode="auto">
            <a:xfrm>
              <a:off x="1160" y="3149"/>
              <a:ext cx="1280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Granite</a:t>
              </a:r>
            </a:p>
          </p:txBody>
        </p:sp>
        <p:sp>
          <p:nvSpPr>
            <p:cNvPr id="70670" name="Rectangle 10"/>
            <p:cNvSpPr>
              <a:spLocks noChangeArrowheads="1"/>
            </p:cNvSpPr>
            <p:nvPr/>
          </p:nvSpPr>
          <p:spPr bwMode="auto">
            <a:xfrm>
              <a:off x="372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31</a:t>
              </a:r>
            </a:p>
          </p:txBody>
        </p:sp>
        <p:sp>
          <p:nvSpPr>
            <p:cNvPr id="70671" name="Rectangle 11"/>
            <p:cNvSpPr>
              <a:spLocks noChangeArrowheads="1"/>
            </p:cNvSpPr>
            <p:nvPr/>
          </p:nvSpPr>
          <p:spPr bwMode="auto">
            <a:xfrm>
              <a:off x="244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58</a:t>
              </a:r>
            </a:p>
          </p:txBody>
        </p:sp>
        <p:sp>
          <p:nvSpPr>
            <p:cNvPr id="70672" name="Rectangle 12"/>
            <p:cNvSpPr>
              <a:spLocks noChangeArrowheads="1"/>
            </p:cNvSpPr>
            <p:nvPr/>
          </p:nvSpPr>
          <p:spPr bwMode="auto">
            <a:xfrm>
              <a:off x="1160" y="2807"/>
              <a:ext cx="1280" cy="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Sandstein</a:t>
              </a:r>
            </a:p>
          </p:txBody>
        </p:sp>
        <p:sp>
          <p:nvSpPr>
            <p:cNvPr id="70673" name="Rectangle 13"/>
            <p:cNvSpPr>
              <a:spLocks noChangeArrowheads="1"/>
            </p:cNvSpPr>
            <p:nvPr/>
          </p:nvSpPr>
          <p:spPr bwMode="auto">
            <a:xfrm>
              <a:off x="372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10</a:t>
              </a:r>
            </a:p>
          </p:txBody>
        </p:sp>
        <p:sp>
          <p:nvSpPr>
            <p:cNvPr id="70674" name="Rectangle 14"/>
            <p:cNvSpPr>
              <a:spLocks noChangeArrowheads="1"/>
            </p:cNvSpPr>
            <p:nvPr/>
          </p:nvSpPr>
          <p:spPr bwMode="auto">
            <a:xfrm>
              <a:off x="244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30</a:t>
              </a:r>
            </a:p>
          </p:txBody>
        </p:sp>
        <p:sp>
          <p:nvSpPr>
            <p:cNvPr id="70675" name="Rectangle 15"/>
            <p:cNvSpPr>
              <a:spLocks noChangeArrowheads="1"/>
            </p:cNvSpPr>
            <p:nvPr/>
          </p:nvSpPr>
          <p:spPr bwMode="auto">
            <a:xfrm>
              <a:off x="1160" y="2551"/>
              <a:ext cx="1280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275"/>
                </a:spcBef>
                <a:buNone/>
              </a:pPr>
              <a:r>
                <a:rPr lang="en-GB" altLang="de-DE" sz="1100">
                  <a:latin typeface="Comic Sans MS" panose="030F0702030302020204" pitchFamily="66" charset="0"/>
                </a:rPr>
                <a:t>Schiefer</a:t>
              </a:r>
            </a:p>
          </p:txBody>
        </p:sp>
        <p:sp>
          <p:nvSpPr>
            <p:cNvPr id="70676" name="Rectangle 16"/>
            <p:cNvSpPr>
              <a:spLocks noChangeArrowheads="1"/>
            </p:cNvSpPr>
            <p:nvPr/>
          </p:nvSpPr>
          <p:spPr bwMode="auto">
            <a:xfrm>
              <a:off x="372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Q</a:t>
              </a:r>
              <a:r>
                <a:rPr lang="en-GB" altLang="de-DE" sz="1500" b="1" baseline="-25000">
                  <a:latin typeface="Comic Sans MS" panose="030F0702030302020204" pitchFamily="66" charset="0"/>
                </a:rPr>
                <a:t>S</a:t>
              </a:r>
            </a:p>
          </p:txBody>
        </p:sp>
        <p:sp>
          <p:nvSpPr>
            <p:cNvPr id="70677" name="Rectangle 17"/>
            <p:cNvSpPr>
              <a:spLocks noChangeArrowheads="1"/>
            </p:cNvSpPr>
            <p:nvPr/>
          </p:nvSpPr>
          <p:spPr bwMode="auto">
            <a:xfrm>
              <a:off x="244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Q</a:t>
              </a:r>
              <a:r>
                <a:rPr lang="en-GB" altLang="de-DE" sz="1500" b="1" baseline="-25000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70678" name="Rectangle 18"/>
            <p:cNvSpPr>
              <a:spLocks noChangeArrowheads="1"/>
            </p:cNvSpPr>
            <p:nvPr/>
          </p:nvSpPr>
          <p:spPr bwMode="auto">
            <a:xfrm>
              <a:off x="1160" y="2350"/>
              <a:ext cx="128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375"/>
                </a:spcBef>
                <a:buNone/>
              </a:pPr>
              <a:r>
                <a:rPr lang="en-GB" altLang="de-DE" sz="1500" b="1">
                  <a:latin typeface="Comic Sans MS" panose="030F0702030302020204" pitchFamily="66" charset="0"/>
                </a:rPr>
                <a:t>Gesteins Art</a:t>
              </a:r>
            </a:p>
          </p:txBody>
        </p:sp>
        <p:sp>
          <p:nvSpPr>
            <p:cNvPr id="70679" name="Line 19"/>
            <p:cNvSpPr>
              <a:spLocks noChangeShapeType="1"/>
            </p:cNvSpPr>
            <p:nvPr/>
          </p:nvSpPr>
          <p:spPr bwMode="auto">
            <a:xfrm>
              <a:off x="1160" y="2350"/>
              <a:ext cx="3840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0" name="Line 20"/>
            <p:cNvSpPr>
              <a:spLocks noChangeShapeType="1"/>
            </p:cNvSpPr>
            <p:nvPr/>
          </p:nvSpPr>
          <p:spPr bwMode="auto">
            <a:xfrm>
              <a:off x="1160" y="2551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1" name="Line 21"/>
            <p:cNvSpPr>
              <a:spLocks noChangeShapeType="1"/>
            </p:cNvSpPr>
            <p:nvPr/>
          </p:nvSpPr>
          <p:spPr bwMode="auto">
            <a:xfrm>
              <a:off x="1160" y="2807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2" name="Line 22"/>
            <p:cNvSpPr>
              <a:spLocks noChangeShapeType="1"/>
            </p:cNvSpPr>
            <p:nvPr/>
          </p:nvSpPr>
          <p:spPr bwMode="auto">
            <a:xfrm>
              <a:off x="1160" y="3149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3" name="Line 23"/>
            <p:cNvSpPr>
              <a:spLocks noChangeShapeType="1"/>
            </p:cNvSpPr>
            <p:nvPr/>
          </p:nvSpPr>
          <p:spPr bwMode="auto">
            <a:xfrm>
              <a:off x="1160" y="3997"/>
              <a:ext cx="3840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4" name="Line 24"/>
            <p:cNvSpPr>
              <a:spLocks noChangeShapeType="1"/>
            </p:cNvSpPr>
            <p:nvPr/>
          </p:nvSpPr>
          <p:spPr bwMode="auto">
            <a:xfrm>
              <a:off x="1160" y="2350"/>
              <a:ext cx="1" cy="164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5" name="Line 25"/>
            <p:cNvSpPr>
              <a:spLocks noChangeShapeType="1"/>
            </p:cNvSpPr>
            <p:nvPr/>
          </p:nvSpPr>
          <p:spPr bwMode="auto">
            <a:xfrm>
              <a:off x="2440" y="2350"/>
              <a:ext cx="1" cy="164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6" name="Line 26"/>
            <p:cNvSpPr>
              <a:spLocks noChangeShapeType="1"/>
            </p:cNvSpPr>
            <p:nvPr/>
          </p:nvSpPr>
          <p:spPr bwMode="auto">
            <a:xfrm>
              <a:off x="3720" y="2350"/>
              <a:ext cx="1" cy="164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7" name="Line 27"/>
            <p:cNvSpPr>
              <a:spLocks noChangeShapeType="1"/>
            </p:cNvSpPr>
            <p:nvPr/>
          </p:nvSpPr>
          <p:spPr bwMode="auto">
            <a:xfrm>
              <a:off x="5000" y="2350"/>
              <a:ext cx="1" cy="164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8" name="Line 28"/>
            <p:cNvSpPr>
              <a:spLocks noChangeShapeType="1"/>
            </p:cNvSpPr>
            <p:nvPr/>
          </p:nvSpPr>
          <p:spPr bwMode="auto">
            <a:xfrm>
              <a:off x="1160" y="3453"/>
              <a:ext cx="384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0661" name="Rectangle 29"/>
          <p:cNvSpPr>
            <a:spLocks noChangeArrowheads="1"/>
          </p:cNvSpPr>
          <p:nvPr/>
        </p:nvSpPr>
        <p:spPr bwMode="auto">
          <a:xfrm>
            <a:off x="5534025" y="3195639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graphicFrame>
        <p:nvGraphicFramePr>
          <p:cNvPr id="7066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293688"/>
              </p:ext>
            </p:extLst>
          </p:nvPr>
        </p:nvGraphicFramePr>
        <p:xfrm>
          <a:off x="1271464" y="2459038"/>
          <a:ext cx="2262187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0" name="Formel" r:id="rId4" imgW="990170" imgH="520474" progId="Equation.3">
                  <p:embed/>
                </p:oleObj>
              </mc:Choice>
              <mc:Fallback>
                <p:oleObj name="Formel" r:id="rId4" imgW="990170" imgH="520474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2459038"/>
                        <a:ext cx="2262187" cy="1116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3" name="Rectangle 31"/>
          <p:cNvSpPr>
            <a:spLocks noChangeArrowheads="1"/>
          </p:cNvSpPr>
          <p:nvPr/>
        </p:nvSpPr>
        <p:spPr bwMode="auto">
          <a:xfrm>
            <a:off x="4383041" y="2549096"/>
            <a:ext cx="6696744" cy="74375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400" dirty="0">
                <a:latin typeface="Comic Sans MS" panose="030F0702030302020204" pitchFamily="66" charset="0"/>
              </a:rPr>
              <a:t>A(x) </a:t>
            </a:r>
            <a:r>
              <a:rPr lang="en-GB" altLang="de-DE" sz="1400" dirty="0" err="1">
                <a:latin typeface="Comic Sans MS" panose="030F0702030302020204" pitchFamily="66" charset="0"/>
              </a:rPr>
              <a:t>ist</a:t>
            </a:r>
            <a:r>
              <a:rPr lang="en-GB" altLang="de-DE" sz="1400" dirty="0">
                <a:latin typeface="Comic Sans MS" panose="030F0702030302020204" pitchFamily="66" charset="0"/>
              </a:rPr>
              <a:t> die Amplitude der </a:t>
            </a:r>
            <a:r>
              <a:rPr lang="en-GB" altLang="de-DE" sz="1400" dirty="0" err="1">
                <a:latin typeface="Comic Sans MS" panose="030F0702030302020204" pitchFamily="66" charset="0"/>
              </a:rPr>
              <a:t>Welle</a:t>
            </a:r>
            <a:r>
              <a:rPr lang="en-GB" altLang="de-DE" sz="1400" dirty="0">
                <a:latin typeface="Comic Sans MS" panose="030F0702030302020204" pitchFamily="66" charset="0"/>
              </a:rPr>
              <a:t>, </a:t>
            </a:r>
            <a:r>
              <a:rPr lang="en-GB" altLang="de-DE" sz="1400" dirty="0" err="1">
                <a:latin typeface="Comic Sans MS" panose="030F0702030302020204" pitchFamily="66" charset="0"/>
              </a:rPr>
              <a:t>geschrieben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als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Funktion</a:t>
            </a:r>
            <a:r>
              <a:rPr lang="en-GB" altLang="de-DE" sz="1400" dirty="0">
                <a:latin typeface="Comic Sans MS" panose="030F0702030302020204" pitchFamily="66" charset="0"/>
              </a:rPr>
              <a:t> des </a:t>
            </a:r>
            <a:r>
              <a:rPr lang="en-GB" altLang="de-DE" sz="1400" dirty="0" err="1">
                <a:latin typeface="Comic Sans MS" panose="030F0702030302020204" pitchFamily="66" charset="0"/>
              </a:rPr>
              <a:t>Abstands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zur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dirty="0" err="1">
                <a:latin typeface="Comic Sans MS" panose="030F0702030302020204" pitchFamily="66" charset="0"/>
              </a:rPr>
              <a:t>Quelle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Comic Sans MS" panose="030F0702030302020204" pitchFamily="66" charset="0"/>
              </a:rPr>
              <a:t>x</a:t>
            </a:r>
            <a:r>
              <a:rPr lang="en-GB" altLang="de-DE" sz="1400" dirty="0">
                <a:latin typeface="Comic Sans MS" panose="030F0702030302020204" pitchFamily="66" charset="0"/>
              </a:rPr>
              <a:t>, der </a:t>
            </a:r>
            <a:r>
              <a:rPr lang="en-GB" altLang="de-DE" sz="1400" dirty="0" err="1">
                <a:latin typeface="Comic Sans MS" panose="030F0702030302020204" pitchFamily="66" charset="0"/>
              </a:rPr>
              <a:t>Kreisfrequenz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Symbol" panose="05050102010706020507" pitchFamily="18" charset="2"/>
              </a:rPr>
              <a:t></a:t>
            </a:r>
            <a:r>
              <a:rPr lang="en-GB" altLang="de-DE" sz="1400" dirty="0">
                <a:latin typeface="Comic Sans MS" panose="030F0702030302020204" pitchFamily="66" charset="0"/>
              </a:rPr>
              <a:t> , </a:t>
            </a:r>
            <a:r>
              <a:rPr lang="en-GB" altLang="de-DE" sz="1400" dirty="0" err="1">
                <a:latin typeface="Comic Sans MS" panose="030F0702030302020204" pitchFamily="66" charset="0"/>
              </a:rPr>
              <a:t>Ausbreitungsgeschwindigkeit</a:t>
            </a:r>
            <a:r>
              <a:rPr lang="en-GB" altLang="de-DE" sz="1400" dirty="0">
                <a:latin typeface="Comic Sans MS" panose="030F0702030302020204" pitchFamily="66" charset="0"/>
              </a:rPr>
              <a:t> </a:t>
            </a:r>
            <a:r>
              <a:rPr lang="en-GB" altLang="de-DE" sz="1400" b="1" dirty="0">
                <a:latin typeface="Comic Sans MS" panose="030F0702030302020204" pitchFamily="66" charset="0"/>
              </a:rPr>
              <a:t>c</a:t>
            </a:r>
            <a:r>
              <a:rPr lang="en-GB" altLang="de-DE" sz="1400" dirty="0">
                <a:latin typeface="Comic Sans MS" panose="030F0702030302020204" pitchFamily="66" charset="0"/>
              </a:rPr>
              <a:t> und </a:t>
            </a:r>
            <a:r>
              <a:rPr lang="en-GB" altLang="de-DE" sz="1400" b="1" dirty="0">
                <a:latin typeface="Comic Sans MS" panose="030F0702030302020204" pitchFamily="66" charset="0"/>
              </a:rPr>
              <a:t>Q</a:t>
            </a:r>
            <a:r>
              <a:rPr lang="en-GB" altLang="de-DE" sz="1400" dirty="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Streuung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167409"/>
            <a:ext cx="5341938" cy="268605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224339"/>
            <a:ext cx="3892550" cy="2187575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8553450" y="2171701"/>
            <a:ext cx="1792288" cy="11922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2400">
                <a:latin typeface="Comic Sans MS" panose="030F0702030302020204" pitchFamily="66" charset="0"/>
              </a:rPr>
              <a:t>Random velocity model</a:t>
            </a:r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7643814" y="4838700"/>
            <a:ext cx="2422525" cy="83317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2400">
                <a:latin typeface="Comic Sans MS" panose="030F0702030302020204" pitchFamily="66" charset="0"/>
              </a:rPr>
              <a:t> Seismogramme vom Mond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Mars - INSIGHT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908720"/>
            <a:ext cx="9217024" cy="58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0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Fragen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991544" y="1844824"/>
            <a:ext cx="8208911" cy="38339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chemeClr val="tx1"/>
                </a:solidFill>
                <a:latin typeface="+mj-lt"/>
              </a:rPr>
              <a:t>Wie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kann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man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Deformationen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im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elastischen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Körper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beschreiben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chemeClr val="tx1"/>
                </a:solidFill>
                <a:latin typeface="+mj-lt"/>
              </a:rPr>
              <a:t>Welche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Kräfte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entstehen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Spannungen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)?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Warum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können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beobachten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Arten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von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gibt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Wie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schnell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breiten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srgbClr val="000000"/>
                </a:solidFill>
                <a:latin typeface="+mj-lt"/>
              </a:rPr>
              <a:t>Was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bestimmt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ihre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Geschwindigkeit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Ändern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unterschiedlichen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Gesteinen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werden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abgeschwächt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benutzen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zur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seismischen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Exploration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Wellenlänge und Streuung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279650" y="1360488"/>
            <a:ext cx="7416800" cy="259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Streueffekte sind am größten, wenn die seismische Wellenlänge in etwa die Größe des streuenden  Körpers hat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Symbol" panose="05050102010706020507" pitchFamily="18" charset="2"/>
              </a:rPr>
              <a:t>l</a:t>
            </a:r>
            <a:r>
              <a:rPr lang="en-GB" altLang="de-DE" sz="1800">
                <a:latin typeface="Comic Sans MS" panose="030F0702030302020204" pitchFamily="66" charset="0"/>
              </a:rPr>
              <a:t> 	Wellenlänge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T 	Peride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 	Frequenz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Symbol" panose="05050102010706020507" pitchFamily="18" charset="2"/>
              </a:rPr>
              <a:t>w</a:t>
            </a:r>
            <a:r>
              <a:rPr lang="en-GB" altLang="de-DE" sz="1800">
                <a:latin typeface="Comic Sans MS" panose="030F0702030302020204" pitchFamily="66" charset="0"/>
              </a:rPr>
              <a:t> 	Kreisfrequenz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c 	Wellengeschwindigkeit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k	Wellenzahl</a:t>
            </a:r>
          </a:p>
        </p:txBody>
      </p:sp>
      <p:sp>
        <p:nvSpPr>
          <p:cNvPr id="5" name="Textfeld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78594" y="4365105"/>
            <a:ext cx="412421" cy="4358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>
                <a:noFill/>
              </a:rPr>
              <a:t> </a:t>
            </a:r>
          </a:p>
        </p:txBody>
      </p:sp>
      <p:graphicFrame>
        <p:nvGraphicFramePr>
          <p:cNvPr id="74757" name="Objekt 8"/>
          <p:cNvGraphicFramePr>
            <a:graphicFrameLocks noChangeAspect="1"/>
          </p:cNvGraphicFramePr>
          <p:nvPr/>
        </p:nvGraphicFramePr>
        <p:xfrm>
          <a:off x="2279651" y="4298950"/>
          <a:ext cx="75676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8" name="Formel" r:id="rId4" imgW="1193800" imgH="393700" progId="Equation.3">
                  <p:embed/>
                </p:oleObj>
              </mc:Choice>
              <mc:Fallback>
                <p:oleObj name="Formel" r:id="rId4" imgW="1193800" imgH="3937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1" y="4298950"/>
                        <a:ext cx="7567613" cy="1003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Rechteck 9"/>
          <p:cNvSpPr>
            <a:spLocks noChangeArrowheads="1"/>
          </p:cNvSpPr>
          <p:nvPr/>
        </p:nvSpPr>
        <p:spPr bwMode="auto">
          <a:xfrm>
            <a:off x="4511676" y="5741988"/>
            <a:ext cx="2538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Beispiele an der Tafel</a:t>
            </a:r>
            <a:endParaRPr lang="de-DE" alt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Streuung im Mantel</a:t>
            </a:r>
          </a:p>
        </p:txBody>
      </p:sp>
      <p:pic>
        <p:nvPicPr>
          <p:cNvPr id="75779" name="Picture 4" descr="Jahnke_Fig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4"/>
            <a:ext cx="3475038" cy="2759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Jahnke_Fig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773239"/>
            <a:ext cx="2941637" cy="2782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 descr="Jahnke_Fig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149726"/>
            <a:ext cx="2881312" cy="2227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 smtClean="0"/>
              <a:t>Elastische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Anisotropie</a:t>
            </a:r>
            <a:endParaRPr lang="en-GB" altLang="de-DE" dirty="0" smtClean="0"/>
          </a:p>
        </p:txBody>
      </p:sp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695400" y="4437112"/>
            <a:ext cx="5112568" cy="20364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de-DE" sz="1400" b="1" dirty="0" err="1" smtClean="0">
                <a:latin typeface="+mj-lt"/>
              </a:rPr>
              <a:t>Ursachen</a:t>
            </a:r>
            <a:endParaRPr lang="en-GB" altLang="de-DE" sz="1400" b="1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 smtClean="0">
                <a:latin typeface="+mj-lt"/>
              </a:rPr>
              <a:t>Schichtung</a:t>
            </a:r>
            <a:endParaRPr lang="en-GB" altLang="de-DE" sz="1400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 smtClean="0">
                <a:latin typeface="+mj-lt"/>
              </a:rPr>
              <a:t>Ausgerichtete</a:t>
            </a:r>
            <a:r>
              <a:rPr lang="en-GB" altLang="de-DE" sz="1400" dirty="0" smtClean="0">
                <a:latin typeface="+mj-lt"/>
              </a:rPr>
              <a:t> </a:t>
            </a:r>
            <a:r>
              <a:rPr lang="en-GB" altLang="de-DE" sz="1400" dirty="0" err="1" smtClean="0">
                <a:latin typeface="+mj-lt"/>
              </a:rPr>
              <a:t>Porenräume</a:t>
            </a:r>
            <a:endParaRPr lang="en-GB" altLang="de-DE" sz="1400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</a:pPr>
            <a:r>
              <a:rPr lang="en-GB" altLang="de-DE" sz="1400" dirty="0" err="1" smtClean="0">
                <a:latin typeface="+mj-lt"/>
              </a:rPr>
              <a:t>Im</a:t>
            </a:r>
            <a:r>
              <a:rPr lang="en-GB" altLang="de-DE" sz="1400" dirty="0" smtClean="0">
                <a:latin typeface="+mj-lt"/>
              </a:rPr>
              <a:t> </a:t>
            </a:r>
            <a:r>
              <a:rPr lang="en-GB" altLang="de-DE" sz="1400" dirty="0" err="1" smtClean="0">
                <a:latin typeface="+mj-lt"/>
              </a:rPr>
              <a:t>Spannungsfeld</a:t>
            </a:r>
            <a:r>
              <a:rPr lang="en-GB" altLang="de-DE" sz="1400" dirty="0" smtClean="0">
                <a:latin typeface="+mj-lt"/>
              </a:rPr>
              <a:t> </a:t>
            </a:r>
            <a:r>
              <a:rPr lang="en-GB" altLang="de-DE" sz="1400" dirty="0" err="1" smtClean="0">
                <a:latin typeface="+mj-lt"/>
              </a:rPr>
              <a:t>ausgerichtete</a:t>
            </a:r>
            <a:r>
              <a:rPr lang="en-GB" altLang="de-DE" sz="1400" dirty="0" smtClean="0">
                <a:latin typeface="+mj-lt"/>
              </a:rPr>
              <a:t> </a:t>
            </a:r>
            <a:r>
              <a:rPr lang="en-GB" altLang="de-DE" sz="1400" dirty="0" err="1" smtClean="0">
                <a:latin typeface="+mj-lt"/>
              </a:rPr>
              <a:t>Kristalle</a:t>
            </a:r>
            <a:endParaRPr lang="en-GB" altLang="de-DE" sz="1400" dirty="0">
              <a:latin typeface="+mj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GB" altLang="de-DE" sz="1400" dirty="0">
              <a:latin typeface="+mj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de-DE" sz="1400" dirty="0" smtClean="0">
                <a:latin typeface="+mj-lt"/>
              </a:rPr>
              <a:t>Was </a:t>
            </a:r>
            <a:r>
              <a:rPr lang="en-GB" altLang="de-DE" sz="1400" dirty="0" err="1" smtClean="0">
                <a:latin typeface="+mj-lt"/>
              </a:rPr>
              <a:t>für</a:t>
            </a:r>
            <a:r>
              <a:rPr lang="en-GB" altLang="de-DE" sz="1400" dirty="0" smtClean="0">
                <a:latin typeface="+mj-lt"/>
              </a:rPr>
              <a:t> </a:t>
            </a:r>
            <a:r>
              <a:rPr lang="en-GB" altLang="de-DE" sz="1400" dirty="0" err="1" smtClean="0">
                <a:latin typeface="+mj-lt"/>
              </a:rPr>
              <a:t>Anwendungen</a:t>
            </a:r>
            <a:r>
              <a:rPr lang="en-GB" altLang="de-DE" sz="1400" dirty="0" smtClean="0">
                <a:latin typeface="+mj-lt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41455"/>
            <a:ext cx="5040560" cy="28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186036"/>
            <a:ext cx="4148299" cy="49572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 smtClean="0"/>
              <a:t>Anisotrope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Geschwindigkeiten</a:t>
            </a:r>
            <a:r>
              <a:rPr lang="en-GB" altLang="de-DE" dirty="0" smtClean="0"/>
              <a:t>, </a:t>
            </a:r>
            <a:r>
              <a:rPr lang="en-GB" altLang="de-DE" dirty="0" err="1" smtClean="0"/>
              <a:t>hexgonale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Symmetrie</a:t>
            </a:r>
            <a:endParaRPr lang="en-GB" altLang="de-D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124745"/>
            <a:ext cx="5788653" cy="5491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 smtClean="0"/>
              <a:t>Seismische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Strahlen</a:t>
            </a:r>
            <a:r>
              <a:rPr lang="en-GB" altLang="de-DE" dirty="0" smtClean="0"/>
              <a:t> – Infinite </a:t>
            </a:r>
            <a:r>
              <a:rPr lang="en-GB" altLang="de-DE" dirty="0" err="1" smtClean="0"/>
              <a:t>Frequenzen</a:t>
            </a:r>
            <a:endParaRPr lang="en-GB" altLang="de-DE" dirty="0" smtClean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1" y="1538289"/>
            <a:ext cx="4587875" cy="20542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3151188" y="4346575"/>
            <a:ext cx="7073900" cy="1193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Huygens Gesetz</a:t>
            </a:r>
            <a:r>
              <a:rPr lang="en-GB" altLang="de-DE" sz="1800">
                <a:latin typeface="Comic Sans MS" panose="030F0702030302020204" pitchFamily="66" charset="0"/>
              </a:rPr>
              <a:t> besagt, dass jeder Punkt der Wellenfront selbst als Punktquelle anzusehen ist. Die Tangenten dieser ausbreitenden Wellen bilden die Wellenfront. Strahlen sind Trajektoren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senkrecht zu den Wellenfronten</a:t>
            </a:r>
            <a:r>
              <a:rPr lang="en-GB" altLang="de-DE" sz="180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Fermat‘sches Prinzip und Snellius Gesetz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Strahlen</a:t>
            </a:r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1199456" y="1120809"/>
            <a:ext cx="10297144" cy="13439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omic Sans MS" panose="030F0702030302020204" pitchFamily="66" charset="0"/>
              <a:buNone/>
            </a:pP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Das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Fermat’sche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Prinzip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beschreibt</a:t>
            </a:r>
            <a:r>
              <a:rPr lang="en-GB" altLang="de-DE" sz="1800" dirty="0">
                <a:latin typeface="Comic Sans MS" panose="030F0702030302020204" pitchFamily="66" charset="0"/>
              </a:rPr>
              <a:t> den </a:t>
            </a:r>
            <a:r>
              <a:rPr lang="en-GB" altLang="de-DE" sz="1800" dirty="0" err="1">
                <a:latin typeface="Comic Sans MS" panose="030F0702030302020204" pitchFamily="66" charset="0"/>
              </a:rPr>
              <a:t>Weg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Strahls</a:t>
            </a:r>
            <a:r>
              <a:rPr lang="en-GB" altLang="de-DE" sz="1800" dirty="0">
                <a:latin typeface="Comic Sans MS" panose="030F0702030302020204" pitchFamily="66" charset="0"/>
              </a:rPr>
              <a:t>.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Strahl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wird</a:t>
            </a:r>
            <a:r>
              <a:rPr lang="en-GB" altLang="de-DE" sz="1800" dirty="0">
                <a:latin typeface="Comic Sans MS" panose="030F0702030302020204" pitchFamily="66" charset="0"/>
              </a:rPr>
              <a:t> den </a:t>
            </a:r>
            <a:r>
              <a:rPr lang="en-GB" altLang="de-DE" sz="1800" dirty="0" err="1">
                <a:latin typeface="Comic Sans MS" panose="030F0702030302020204" pitchFamily="66" charset="0"/>
              </a:rPr>
              <a:t>Weg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wählen</a:t>
            </a:r>
            <a:r>
              <a:rPr lang="en-GB" altLang="de-DE" sz="1800" dirty="0">
                <a:latin typeface="Comic Sans MS" panose="030F0702030302020204" pitchFamily="66" charset="0"/>
              </a:rPr>
              <a:t>, auf </a:t>
            </a:r>
            <a:r>
              <a:rPr lang="en-GB" altLang="de-DE" sz="1800" dirty="0" err="1">
                <a:latin typeface="Comic Sans MS" panose="030F0702030302020204" pitchFamily="66" charset="0"/>
              </a:rPr>
              <a:t>dem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Minimum an </a:t>
            </a:r>
            <a:r>
              <a:rPr lang="en-GB" altLang="de-DE" sz="1800" dirty="0" err="1">
                <a:latin typeface="Comic Sans MS" panose="030F0702030302020204" pitchFamily="66" charset="0"/>
              </a:rPr>
              <a:t>Zeit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benötigt</a:t>
            </a:r>
            <a:r>
              <a:rPr lang="en-GB" altLang="de-DE" sz="1800" dirty="0"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Aus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dem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Fermat’schen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Prinzip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folgt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direkt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Snell’sche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Gesetz</a:t>
            </a:r>
            <a:endParaRPr lang="en-GB" altLang="de-DE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3924300" y="3035300"/>
            <a:ext cx="5410200" cy="3022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86021" name="Line 4"/>
          <p:cNvSpPr>
            <a:spLocks noChangeShapeType="1"/>
          </p:cNvSpPr>
          <p:nvPr/>
        </p:nvSpPr>
        <p:spPr bwMode="auto">
          <a:xfrm>
            <a:off x="4356100" y="4572000"/>
            <a:ext cx="42037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2" name="Line 5"/>
          <p:cNvSpPr>
            <a:spLocks noChangeShapeType="1"/>
          </p:cNvSpPr>
          <p:nvPr/>
        </p:nvSpPr>
        <p:spPr bwMode="auto">
          <a:xfrm>
            <a:off x="6438900" y="3263900"/>
            <a:ext cx="1588" cy="2667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3" name="Text Box 6"/>
          <p:cNvSpPr txBox="1">
            <a:spLocks noChangeArrowheads="1"/>
          </p:cNvSpPr>
          <p:nvPr/>
        </p:nvSpPr>
        <p:spPr bwMode="auto">
          <a:xfrm>
            <a:off x="4070350" y="3117851"/>
            <a:ext cx="52319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v</a:t>
            </a:r>
            <a:r>
              <a:rPr lang="en-GB" altLang="de-DE" b="1" baseline="-25000"/>
              <a:t>1</a:t>
            </a:r>
          </a:p>
        </p:txBody>
      </p:sp>
      <p:sp>
        <p:nvSpPr>
          <p:cNvPr id="86024" name="Text Box 7"/>
          <p:cNvSpPr txBox="1">
            <a:spLocks noChangeArrowheads="1"/>
          </p:cNvSpPr>
          <p:nvPr/>
        </p:nvSpPr>
        <p:spPr bwMode="auto">
          <a:xfrm>
            <a:off x="4057650" y="5213351"/>
            <a:ext cx="52319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v</a:t>
            </a:r>
            <a:r>
              <a:rPr lang="en-GB" altLang="de-DE" b="1" baseline="-25000"/>
              <a:t>2</a:t>
            </a:r>
          </a:p>
        </p:txBody>
      </p:sp>
      <p:sp>
        <p:nvSpPr>
          <p:cNvPr id="86025" name="Text Box 8"/>
          <p:cNvSpPr txBox="1">
            <a:spLocks noChangeArrowheads="1"/>
          </p:cNvSpPr>
          <p:nvPr/>
        </p:nvSpPr>
        <p:spPr bwMode="auto">
          <a:xfrm>
            <a:off x="2697163" y="4435475"/>
            <a:ext cx="1129966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sz="2400" b="1"/>
              <a:t>V</a:t>
            </a:r>
            <a:r>
              <a:rPr lang="en-GB" altLang="de-DE" sz="2400" b="1" baseline="-25000"/>
              <a:t>2 </a:t>
            </a:r>
            <a:r>
              <a:rPr lang="en-GB" altLang="de-DE" sz="2400" b="1"/>
              <a:t>&gt; V</a:t>
            </a:r>
            <a:r>
              <a:rPr lang="en-GB" altLang="de-DE" sz="2400" b="1" baseline="-25000"/>
              <a:t>1</a:t>
            </a:r>
          </a:p>
        </p:txBody>
      </p:sp>
      <p:sp>
        <p:nvSpPr>
          <p:cNvPr id="86026" name="Line 9"/>
          <p:cNvSpPr>
            <a:spLocks noChangeShapeType="1"/>
          </p:cNvSpPr>
          <p:nvPr/>
        </p:nvSpPr>
        <p:spPr bwMode="auto">
          <a:xfrm>
            <a:off x="5969000" y="3251200"/>
            <a:ext cx="469900" cy="13208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7" name="Line 10"/>
          <p:cNvSpPr>
            <a:spLocks noChangeShapeType="1"/>
          </p:cNvSpPr>
          <p:nvPr/>
        </p:nvSpPr>
        <p:spPr bwMode="auto">
          <a:xfrm>
            <a:off x="6464300" y="4597400"/>
            <a:ext cx="1346200" cy="393700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8" name="Line 11"/>
          <p:cNvSpPr>
            <a:spLocks noChangeShapeType="1"/>
          </p:cNvSpPr>
          <p:nvPr/>
        </p:nvSpPr>
        <p:spPr bwMode="auto">
          <a:xfrm flipH="1">
            <a:off x="6373814" y="4178300"/>
            <a:ext cx="879475" cy="25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29" name="Line 12"/>
          <p:cNvSpPr>
            <a:spLocks noChangeShapeType="1"/>
          </p:cNvSpPr>
          <p:nvPr/>
        </p:nvSpPr>
        <p:spPr bwMode="auto">
          <a:xfrm flipV="1">
            <a:off x="5905500" y="4722814"/>
            <a:ext cx="698500" cy="4476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030" name="Freeform 13"/>
          <p:cNvSpPr>
            <a:spLocks noChangeArrowheads="1"/>
          </p:cNvSpPr>
          <p:nvPr/>
        </p:nvSpPr>
        <p:spPr bwMode="auto">
          <a:xfrm>
            <a:off x="6261100" y="4064000"/>
            <a:ext cx="177800" cy="38100"/>
          </a:xfrm>
          <a:custGeom>
            <a:avLst/>
            <a:gdLst>
              <a:gd name="T0" fmla="*/ 2147483646 w 112"/>
              <a:gd name="T1" fmla="*/ 0 h 24"/>
              <a:gd name="T2" fmla="*/ 0 w 112"/>
              <a:gd name="T3" fmla="*/ 2147483646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24">
                <a:moveTo>
                  <a:pt x="112" y="0"/>
                </a:moveTo>
                <a:cubicBezTo>
                  <a:pt x="64" y="8"/>
                  <a:pt x="17" y="17"/>
                  <a:pt x="0" y="24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1" name="Freeform 14"/>
          <p:cNvSpPr>
            <a:spLocks noChangeArrowheads="1"/>
          </p:cNvSpPr>
          <p:nvPr/>
        </p:nvSpPr>
        <p:spPr bwMode="auto">
          <a:xfrm>
            <a:off x="6438900" y="4724400"/>
            <a:ext cx="444500" cy="292100"/>
          </a:xfrm>
          <a:custGeom>
            <a:avLst/>
            <a:gdLst>
              <a:gd name="T0" fmla="*/ 0 w 280"/>
              <a:gd name="T1" fmla="*/ 2147483646 h 184"/>
              <a:gd name="T2" fmla="*/ 2147483646 w 280"/>
              <a:gd name="T3" fmla="*/ 2147483646 h 184"/>
              <a:gd name="T4" fmla="*/ 2147483646 w 280"/>
              <a:gd name="T5" fmla="*/ 0 h 1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0" h="184">
                <a:moveTo>
                  <a:pt x="0" y="184"/>
                </a:moveTo>
                <a:cubicBezTo>
                  <a:pt x="72" y="179"/>
                  <a:pt x="145" y="175"/>
                  <a:pt x="192" y="144"/>
                </a:cubicBezTo>
                <a:cubicBezTo>
                  <a:pt x="239" y="113"/>
                  <a:pt x="259" y="56"/>
                  <a:pt x="280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2" name="Text Box 15"/>
          <p:cNvSpPr txBox="1">
            <a:spLocks noChangeArrowheads="1"/>
          </p:cNvSpPr>
          <p:nvPr/>
        </p:nvSpPr>
        <p:spPr bwMode="auto">
          <a:xfrm>
            <a:off x="7245350" y="3867151"/>
            <a:ext cx="43182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i</a:t>
            </a:r>
            <a:r>
              <a:rPr lang="en-GB" altLang="de-DE" b="1" baseline="-25000"/>
              <a:t>1</a:t>
            </a:r>
          </a:p>
        </p:txBody>
      </p:sp>
      <p:sp>
        <p:nvSpPr>
          <p:cNvPr id="86033" name="Text Box 16"/>
          <p:cNvSpPr txBox="1">
            <a:spLocks noChangeArrowheads="1"/>
          </p:cNvSpPr>
          <p:nvPr/>
        </p:nvSpPr>
        <p:spPr bwMode="auto">
          <a:xfrm>
            <a:off x="5365750" y="5073651"/>
            <a:ext cx="43182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de-DE" b="1"/>
              <a:t>i</a:t>
            </a:r>
            <a:r>
              <a:rPr lang="en-GB" altLang="de-DE" b="1" baseline="-25000"/>
              <a:t>2</a:t>
            </a:r>
          </a:p>
        </p:txBody>
      </p:sp>
      <p:graphicFrame>
        <p:nvGraphicFramePr>
          <p:cNvPr id="86034" name="Object 17"/>
          <p:cNvGraphicFramePr>
            <a:graphicFrameLocks noChangeAspect="1"/>
          </p:cNvGraphicFramePr>
          <p:nvPr/>
        </p:nvGraphicFramePr>
        <p:xfrm>
          <a:off x="8183564" y="2781300"/>
          <a:ext cx="1957387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6" r:id="rId4" imgW="1007280" imgH="450000" progId="">
                  <p:embed/>
                </p:oleObj>
              </mc:Choice>
              <mc:Fallback>
                <p:oleObj r:id="rId4" imgW="1007280" imgH="45000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4" y="2781300"/>
                        <a:ext cx="1957387" cy="1023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5" name="Rectangle 18"/>
          <p:cNvSpPr>
            <a:spLocks noChangeArrowheads="1"/>
          </p:cNvSpPr>
          <p:nvPr/>
        </p:nvSpPr>
        <p:spPr bwMode="auto">
          <a:xfrm>
            <a:off x="8112126" y="3933826"/>
            <a:ext cx="2070095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Snell’sche Gesetz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Reflektion und Transmission an Grenzflächen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vertikale Einstrahlung</a:t>
            </a: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598917" y="931736"/>
            <a:ext cx="7073900" cy="559142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wichtiger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Begriff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für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seismische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Reflektion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Impedanz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latin typeface="Comic Sans MS" panose="030F0702030302020204" pitchFamily="66" charset="0"/>
              </a:rPr>
              <a:t>Produkt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Dichte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>
                <a:latin typeface="Symbol" panose="05050102010706020507" pitchFamily="18" charset="2"/>
              </a:rPr>
              <a:t> </a:t>
            </a:r>
            <a:r>
              <a:rPr lang="en-GB" altLang="de-DE" sz="1800" dirty="0">
                <a:latin typeface="Comic Sans MS" panose="030F0702030302020204" pitchFamily="66" charset="0"/>
              </a:rPr>
              <a:t>und der P-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- (</a:t>
            </a:r>
            <a:r>
              <a:rPr lang="en-GB" altLang="de-DE" sz="1800" dirty="0" err="1">
                <a:latin typeface="Comic Sans MS" panose="030F0702030302020204" pitchFamily="66" charset="0"/>
              </a:rPr>
              <a:t>bzw</a:t>
            </a:r>
            <a:r>
              <a:rPr lang="en-GB" altLang="de-DE" sz="1800" dirty="0">
                <a:latin typeface="Comic Sans MS" panose="030F0702030302020204" pitchFamily="66" charset="0"/>
              </a:rPr>
              <a:t>. S-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-) </a:t>
            </a:r>
            <a:r>
              <a:rPr lang="en-GB" altLang="de-DE" sz="1800" dirty="0" err="1">
                <a:latin typeface="Comic Sans MS" panose="030F0702030302020204" pitchFamily="66" charset="0"/>
              </a:rPr>
              <a:t>Geschwindigkeit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v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P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/S</a:t>
            </a:r>
            <a:r>
              <a:rPr lang="en-GB" altLang="de-DE" sz="1800" dirty="0">
                <a:latin typeface="Comic Sans MS" panose="030F0702030302020204" pitchFamily="66" charset="0"/>
              </a:rPr>
              <a:t>. </a:t>
            </a:r>
            <a:r>
              <a:rPr lang="en-GB" altLang="de-DE" sz="1800" dirty="0" err="1">
                <a:latin typeface="Comic Sans MS" panose="030F0702030302020204" pitchFamily="66" charset="0"/>
              </a:rPr>
              <a:t>Sie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ist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definiert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als</a:t>
            </a:r>
            <a:r>
              <a:rPr lang="en-GB" altLang="de-DE" sz="1800" dirty="0">
                <a:latin typeface="Comic Sans MS" panose="030F0702030302020204" pitchFamily="66" charset="0"/>
              </a:rPr>
              <a:t>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Z = </a:t>
            </a:r>
            <a:r>
              <a:rPr lang="en-GB" altLang="de-DE" sz="1800" dirty="0">
                <a:latin typeface="Symbol" panose="05050102010706020507" pitchFamily="18" charset="2"/>
              </a:rPr>
              <a:t></a:t>
            </a:r>
            <a:r>
              <a:rPr lang="en-GB" altLang="de-DE" sz="1800" dirty="0">
                <a:latin typeface="Comic Sans MS" panose="030F0702030302020204" pitchFamily="66" charset="0"/>
              </a:rPr>
              <a:t> * </a:t>
            </a:r>
            <a:r>
              <a:rPr lang="en-GB" altLang="de-DE" sz="1800" dirty="0" err="1">
                <a:latin typeface="Comic Sans MS" panose="030F0702030302020204" pitchFamily="66" charset="0"/>
              </a:rPr>
              <a:t>v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P</a:t>
            </a: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Reflektion</a:t>
            </a:r>
            <a:r>
              <a:rPr lang="en-GB" altLang="de-DE" sz="1800" dirty="0">
                <a:latin typeface="Comic Sans MS" panose="030F0702030302020204" pitchFamily="66" charset="0"/>
              </a:rPr>
              <a:t>- (Transmission-) </a:t>
            </a:r>
            <a:r>
              <a:rPr lang="en-GB" altLang="de-DE" sz="1800" dirty="0" err="1">
                <a:latin typeface="Comic Sans MS" panose="030F0702030302020204" pitchFamily="66" charset="0"/>
              </a:rPr>
              <a:t>Koeffizienten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am </a:t>
            </a:r>
            <a:r>
              <a:rPr lang="en-GB" altLang="de-DE" sz="1800" dirty="0" err="1">
                <a:latin typeface="Comic Sans MS" panose="030F0702030302020204" pitchFamily="66" charset="0"/>
              </a:rPr>
              <a:t>Übergang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sind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gegeben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durch</a:t>
            </a:r>
            <a:r>
              <a:rPr lang="en-GB" altLang="de-DE" sz="1800" dirty="0">
                <a:latin typeface="Comic Sans MS" panose="030F0702030302020204" pitchFamily="66" charset="0"/>
              </a:rPr>
              <a:t> das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Verhältnis</a:t>
            </a: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 von </a:t>
            </a:r>
            <a:r>
              <a:rPr lang="en-GB" altLang="de-DE" sz="1800" dirty="0" err="1">
                <a:latin typeface="Comic Sans MS" panose="030F0702030302020204" pitchFamily="66" charset="0"/>
              </a:rPr>
              <a:t>reflektierter</a:t>
            </a:r>
            <a:r>
              <a:rPr lang="en-GB" altLang="de-DE" sz="1800" dirty="0">
                <a:latin typeface="Comic Sans MS" panose="030F0702030302020204" pitchFamily="66" charset="0"/>
              </a:rPr>
              <a:t> (</a:t>
            </a:r>
            <a:r>
              <a:rPr lang="en-GB" altLang="de-DE" sz="1800" dirty="0" err="1">
                <a:latin typeface="Comic Sans MS" panose="030F0702030302020204" pitchFamily="66" charset="0"/>
              </a:rPr>
              <a:t>transmittierter</a:t>
            </a:r>
            <a:r>
              <a:rPr lang="en-GB" altLang="de-DE" sz="1800" dirty="0">
                <a:latin typeface="Comic Sans MS" panose="030F0702030302020204" pitchFamily="66" charset="0"/>
              </a:rPr>
              <a:t>)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 err="1">
                <a:latin typeface="Comic Sans MS" panose="030F0702030302020204" pitchFamily="66" charset="0"/>
              </a:rPr>
              <a:t>einstrahlender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Wellenamplitude</a:t>
            </a:r>
            <a:r>
              <a:rPr lang="en-GB" altLang="de-DE" sz="1800" dirty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R=</a:t>
            </a:r>
            <a:r>
              <a:rPr lang="en-GB" altLang="de-DE" sz="1800" dirty="0" err="1">
                <a:latin typeface="Comic Sans MS" panose="030F0702030302020204" pitchFamily="66" charset="0"/>
              </a:rPr>
              <a:t>A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refl</a:t>
            </a:r>
            <a:r>
              <a:rPr lang="en-GB" altLang="de-DE" sz="1800" dirty="0">
                <a:latin typeface="Comic Sans MS" panose="030F0702030302020204" pitchFamily="66" charset="0"/>
              </a:rPr>
              <a:t>/A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in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 baseline="-25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T=</a:t>
            </a:r>
            <a:r>
              <a:rPr lang="en-GB" altLang="de-DE" sz="1800" dirty="0" err="1">
                <a:latin typeface="Comic Sans MS" panose="030F0702030302020204" pitchFamily="66" charset="0"/>
              </a:rPr>
              <a:t>A</a:t>
            </a:r>
            <a:r>
              <a:rPr lang="en-GB" altLang="de-DE" sz="1800" baseline="-25000" dirty="0" err="1">
                <a:latin typeface="Comic Sans MS" panose="030F0702030302020204" pitchFamily="66" charset="0"/>
              </a:rPr>
              <a:t>trans</a:t>
            </a:r>
            <a:r>
              <a:rPr lang="en-GB" altLang="de-DE" sz="1800" dirty="0">
                <a:latin typeface="Comic Sans MS" panose="030F0702030302020204" pitchFamily="66" charset="0"/>
              </a:rPr>
              <a:t>/A</a:t>
            </a:r>
            <a:r>
              <a:rPr lang="en-GB" altLang="de-DE" sz="1800" baseline="-250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9478342" y="2061394"/>
            <a:ext cx="2197100" cy="3568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88069" name="Line 4"/>
          <p:cNvSpPr>
            <a:spLocks noChangeShapeType="1"/>
          </p:cNvSpPr>
          <p:nvPr/>
        </p:nvSpPr>
        <p:spPr bwMode="auto">
          <a:xfrm>
            <a:off x="9624392" y="3933056"/>
            <a:ext cx="167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0" name="Line 5"/>
          <p:cNvSpPr>
            <a:spLocks noChangeShapeType="1"/>
          </p:cNvSpPr>
          <p:nvPr/>
        </p:nvSpPr>
        <p:spPr bwMode="auto">
          <a:xfrm>
            <a:off x="9897442" y="2383656"/>
            <a:ext cx="1588" cy="1536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1" name="Line 6"/>
          <p:cNvSpPr>
            <a:spLocks noChangeShapeType="1"/>
          </p:cNvSpPr>
          <p:nvPr/>
        </p:nvSpPr>
        <p:spPr bwMode="auto">
          <a:xfrm flipV="1">
            <a:off x="10557842" y="2394770"/>
            <a:ext cx="1588" cy="1514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2" name="Line 7"/>
          <p:cNvSpPr>
            <a:spLocks noChangeShapeType="1"/>
          </p:cNvSpPr>
          <p:nvPr/>
        </p:nvSpPr>
        <p:spPr bwMode="auto">
          <a:xfrm>
            <a:off x="10214942" y="3933056"/>
            <a:ext cx="1588" cy="13081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073" name="Rectangle 8"/>
          <p:cNvSpPr>
            <a:spLocks noChangeArrowheads="1"/>
          </p:cNvSpPr>
          <p:nvPr/>
        </p:nvSpPr>
        <p:spPr bwMode="auto">
          <a:xfrm>
            <a:off x="9340230" y="2874195"/>
            <a:ext cx="4735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88074" name="Rectangle 9"/>
          <p:cNvSpPr>
            <a:spLocks noChangeArrowheads="1"/>
          </p:cNvSpPr>
          <p:nvPr/>
        </p:nvSpPr>
        <p:spPr bwMode="auto">
          <a:xfrm>
            <a:off x="10605467" y="2861495"/>
            <a:ext cx="62899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refl</a:t>
            </a:r>
          </a:p>
        </p:txBody>
      </p:sp>
      <p:sp>
        <p:nvSpPr>
          <p:cNvPr id="88075" name="Rectangle 10"/>
          <p:cNvSpPr>
            <a:spLocks noChangeArrowheads="1"/>
          </p:cNvSpPr>
          <p:nvPr/>
        </p:nvSpPr>
        <p:spPr bwMode="auto">
          <a:xfrm>
            <a:off x="10345118" y="4436295"/>
            <a:ext cx="72998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trans</a:t>
            </a:r>
          </a:p>
        </p:txBody>
      </p:sp>
      <p:sp>
        <p:nvSpPr>
          <p:cNvPr id="88076" name="Rectangle 11"/>
          <p:cNvSpPr>
            <a:spLocks noChangeArrowheads="1"/>
          </p:cNvSpPr>
          <p:nvPr/>
        </p:nvSpPr>
        <p:spPr bwMode="auto">
          <a:xfrm>
            <a:off x="7921005" y="3763195"/>
            <a:ext cx="174789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Schichtgrenze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Reflektion und Transmission an Grenzflächen </a:t>
            </a:r>
            <a:r>
              <a:rPr lang="en-GB" altLang="de-DE" smtClean="0">
                <a:solidFill>
                  <a:srgbClr val="FF0000"/>
                </a:solidFill>
              </a:rPr>
              <a:t>vertikale  Einstrahlung</a:t>
            </a:r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3119247" y="1700808"/>
            <a:ext cx="4724400" cy="4486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Für normale (vertikale) Einstrahlung ist der 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Reflektionskoeffizient</a:t>
            </a:r>
            <a:r>
              <a:rPr lang="en-GB" altLang="de-DE" sz="1800">
                <a:latin typeface="Comic Sans MS" panose="030F0702030302020204" pitchFamily="66" charset="0"/>
              </a:rPr>
              <a:t> gegeben als: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der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 Transmissionskoeffizient</a:t>
            </a:r>
            <a:r>
              <a:rPr lang="en-GB" altLang="de-DE" sz="1800">
                <a:latin typeface="Comic Sans MS" panose="030F0702030302020204" pitchFamily="66" charset="0"/>
              </a:rPr>
              <a:t> als: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de-DE" sz="1800">
              <a:latin typeface="Comic Sans MS" panose="030F0702030302020204" pitchFamily="66" charset="0"/>
            </a:endParaRPr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8153400" y="1905000"/>
            <a:ext cx="2197100" cy="3568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0117" name="Line 4"/>
          <p:cNvSpPr>
            <a:spLocks noChangeShapeType="1"/>
          </p:cNvSpPr>
          <p:nvPr/>
        </p:nvSpPr>
        <p:spPr bwMode="auto">
          <a:xfrm>
            <a:off x="8407400" y="3708400"/>
            <a:ext cx="167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18" name="Line 5"/>
          <p:cNvSpPr>
            <a:spLocks noChangeShapeType="1"/>
          </p:cNvSpPr>
          <p:nvPr/>
        </p:nvSpPr>
        <p:spPr bwMode="auto">
          <a:xfrm>
            <a:off x="8813800" y="2171700"/>
            <a:ext cx="1588" cy="1536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 flipV="1">
            <a:off x="9474200" y="2182814"/>
            <a:ext cx="1588" cy="1514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>
            <a:off x="9131300" y="3721100"/>
            <a:ext cx="1588" cy="13081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121" name="Rectangle 8"/>
          <p:cNvSpPr>
            <a:spLocks noChangeArrowheads="1"/>
          </p:cNvSpPr>
          <p:nvPr/>
        </p:nvSpPr>
        <p:spPr bwMode="auto">
          <a:xfrm>
            <a:off x="8256588" y="2662239"/>
            <a:ext cx="4735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90122" name="Rectangle 9"/>
          <p:cNvSpPr>
            <a:spLocks noChangeArrowheads="1"/>
          </p:cNvSpPr>
          <p:nvPr/>
        </p:nvSpPr>
        <p:spPr bwMode="auto">
          <a:xfrm>
            <a:off x="9523413" y="2649539"/>
            <a:ext cx="62899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refl</a:t>
            </a:r>
          </a:p>
        </p:txBody>
      </p:sp>
      <p:sp>
        <p:nvSpPr>
          <p:cNvPr id="90123" name="Rectangle 10"/>
          <p:cNvSpPr>
            <a:spLocks noChangeArrowheads="1"/>
          </p:cNvSpPr>
          <p:nvPr/>
        </p:nvSpPr>
        <p:spPr bwMode="auto">
          <a:xfrm>
            <a:off x="9261476" y="4224339"/>
            <a:ext cx="72998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A</a:t>
            </a:r>
            <a:r>
              <a:rPr lang="en-GB" altLang="de-DE" sz="1800" baseline="-25000">
                <a:latin typeface="Comic Sans MS" panose="030F0702030302020204" pitchFamily="66" charset="0"/>
              </a:rPr>
              <a:t>trans</a:t>
            </a:r>
          </a:p>
        </p:txBody>
      </p:sp>
      <p:graphicFrame>
        <p:nvGraphicFramePr>
          <p:cNvPr id="90124" name="Object 11"/>
          <p:cNvGraphicFramePr>
            <a:graphicFrameLocks noChangeAspect="1"/>
          </p:cNvGraphicFramePr>
          <p:nvPr/>
        </p:nvGraphicFramePr>
        <p:xfrm>
          <a:off x="3668713" y="2644776"/>
          <a:ext cx="33004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6" name="Formel" r:id="rId4" imgW="1574800" imgH="431800" progId="Equation.3">
                  <p:embed/>
                </p:oleObj>
              </mc:Choice>
              <mc:Fallback>
                <p:oleObj name="Formel" r:id="rId4" imgW="1574800" imgH="431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2644776"/>
                        <a:ext cx="3300412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5" name="Object 12"/>
          <p:cNvGraphicFramePr>
            <a:graphicFrameLocks noChangeAspect="1"/>
          </p:cNvGraphicFramePr>
          <p:nvPr/>
        </p:nvGraphicFramePr>
        <p:xfrm>
          <a:off x="3706814" y="4752976"/>
          <a:ext cx="32734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7" name="Formel" r:id="rId6" imgW="1562100" imgH="431800" progId="Equation.3">
                  <p:embed/>
                </p:oleObj>
              </mc:Choice>
              <mc:Fallback>
                <p:oleObj name="Formel" r:id="rId6" imgW="15621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4" y="4752976"/>
                        <a:ext cx="3273425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2997200" y="2717800"/>
            <a:ext cx="6921500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Reflektion und Transmission an Grenzflächen</a:t>
            </a:r>
            <a:br>
              <a:rPr lang="en-GB" altLang="de-DE" smtClean="0"/>
            </a:br>
            <a:r>
              <a:rPr lang="en-GB" altLang="de-DE" smtClean="0">
                <a:solidFill>
                  <a:srgbClr val="FF0000"/>
                </a:solidFill>
              </a:rPr>
              <a:t>beliebige Einstrahlung - Umwandlung</a:t>
            </a:r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3144839" y="3413125"/>
            <a:ext cx="71135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2165" name="Line 4"/>
          <p:cNvSpPr>
            <a:spLocks noChangeShapeType="1"/>
          </p:cNvSpPr>
          <p:nvPr/>
        </p:nvSpPr>
        <p:spPr bwMode="auto">
          <a:xfrm>
            <a:off x="3636963" y="4591050"/>
            <a:ext cx="5795962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6" name="Line 5"/>
          <p:cNvSpPr>
            <a:spLocks noChangeShapeType="1"/>
          </p:cNvSpPr>
          <p:nvPr/>
        </p:nvSpPr>
        <p:spPr bwMode="auto">
          <a:xfrm>
            <a:off x="4967289" y="3514726"/>
            <a:ext cx="1182687" cy="1103313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7" name="Line 6"/>
          <p:cNvSpPr>
            <a:spLocks noChangeShapeType="1"/>
          </p:cNvSpPr>
          <p:nvPr/>
        </p:nvSpPr>
        <p:spPr bwMode="auto">
          <a:xfrm flipV="1">
            <a:off x="6124575" y="3513138"/>
            <a:ext cx="941388" cy="10525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8" name="Line 7"/>
          <p:cNvSpPr>
            <a:spLocks noChangeShapeType="1"/>
          </p:cNvSpPr>
          <p:nvPr/>
        </p:nvSpPr>
        <p:spPr bwMode="auto">
          <a:xfrm>
            <a:off x="6138864" y="4630739"/>
            <a:ext cx="700087" cy="12906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9" name="Line 8"/>
          <p:cNvSpPr>
            <a:spLocks noChangeShapeType="1"/>
          </p:cNvSpPr>
          <p:nvPr/>
        </p:nvSpPr>
        <p:spPr bwMode="auto">
          <a:xfrm flipV="1">
            <a:off x="6124575" y="3432176"/>
            <a:ext cx="457200" cy="1133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70" name="Line 9"/>
          <p:cNvSpPr>
            <a:spLocks noChangeShapeType="1"/>
          </p:cNvSpPr>
          <p:nvPr/>
        </p:nvSpPr>
        <p:spPr bwMode="auto">
          <a:xfrm>
            <a:off x="6124576" y="4618038"/>
            <a:ext cx="269875" cy="12493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71" name="Rectangle 10"/>
          <p:cNvSpPr>
            <a:spLocks noChangeArrowheads="1"/>
          </p:cNvSpPr>
          <p:nvPr/>
        </p:nvSpPr>
        <p:spPr bwMode="auto">
          <a:xfrm>
            <a:off x="4595814" y="3341689"/>
            <a:ext cx="5603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2172" name="Rectangle 11"/>
          <p:cNvSpPr>
            <a:spLocks noChangeArrowheads="1"/>
          </p:cNvSpPr>
          <p:nvPr/>
        </p:nvSpPr>
        <p:spPr bwMode="auto">
          <a:xfrm>
            <a:off x="6913564" y="3224214"/>
            <a:ext cx="560387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  <a:r>
              <a:rPr lang="en-GB" altLang="de-DE" sz="1800" baseline="-2500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2173" name="Rectangle 12"/>
          <p:cNvSpPr>
            <a:spLocks noChangeArrowheads="1"/>
          </p:cNvSpPr>
          <p:nvPr/>
        </p:nvSpPr>
        <p:spPr bwMode="auto">
          <a:xfrm>
            <a:off x="6394450" y="3148014"/>
            <a:ext cx="654050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2174" name="Rectangle 13"/>
          <p:cNvSpPr>
            <a:spLocks noChangeArrowheads="1"/>
          </p:cNvSpPr>
          <p:nvPr/>
        </p:nvSpPr>
        <p:spPr bwMode="auto">
          <a:xfrm>
            <a:off x="6770689" y="5891214"/>
            <a:ext cx="560387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P</a:t>
            </a:r>
            <a:r>
              <a:rPr lang="en-GB" altLang="de-DE" sz="1800" baseline="-25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2175" name="Rectangle 14"/>
          <p:cNvSpPr>
            <a:spLocks noChangeArrowheads="1"/>
          </p:cNvSpPr>
          <p:nvPr/>
        </p:nvSpPr>
        <p:spPr bwMode="auto">
          <a:xfrm>
            <a:off x="6170613" y="5868989"/>
            <a:ext cx="654050" cy="3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S</a:t>
            </a:r>
            <a:r>
              <a:rPr lang="en-GB" altLang="de-DE" sz="180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GB" altLang="de-DE" sz="1800" baseline="-25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2176" name="Rectangle 15"/>
          <p:cNvSpPr>
            <a:spLocks noChangeArrowheads="1"/>
          </p:cNvSpPr>
          <p:nvPr/>
        </p:nvSpPr>
        <p:spPr bwMode="auto">
          <a:xfrm>
            <a:off x="702260" y="824008"/>
            <a:ext cx="10873208" cy="17594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6840" tIns="48240" rIns="96840" bIns="4824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dirty="0">
                <a:latin typeface="Comic Sans MS" panose="030F0702030302020204" pitchFamily="66" charset="0"/>
              </a:rPr>
              <a:t>P-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können</a:t>
            </a:r>
            <a:r>
              <a:rPr lang="en-GB" altLang="de-DE" sz="1800" dirty="0">
                <a:latin typeface="Comic Sans MS" panose="030F0702030302020204" pitchFamily="66" charset="0"/>
              </a:rPr>
              <a:t> in S-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umgewandelt</a:t>
            </a:r>
            <a:r>
              <a:rPr lang="en-GB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/ </a:t>
            </a:r>
            <a:r>
              <a:rPr lang="en-GB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konvertiert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werden</a:t>
            </a:r>
            <a:r>
              <a:rPr lang="en-GB" altLang="de-DE" sz="1800" dirty="0">
                <a:latin typeface="Comic Sans MS" panose="030F0702030302020204" pitchFamily="66" charset="0"/>
              </a:rPr>
              <a:t>, und </a:t>
            </a:r>
            <a:r>
              <a:rPr lang="en-GB" altLang="de-DE" sz="1800" dirty="0" err="1">
                <a:latin typeface="Comic Sans MS" panose="030F0702030302020204" pitchFamily="66" charset="0"/>
              </a:rPr>
              <a:t>umgekehrt</a:t>
            </a:r>
            <a:r>
              <a:rPr lang="en-GB" altLang="de-DE" sz="1800" dirty="0">
                <a:latin typeface="Comic Sans MS" panose="030F0702030302020204" pitchFamily="66" charset="0"/>
              </a:rPr>
              <a:t>. Dies </a:t>
            </a:r>
            <a:r>
              <a:rPr lang="en-GB" altLang="de-DE" sz="1800" dirty="0" err="1">
                <a:latin typeface="Comic Sans MS" panose="030F0702030302020204" pitchFamily="66" charset="0"/>
              </a:rPr>
              <a:t>bringt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ein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ziemlich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komplexes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Verhalten</a:t>
            </a:r>
            <a:r>
              <a:rPr lang="en-GB" altLang="de-DE" sz="1800" dirty="0">
                <a:latin typeface="Comic Sans MS" panose="030F0702030302020204" pitchFamily="66" charset="0"/>
              </a:rPr>
              <a:t> der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Wellenamplituden</a:t>
            </a:r>
            <a:r>
              <a:rPr lang="en-GB" altLang="de-DE" sz="1800" dirty="0">
                <a:latin typeface="Comic Sans MS" panose="030F0702030302020204" pitchFamily="66" charset="0"/>
              </a:rPr>
              <a:t> und </a:t>
            </a:r>
            <a:r>
              <a:rPr lang="en-GB" altLang="de-DE" sz="1800" dirty="0" err="1">
                <a:latin typeface="Comic Sans MS" panose="030F0702030302020204" pitchFamily="66" charset="0"/>
              </a:rPr>
              <a:t>Wellenformen</a:t>
            </a:r>
            <a:r>
              <a:rPr lang="en-GB" altLang="de-DE" sz="1800" dirty="0">
                <a:latin typeface="Comic Sans MS" panose="030F0702030302020204" pitchFamily="66" charset="0"/>
              </a:rPr>
              <a:t> an </a:t>
            </a:r>
            <a:r>
              <a:rPr lang="en-GB" altLang="de-DE" sz="1800" dirty="0" err="1">
                <a:latin typeface="Comic Sans MS" panose="030F0702030302020204" pitchFamily="66" charset="0"/>
              </a:rPr>
              <a:t>Übergängen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mit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sich</a:t>
            </a:r>
            <a:r>
              <a:rPr lang="en-GB" altLang="de-DE" sz="1800" dirty="0">
                <a:latin typeface="Comic Sans MS" panose="030F0702030302020204" pitchFamily="66" charset="0"/>
              </a:rPr>
              <a:t>. Dieses </a:t>
            </a:r>
            <a:r>
              <a:rPr lang="en-GB" altLang="de-DE" sz="1800" dirty="0" err="1">
                <a:latin typeface="Comic Sans MS" panose="030F0702030302020204" pitchFamily="66" charset="0"/>
              </a:rPr>
              <a:t>Verhalten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kann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dazu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benutzt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werden</a:t>
            </a:r>
            <a:r>
              <a:rPr lang="en-GB" altLang="de-DE" sz="1800" dirty="0">
                <a:latin typeface="Comic Sans MS" panose="030F0702030302020204" pitchFamily="66" charset="0"/>
              </a:rPr>
              <a:t> die </a:t>
            </a:r>
            <a:r>
              <a:rPr lang="en-GB" altLang="de-DE" sz="1800" dirty="0" err="1">
                <a:latin typeface="Comic Sans MS" panose="030F0702030302020204" pitchFamily="66" charset="0"/>
              </a:rPr>
              <a:t>Eigenschaften</a:t>
            </a:r>
            <a:r>
              <a:rPr lang="en-GB" altLang="de-DE" sz="1800" dirty="0">
                <a:latin typeface="Comic Sans MS" panose="030F0702030302020204" pitchFamily="66" charset="0"/>
              </a:rPr>
              <a:t> des </a:t>
            </a:r>
            <a:r>
              <a:rPr lang="en-GB" altLang="de-DE" sz="1800" dirty="0" err="1">
                <a:latin typeface="Comic Sans MS" panose="030F0702030302020204" pitchFamily="66" charset="0"/>
              </a:rPr>
              <a:t>Materielübergangs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zu</a:t>
            </a:r>
            <a:r>
              <a:rPr lang="en-GB" altLang="de-DE" sz="1800" dirty="0">
                <a:latin typeface="Comic Sans MS" panose="030F0702030302020204" pitchFamily="66" charset="0"/>
              </a:rPr>
              <a:t> </a:t>
            </a:r>
            <a:r>
              <a:rPr lang="en-GB" altLang="de-DE" sz="1800" dirty="0" err="1">
                <a:latin typeface="Comic Sans MS" panose="030F0702030302020204" pitchFamily="66" charset="0"/>
              </a:rPr>
              <a:t>bestimmen</a:t>
            </a:r>
            <a:r>
              <a:rPr lang="en-GB" altLang="de-DE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2177" name="Rectangle 16"/>
          <p:cNvSpPr>
            <a:spLocks noChangeArrowheads="1"/>
          </p:cNvSpPr>
          <p:nvPr/>
        </p:nvSpPr>
        <p:spPr bwMode="auto">
          <a:xfrm>
            <a:off x="4092575" y="2916238"/>
            <a:ext cx="1879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incoming P-wave</a:t>
            </a:r>
          </a:p>
        </p:txBody>
      </p:sp>
      <p:sp>
        <p:nvSpPr>
          <p:cNvPr id="92178" name="Rectangle 17"/>
          <p:cNvSpPr>
            <a:spLocks noChangeArrowheads="1"/>
          </p:cNvSpPr>
          <p:nvPr/>
        </p:nvSpPr>
        <p:spPr bwMode="auto">
          <a:xfrm>
            <a:off x="7092951" y="3830638"/>
            <a:ext cx="1535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Reflektionen</a:t>
            </a:r>
          </a:p>
        </p:txBody>
      </p:sp>
      <p:sp>
        <p:nvSpPr>
          <p:cNvPr id="92179" name="Rectangle 18"/>
          <p:cNvSpPr>
            <a:spLocks noChangeArrowheads="1"/>
          </p:cNvSpPr>
          <p:nvPr/>
        </p:nvSpPr>
        <p:spPr bwMode="auto">
          <a:xfrm>
            <a:off x="7265988" y="5075238"/>
            <a:ext cx="1809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Transmissionen</a:t>
            </a:r>
          </a:p>
        </p:txBody>
      </p:sp>
      <p:sp>
        <p:nvSpPr>
          <p:cNvPr id="92180" name="Rectangle 19"/>
          <p:cNvSpPr>
            <a:spLocks noChangeArrowheads="1"/>
          </p:cNvSpPr>
          <p:nvPr/>
        </p:nvSpPr>
        <p:spPr bwMode="auto">
          <a:xfrm>
            <a:off x="3584576" y="4173538"/>
            <a:ext cx="1260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Material 1</a:t>
            </a:r>
          </a:p>
        </p:txBody>
      </p:sp>
      <p:sp>
        <p:nvSpPr>
          <p:cNvPr id="92181" name="Rectangle 20"/>
          <p:cNvSpPr>
            <a:spLocks noChangeArrowheads="1"/>
          </p:cNvSpPr>
          <p:nvPr/>
        </p:nvSpPr>
        <p:spPr bwMode="auto">
          <a:xfrm>
            <a:off x="3609975" y="4757738"/>
            <a:ext cx="1296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>
                <a:latin typeface="Comic Sans MS" panose="030F0702030302020204" pitchFamily="66" charset="0"/>
              </a:rPr>
              <a:t>Material 2</a:t>
            </a:r>
          </a:p>
        </p:txBody>
      </p:sp>
      <p:sp>
        <p:nvSpPr>
          <p:cNvPr id="92182" name="Rectangle 21"/>
          <p:cNvSpPr>
            <a:spLocks noChangeArrowheads="1"/>
          </p:cNvSpPr>
          <p:nvPr/>
        </p:nvSpPr>
        <p:spPr bwMode="auto">
          <a:xfrm>
            <a:off x="7369176" y="4348163"/>
            <a:ext cx="89669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200">
                <a:latin typeface="Comic Sans MS" panose="030F0702030302020204" pitchFamily="66" charset="0"/>
              </a:rPr>
              <a:t>Interface</a:t>
            </a:r>
          </a:p>
        </p:txBody>
      </p:sp>
      <p:sp>
        <p:nvSpPr>
          <p:cNvPr id="92183" name="Rectangle 23"/>
          <p:cNvSpPr>
            <a:spLocks noChangeArrowheads="1"/>
          </p:cNvSpPr>
          <p:nvPr/>
        </p:nvSpPr>
        <p:spPr bwMode="auto">
          <a:xfrm>
            <a:off x="3432176" y="5516564"/>
            <a:ext cx="125416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1800" b="1">
                <a:solidFill>
                  <a:srgbClr val="FF0000"/>
                </a:solidFill>
                <a:latin typeface="Comic Sans MS" panose="030F0702030302020204" pitchFamily="66" charset="0"/>
              </a:rPr>
              <a:t>P-SV Fall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3"/>
          <p:cNvSpPr>
            <a:spLocks noChangeArrowheads="1"/>
          </p:cNvSpPr>
          <p:nvPr/>
        </p:nvSpPr>
        <p:spPr bwMode="auto">
          <a:xfrm>
            <a:off x="2758521" y="2535238"/>
            <a:ext cx="4895850" cy="3529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SH-Wellenausbreitung</a:t>
            </a:r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2711450" y="1196976"/>
            <a:ext cx="7113588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443087" y="1267595"/>
            <a:ext cx="11377264" cy="882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In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geschichteten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Medien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breiten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sich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SH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Wellen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unabhängig</a:t>
            </a:r>
            <a:r>
              <a:rPr lang="en-US" altLang="de-DE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von P- und SV-</a:t>
            </a:r>
            <a:r>
              <a:rPr lang="en-US" altLang="de-DE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Wellen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aus.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Polarisation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senkrecht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zur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Ausbreitungsrichtung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und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senkrecht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zur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Ebene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durch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Quelle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und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Empfänger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.  </a:t>
            </a:r>
          </a:p>
        </p:txBody>
      </p:sp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3287713" y="5516564"/>
            <a:ext cx="446405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Keine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Konversion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an der </a:t>
            </a:r>
            <a:r>
              <a:rPr lang="en-US" altLang="de-DE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Schichtgrenze</a:t>
            </a:r>
            <a:r>
              <a:rPr lang="en-US" altLang="de-DE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</a:p>
        </p:txBody>
      </p:sp>
      <p:graphicFrame>
        <p:nvGraphicFramePr>
          <p:cNvPr id="94215" name="Object 6"/>
          <p:cNvGraphicFramePr>
            <a:graphicFrameLocks noChangeAspect="1"/>
          </p:cNvGraphicFramePr>
          <p:nvPr/>
        </p:nvGraphicFramePr>
        <p:xfrm>
          <a:off x="7177089" y="3716338"/>
          <a:ext cx="2820987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4" name="Equation" r:id="rId4" imgW="1167893" imgH="482391" progId="Equation.3">
                  <p:embed/>
                </p:oleObj>
              </mc:Choice>
              <mc:Fallback>
                <p:oleObj name="Equation" r:id="rId4" imgW="1167893" imgH="48239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9" y="3716338"/>
                        <a:ext cx="2820987" cy="1166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6" name="Line 7"/>
          <p:cNvSpPr>
            <a:spLocks noChangeShapeType="1"/>
          </p:cNvSpPr>
          <p:nvPr/>
        </p:nvSpPr>
        <p:spPr bwMode="auto">
          <a:xfrm>
            <a:off x="2797176" y="3971925"/>
            <a:ext cx="481171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7" name="Line 8"/>
          <p:cNvSpPr>
            <a:spLocks noChangeShapeType="1"/>
          </p:cNvSpPr>
          <p:nvPr/>
        </p:nvSpPr>
        <p:spPr bwMode="auto">
          <a:xfrm>
            <a:off x="4478339" y="2868613"/>
            <a:ext cx="1182687" cy="11033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8" name="Line 9"/>
          <p:cNvSpPr>
            <a:spLocks noChangeShapeType="1"/>
          </p:cNvSpPr>
          <p:nvPr/>
        </p:nvSpPr>
        <p:spPr bwMode="auto">
          <a:xfrm flipH="1">
            <a:off x="4827589" y="3984625"/>
            <a:ext cx="820737" cy="1238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9" name="Line 10"/>
          <p:cNvSpPr>
            <a:spLocks noChangeShapeType="1"/>
          </p:cNvSpPr>
          <p:nvPr/>
        </p:nvSpPr>
        <p:spPr bwMode="auto">
          <a:xfrm flipV="1">
            <a:off x="5661025" y="2922589"/>
            <a:ext cx="941388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0" name="Line 11"/>
          <p:cNvSpPr>
            <a:spLocks noChangeShapeType="1"/>
          </p:cNvSpPr>
          <p:nvPr/>
        </p:nvSpPr>
        <p:spPr bwMode="auto">
          <a:xfrm>
            <a:off x="5661025" y="3944939"/>
            <a:ext cx="795338" cy="128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1" name="Rectangle 12"/>
          <p:cNvSpPr>
            <a:spLocks noChangeArrowheads="1"/>
          </p:cNvSpPr>
          <p:nvPr/>
        </p:nvSpPr>
        <p:spPr bwMode="auto">
          <a:xfrm>
            <a:off x="3917950" y="2695576"/>
            <a:ext cx="560388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7969250" y="5157788"/>
            <a:ext cx="1955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de-DE" sz="2400">
                <a:solidFill>
                  <a:schemeClr val="tx1"/>
                </a:solidFill>
                <a:latin typeface="Comic Sans MS" panose="030F0702030302020204" pitchFamily="66" charset="0"/>
              </a:rPr>
              <a:t>Streumatrix</a:t>
            </a:r>
            <a:endParaRPr lang="de-DE" altLang="de-DE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5808663" y="2708276"/>
            <a:ext cx="64770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  <a:r>
              <a:rPr lang="en-US" altLang="de-DE" sz="1800" baseline="-2500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6096000" y="4221164"/>
            <a:ext cx="647700" cy="3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78" tIns="48340" rIns="96678" bIns="48340">
            <a:spAutoFit/>
          </a:bodyPr>
          <a:lstStyle>
            <a:lvl1pPr defTabSz="960438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  <a:r>
              <a:rPr lang="en-US" altLang="de-DE" sz="1800" baseline="-2500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endParaRPr lang="en-US" altLang="de-DE" sz="1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Spannung und Deformation</a:t>
            </a:r>
            <a:br>
              <a:rPr lang="en-GB" altLang="de-DE" smtClean="0"/>
            </a:br>
            <a:r>
              <a:rPr lang="en-GB" altLang="de-DE" smtClean="0"/>
              <a:t>Stress and </a:t>
            </a:r>
            <a:r>
              <a:rPr lang="en-GB" altLang="de-DE" smtClean="0">
                <a:solidFill>
                  <a:srgbClr val="FF0000"/>
                </a:solidFill>
              </a:rPr>
              <a:t>Strain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44824"/>
            <a:ext cx="3378200" cy="30607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199456" y="1412776"/>
            <a:ext cx="3600450" cy="31130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+mj-lt"/>
              </a:rPr>
              <a:t>In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erster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Näherung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verformt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elastischer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Körper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solange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Deformation (Strain)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gering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Mit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anderen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Worten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gesagt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wenn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Kraft,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Verformung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verursacht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wegfällt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wird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Körper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wieder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seine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ursprüngliche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Form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zurückkehren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 flipV="1">
            <a:off x="9501188" y="1944689"/>
            <a:ext cx="381000" cy="3079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3359696" y="5352950"/>
            <a:ext cx="5054600" cy="12017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1800">
                <a:solidFill>
                  <a:srgbClr val="000000"/>
                </a:solidFill>
                <a:latin typeface="+mj-lt"/>
              </a:rPr>
              <a:t>Die Änderung der Form eines Körpers nennt man Deformation. Die Kräfte, die die Verformung verursachen nennt man Spannung/</a:t>
            </a:r>
            <a:r>
              <a:rPr lang="en-GB" sz="1800">
                <a:solidFill>
                  <a:srgbClr val="FF0000"/>
                </a:solidFill>
                <a:latin typeface="+mj-lt"/>
              </a:rPr>
              <a:t>Stress</a:t>
            </a:r>
            <a:r>
              <a:rPr lang="en-GB" sz="1800">
                <a:solidFill>
                  <a:srgbClr val="0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Reflexion - Winkelabhängigkeit</a:t>
            </a:r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908720"/>
            <a:ext cx="90773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http://www.seismicimageprocessing.com/assets/images/reservoir-characterisation/avo-modellin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988841"/>
            <a:ext cx="4982985" cy="17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9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Reflektionen: Beispiel – East Pacific Rise</a:t>
            </a:r>
          </a:p>
        </p:txBody>
      </p:sp>
      <p:pic>
        <p:nvPicPr>
          <p:cNvPr id="96259" name="Picture 2" descr="D:\Heiner\Text\Lectures\Others\Shearer\C01\C01\Fig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381125"/>
            <a:ext cx="679291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Zusammenfassung</a:t>
            </a: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2424113" y="1295401"/>
            <a:ext cx="7524750" cy="50387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breiten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Erde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aufgrund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elastischen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Eigenschaften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des Mediums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aus.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Für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Exploration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wichtigsten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Wellentypen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P- und S-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werden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an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internen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Übergängen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reflektiert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und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transmittiert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Konversion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von P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nach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S und 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nach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P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möglich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geschichteten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Medien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unterscheidet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man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P-SV 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und 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SH-Fall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FF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Wellengeschwindigkeiten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wichtig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zur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Bestimmung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von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Gesteinsarten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und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Variationen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Lithologie</a:t>
            </a: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Wellengeschwindigkeiten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sind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beeinflusst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durch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Dichte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Gesteinsart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Porosität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Poreninhalt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anisotrope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Strukturen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Clr>
                <a:srgbClr val="FF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endParaRPr lang="en-GB" sz="18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Wingdings" pitchFamily="2" charset="2"/>
              <a:buChar char="Ø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Seismische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Wellen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verlieren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Energie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durch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geometrische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Divergenz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, Absorption und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Streuung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78"/>
            <a:ext cx="12192000" cy="823913"/>
          </a:xfrm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>
                <a:solidFill>
                  <a:srgbClr val="FF0000"/>
                </a:solidFill>
              </a:rPr>
              <a:t>Lineare</a:t>
            </a:r>
            <a:r>
              <a:rPr lang="en-GB" altLang="de-DE" smtClean="0"/>
              <a:t> und </a:t>
            </a:r>
            <a:r>
              <a:rPr lang="en-GB" altLang="de-DE" smtClean="0">
                <a:solidFill>
                  <a:srgbClr val="FF0000"/>
                </a:solidFill>
              </a:rPr>
              <a:t>nicht-lineare</a:t>
            </a:r>
            <a:r>
              <a:rPr lang="en-GB" altLang="de-DE" smtClean="0"/>
              <a:t> Spannungs-Dehnungsbeziehung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268760"/>
            <a:ext cx="5203825" cy="35290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2728303" y="5446651"/>
            <a:ext cx="7943850" cy="9255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Spannung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als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Funktion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Dehnung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bei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einem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realen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Gestein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das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brechen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bzw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plastisch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deformieren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kann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angewandten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Seismik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genügt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Regel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Annahme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linearen</a:t>
            </a:r>
            <a:r>
              <a:rPr lang="en-GB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+mj-lt"/>
              </a:rPr>
              <a:t>Elastizität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  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5720159" y="2811946"/>
            <a:ext cx="800100" cy="1384300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 flipH="1">
            <a:off x="6764735" y="1872146"/>
            <a:ext cx="434975" cy="901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7129859" y="1572110"/>
            <a:ext cx="240506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de-DE" sz="2000">
                <a:latin typeface="Comic Sans MS" panose="030F0702030302020204" pitchFamily="66" charset="0"/>
              </a:rPr>
              <a:t>Lineare Elastizität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9554273" y="4334359"/>
            <a:ext cx="1008062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1230372" y="4226409"/>
            <a:ext cx="1428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de-DE" altLang="de-DE" sz="24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92084" y="4849776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+mj-lt"/>
              </a:rPr>
              <a:t>Dehnung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4164126" y="2697795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+mj-lt"/>
              </a:rPr>
              <a:t>Spannung</a:t>
            </a:r>
            <a:endParaRPr lang="de-DE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45" y="1591264"/>
            <a:ext cx="3425824" cy="26352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0457" y="2746465"/>
            <a:ext cx="3344000" cy="430817"/>
            <a:chOff x="660457" y="2746465"/>
            <a:chExt cx="3344000" cy="430817"/>
          </a:xfrm>
        </p:grpSpPr>
        <p:sp>
          <p:nvSpPr>
            <p:cNvPr id="4" name="Right Arrow 3"/>
            <p:cNvSpPr/>
            <p:nvPr/>
          </p:nvSpPr>
          <p:spPr bwMode="auto">
            <a:xfrm>
              <a:off x="3381537" y="2889250"/>
              <a:ext cx="622920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10800000">
              <a:off x="660457" y="2746465"/>
              <a:ext cx="622920" cy="288032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41438" y="1757143"/>
            <a:ext cx="2400418" cy="622920"/>
            <a:chOff x="1141438" y="1757143"/>
            <a:chExt cx="2400418" cy="622920"/>
          </a:xfrm>
        </p:grpSpPr>
        <p:sp>
          <p:nvSpPr>
            <p:cNvPr id="16" name="Right Arrow 15"/>
            <p:cNvSpPr/>
            <p:nvPr/>
          </p:nvSpPr>
          <p:spPr bwMode="auto">
            <a:xfrm rot="18784698">
              <a:off x="3086380" y="1924587"/>
              <a:ext cx="62292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8202303">
              <a:off x="1141438" y="2062151"/>
              <a:ext cx="622920" cy="2880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Lineare Elastizität – Deformationstensor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66988" y="1419225"/>
            <a:ext cx="3776662" cy="374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FF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FF0000"/>
                </a:solidFill>
                <a:latin typeface="+mj-lt"/>
              </a:rPr>
              <a:t>Deformationstensor</a:t>
            </a:r>
            <a:endParaRPr lang="en-GB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279651" y="3429001"/>
            <a:ext cx="7923213" cy="65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j-lt"/>
              </a:rPr>
              <a:t>Er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beschreibt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die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Beziehung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zwischen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+mj-lt"/>
              </a:rPr>
              <a:t>Deformation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und </a:t>
            </a:r>
            <a:r>
              <a:rPr lang="en-GB" sz="1800" b="1" dirty="0" err="1">
                <a:solidFill>
                  <a:schemeClr val="accent2"/>
                </a:solidFill>
                <a:latin typeface="+mj-lt"/>
              </a:rPr>
              <a:t>Verschiebung</a:t>
            </a:r>
            <a:r>
              <a:rPr lang="en-GB" sz="1800" b="1" dirty="0">
                <a:solidFill>
                  <a:schemeClr val="accent2"/>
                </a:solidFill>
                <a:latin typeface="+mj-lt"/>
              </a:rPr>
              <a:t> u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in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linearen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Elastizität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In 2-D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sieht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der Tensor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wie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folgt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aus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:</a:t>
            </a:r>
          </a:p>
        </p:txBody>
      </p:sp>
      <p:graphicFrame>
        <p:nvGraphicFramePr>
          <p:cNvPr id="22533" name="Object 4"/>
          <p:cNvGraphicFramePr>
            <a:graphicFrameLocks noChangeAspect="1"/>
          </p:cNvGraphicFramePr>
          <p:nvPr/>
        </p:nvGraphicFramePr>
        <p:xfrm>
          <a:off x="3071813" y="1917701"/>
          <a:ext cx="3040062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4" r:id="rId4" imgW="526733" imgH="503585" progId="">
                  <p:embed/>
                </p:oleObj>
              </mc:Choice>
              <mc:Fallback>
                <p:oleObj r:id="rId4" imgW="526733" imgH="50358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917701"/>
                        <a:ext cx="3040062" cy="1223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5"/>
          <p:cNvGraphicFramePr>
            <a:graphicFrameLocks noChangeAspect="1"/>
          </p:cNvGraphicFramePr>
          <p:nvPr/>
        </p:nvGraphicFramePr>
        <p:xfrm>
          <a:off x="3863976" y="4221163"/>
          <a:ext cx="4416425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5" r:id="rId6" imgW="561404" imgH="561404" progId="Equation.3">
                  <p:embed/>
                </p:oleObj>
              </mc:Choice>
              <mc:Fallback>
                <p:oleObj r:id="rId6" imgW="561404" imgH="56140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6" y="4221163"/>
                        <a:ext cx="4416425" cy="1776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5" name="Group 3"/>
          <p:cNvGrpSpPr>
            <a:grpSpLocks/>
          </p:cNvGrpSpPr>
          <p:nvPr/>
        </p:nvGrpSpPr>
        <p:grpSpPr bwMode="auto">
          <a:xfrm>
            <a:off x="7151688" y="1125538"/>
            <a:ext cx="2995612" cy="2174874"/>
            <a:chOff x="3471" y="1098"/>
            <a:chExt cx="1887" cy="1370"/>
          </a:xfrm>
        </p:grpSpPr>
        <p:sp>
          <p:nvSpPr>
            <p:cNvPr id="22537" name="Rectangle 4"/>
            <p:cNvSpPr>
              <a:spLocks noChangeArrowheads="1"/>
            </p:cNvSpPr>
            <p:nvPr/>
          </p:nvSpPr>
          <p:spPr bwMode="auto">
            <a:xfrm>
              <a:off x="3471" y="1098"/>
              <a:ext cx="1841" cy="1370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endParaRPr lang="de-DE" altLang="de-DE" sz="2400">
                <a:solidFill>
                  <a:schemeClr val="bg1"/>
                </a:solidFill>
              </a:endParaRPr>
            </a:p>
          </p:txBody>
        </p:sp>
        <p:sp>
          <p:nvSpPr>
            <p:cNvPr id="22538" name="Rectangle 5"/>
            <p:cNvSpPr>
              <a:spLocks noChangeArrowheads="1"/>
            </p:cNvSpPr>
            <p:nvPr/>
          </p:nvSpPr>
          <p:spPr bwMode="auto">
            <a:xfrm>
              <a:off x="3487" y="1983"/>
              <a:ext cx="33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de-DE" sz="1800">
                  <a:latin typeface="Comic Sans MS" panose="030F0702030302020204" pitchFamily="66" charset="0"/>
                </a:rPr>
                <a:t> P</a:t>
              </a:r>
              <a:r>
                <a:rPr lang="en-GB" altLang="de-DE" sz="1800" baseline="-25000">
                  <a:latin typeface="Comic Sans MS" panose="030F0702030302020204" pitchFamily="66" charset="0"/>
                </a:rPr>
                <a:t>0</a:t>
              </a: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2539" name="Rectangle 6"/>
            <p:cNvSpPr>
              <a:spLocks noChangeArrowheads="1"/>
            </p:cNvSpPr>
            <p:nvPr/>
          </p:nvSpPr>
          <p:spPr bwMode="auto">
            <a:xfrm>
              <a:off x="3714" y="2079"/>
              <a:ext cx="265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  <a:r>
                <a:rPr lang="en-GB" altLang="de-DE" sz="800">
                  <a:latin typeface="Webdings" panose="05030102010509060703" pitchFamily="18" charset="2"/>
                </a:rPr>
                <a:t></a:t>
              </a:r>
              <a:r>
                <a:rPr lang="en-GB" altLang="de-DE" sz="1800">
                  <a:latin typeface="Comic Sans MS" panose="030F0702030302020204" pitchFamily="66" charset="0"/>
                </a:rPr>
                <a:t> </a:t>
              </a:r>
            </a:p>
          </p:txBody>
        </p:sp>
        <p:grpSp>
          <p:nvGrpSpPr>
            <p:cNvPr id="22540" name="Group 7"/>
            <p:cNvGrpSpPr>
              <a:grpSpLocks/>
            </p:cNvGrpSpPr>
            <p:nvPr/>
          </p:nvGrpSpPr>
          <p:grpSpPr bwMode="auto">
            <a:xfrm>
              <a:off x="3907" y="2053"/>
              <a:ext cx="963" cy="415"/>
              <a:chOff x="3907" y="2053"/>
              <a:chExt cx="963" cy="415"/>
            </a:xfrm>
          </p:grpSpPr>
          <p:sp>
            <p:nvSpPr>
              <p:cNvPr id="22562" name="Rectangle 8"/>
              <p:cNvSpPr>
                <a:spLocks noChangeArrowheads="1"/>
              </p:cNvSpPr>
              <p:nvPr/>
            </p:nvSpPr>
            <p:spPr bwMode="auto">
              <a:xfrm>
                <a:off x="4386" y="2053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  <a:r>
                  <a:rPr lang="en-GB" altLang="de-DE" sz="800">
                    <a:latin typeface="Webdings" panose="05030102010509060703" pitchFamily="18" charset="2"/>
                  </a:rPr>
                  <a:t></a:t>
                </a: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</a:p>
            </p:txBody>
          </p:sp>
          <p:sp>
            <p:nvSpPr>
              <p:cNvPr id="22563" name="Line 9"/>
              <p:cNvSpPr>
                <a:spLocks noChangeShapeType="1"/>
              </p:cNvSpPr>
              <p:nvPr/>
            </p:nvSpPr>
            <p:spPr bwMode="auto">
              <a:xfrm flipV="1">
                <a:off x="3907" y="2205"/>
                <a:ext cx="532" cy="1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64" name="Rectangle 10"/>
              <p:cNvSpPr>
                <a:spLocks noChangeArrowheads="1"/>
              </p:cNvSpPr>
              <p:nvPr/>
            </p:nvSpPr>
            <p:spPr bwMode="auto">
              <a:xfrm>
                <a:off x="4534" y="2088"/>
                <a:ext cx="336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>
                    <a:latin typeface="Comic Sans MS" panose="030F0702030302020204" pitchFamily="66" charset="0"/>
                  </a:rPr>
                  <a:t>Q</a:t>
                </a:r>
                <a:r>
                  <a:rPr lang="en-GB" altLang="de-DE" sz="1800" baseline="-25000">
                    <a:latin typeface="Comic Sans MS" panose="030F0702030302020204" pitchFamily="66" charset="0"/>
                  </a:rPr>
                  <a:t>0</a:t>
                </a:r>
                <a:r>
                  <a:rPr lang="en-GB" altLang="de-DE" sz="1800">
                    <a:latin typeface="Comic Sans MS" panose="030F0702030302020204" pitchFamily="66" charset="0"/>
                  </a:rPr>
                  <a:t> </a:t>
                </a:r>
              </a:p>
            </p:txBody>
          </p:sp>
          <p:sp>
            <p:nvSpPr>
              <p:cNvPr id="22565" name="Rectangle 11"/>
              <p:cNvSpPr>
                <a:spLocks noChangeArrowheads="1"/>
              </p:cNvSpPr>
              <p:nvPr/>
            </p:nvSpPr>
            <p:spPr bwMode="auto">
              <a:xfrm>
                <a:off x="4001" y="2236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x</a:t>
                </a:r>
              </a:p>
            </p:txBody>
          </p:sp>
        </p:grpSp>
        <p:grpSp>
          <p:nvGrpSpPr>
            <p:cNvPr id="22541" name="Group 12"/>
            <p:cNvGrpSpPr>
              <a:grpSpLocks/>
            </p:cNvGrpSpPr>
            <p:nvPr/>
          </p:nvGrpSpPr>
          <p:grpSpPr bwMode="auto">
            <a:xfrm>
              <a:off x="4063" y="1438"/>
              <a:ext cx="1295" cy="715"/>
              <a:chOff x="4063" y="1438"/>
              <a:chExt cx="1295" cy="715"/>
            </a:xfrm>
          </p:grpSpPr>
          <p:sp>
            <p:nvSpPr>
              <p:cNvPr id="22556" name="Line 13"/>
              <p:cNvSpPr>
                <a:spLocks noChangeShapeType="1"/>
              </p:cNvSpPr>
              <p:nvPr/>
            </p:nvSpPr>
            <p:spPr bwMode="auto">
              <a:xfrm flipV="1">
                <a:off x="4064" y="1550"/>
                <a:ext cx="532" cy="1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7" name="Line 14"/>
              <p:cNvSpPr>
                <a:spLocks noChangeShapeType="1"/>
              </p:cNvSpPr>
              <p:nvPr/>
            </p:nvSpPr>
            <p:spPr bwMode="auto">
              <a:xfrm flipV="1">
                <a:off x="4466" y="1594"/>
                <a:ext cx="139" cy="5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8" name="Line 15"/>
              <p:cNvSpPr>
                <a:spLocks noChangeShapeType="1"/>
              </p:cNvSpPr>
              <p:nvPr/>
            </p:nvSpPr>
            <p:spPr bwMode="auto">
              <a:xfrm flipV="1">
                <a:off x="4623" y="1437"/>
                <a:ext cx="288" cy="14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59" name="Rectangle 16"/>
              <p:cNvSpPr>
                <a:spLocks noChangeArrowheads="1"/>
              </p:cNvSpPr>
              <p:nvPr/>
            </p:nvSpPr>
            <p:spPr bwMode="auto">
              <a:xfrm>
                <a:off x="4063" y="1521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22560" name="Rectangle 17"/>
              <p:cNvSpPr>
                <a:spLocks noChangeArrowheads="1"/>
              </p:cNvSpPr>
              <p:nvPr/>
            </p:nvSpPr>
            <p:spPr bwMode="auto">
              <a:xfrm>
                <a:off x="5023" y="1573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GB" altLang="de-DE" sz="1800" b="1" i="1">
                    <a:latin typeface="Symbol" panose="05050102010706020507" pitchFamily="18" charset="2"/>
                  </a:rPr>
                  <a:t></a:t>
                </a:r>
                <a:r>
                  <a:rPr lang="en-GB" altLang="de-DE" sz="1800" b="1" i="1">
                    <a:latin typeface="Comic Sans MS" panose="030F0702030302020204" pitchFamily="66" charset="0"/>
                  </a:rPr>
                  <a:t>u</a:t>
                </a:r>
              </a:p>
            </p:txBody>
          </p:sp>
          <p:sp>
            <p:nvSpPr>
              <p:cNvPr id="22561" name="Line 18"/>
              <p:cNvSpPr>
                <a:spLocks noChangeShapeType="1"/>
              </p:cNvSpPr>
              <p:nvPr/>
            </p:nvSpPr>
            <p:spPr bwMode="auto">
              <a:xfrm flipH="1" flipV="1">
                <a:off x="4770" y="1533"/>
                <a:ext cx="290" cy="133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542" name="Group 19"/>
            <p:cNvGrpSpPr>
              <a:grpSpLocks/>
            </p:cNvGrpSpPr>
            <p:nvPr/>
          </p:nvGrpSpPr>
          <p:grpSpPr bwMode="auto">
            <a:xfrm>
              <a:off x="3644" y="1163"/>
              <a:ext cx="1698" cy="992"/>
              <a:chOff x="3644" y="1163"/>
              <a:chExt cx="1698" cy="992"/>
            </a:xfrm>
          </p:grpSpPr>
          <p:grpSp>
            <p:nvGrpSpPr>
              <p:cNvPr id="22543" name="Group 20"/>
              <p:cNvGrpSpPr>
                <a:grpSpLocks/>
              </p:cNvGrpSpPr>
              <p:nvPr/>
            </p:nvGrpSpPr>
            <p:grpSpPr bwMode="auto">
              <a:xfrm>
                <a:off x="3644" y="1163"/>
                <a:ext cx="1698" cy="992"/>
                <a:chOff x="3644" y="1163"/>
                <a:chExt cx="1698" cy="992"/>
              </a:xfrm>
            </p:grpSpPr>
            <p:sp>
              <p:nvSpPr>
                <p:cNvPr id="22545" name="Rectangle 21"/>
                <p:cNvSpPr>
                  <a:spLocks noChangeArrowheads="1"/>
                </p:cNvSpPr>
                <p:nvPr/>
              </p:nvSpPr>
              <p:spPr bwMode="auto">
                <a:xfrm>
                  <a:off x="3731" y="1704"/>
                  <a:ext cx="336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lnSpc>
                      <a:spcPct val="93000"/>
                    </a:lnSpc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lnSpc>
                      <a:spcPct val="93000"/>
                    </a:lnSpc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lnSpc>
                      <a:spcPct val="9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 typeface="Comic Sans MS" panose="030F0702030302020204" pitchFamily="66" charset="0"/>
                    <a:buNone/>
                  </a:pPr>
                  <a:r>
                    <a:rPr lang="en-GB" altLang="de-DE" sz="1800" b="1" i="1">
                      <a:latin typeface="Comic Sans MS" panose="030F0702030302020204" pitchFamily="66" charset="0"/>
                    </a:rPr>
                    <a:t>u</a:t>
                  </a:r>
                </a:p>
              </p:txBody>
            </p:sp>
            <p:sp>
              <p:nvSpPr>
                <p:cNvPr id="22546" name="Rectangle 22"/>
                <p:cNvSpPr>
                  <a:spLocks noChangeArrowheads="1"/>
                </p:cNvSpPr>
                <p:nvPr/>
              </p:nvSpPr>
              <p:spPr bwMode="auto">
                <a:xfrm>
                  <a:off x="4403" y="1739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3000"/>
                    </a:lnSpc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defRPr sz="32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lnSpc>
                      <a:spcPct val="93000"/>
                    </a:lnSpc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defRPr sz="28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lnSpc>
                      <a:spcPct val="93000"/>
                    </a:lnSpc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•"/>
                    <a:defRPr sz="24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–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lnSpc>
                      <a:spcPct val="93000"/>
                    </a:lnSpc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 typeface="Times New Roman" panose="02020603050405020304" pitchFamily="18" charset="0"/>
                    <a:buNone/>
                  </a:pPr>
                  <a:endParaRPr lang="de-DE" altLang="de-DE" sz="24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2547" name="Group 23"/>
                <p:cNvGrpSpPr>
                  <a:grpSpLocks/>
                </p:cNvGrpSpPr>
                <p:nvPr/>
              </p:nvGrpSpPr>
              <p:grpSpPr bwMode="auto">
                <a:xfrm>
                  <a:off x="3644" y="1163"/>
                  <a:ext cx="1698" cy="992"/>
                  <a:chOff x="3644" y="1163"/>
                  <a:chExt cx="1698" cy="992"/>
                </a:xfrm>
              </p:grpSpPr>
              <p:sp>
                <p:nvSpPr>
                  <p:cNvPr id="22548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1233"/>
                    <a:ext cx="265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  <a:r>
                      <a:rPr lang="en-GB" altLang="de-DE" sz="800">
                        <a:latin typeface="Webdings" panose="05030102010509060703" pitchFamily="18" charset="2"/>
                      </a:rPr>
                      <a:t>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4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3890" y="1389"/>
                    <a:ext cx="265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  <a:r>
                      <a:rPr lang="en-GB" altLang="de-DE" sz="800">
                        <a:latin typeface="Webdings" panose="05030102010509060703" pitchFamily="18" charset="2"/>
                      </a:rPr>
                      <a:t>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50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65" y="1594"/>
                    <a:ext cx="139" cy="561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1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4" y="1429"/>
                    <a:ext cx="410" cy="717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2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39" y="1411"/>
                    <a:ext cx="899" cy="124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5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644" y="1267"/>
                    <a:ext cx="336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P</a:t>
                    </a:r>
                    <a:r>
                      <a:rPr lang="en-GB" altLang="de-DE" sz="1800" baseline="-25000">
                        <a:latin typeface="Comic Sans MS" panose="030F0702030302020204" pitchFamily="66" charset="0"/>
                      </a:rPr>
                      <a:t>1</a:t>
                    </a:r>
                    <a:r>
                      <a:rPr lang="en-GB" altLang="de-DE" sz="1800">
                        <a:latin typeface="Comic Sans MS" panose="030F0702030302020204" pitchFamily="66" charset="0"/>
                      </a:rPr>
                      <a:t> </a:t>
                    </a:r>
                  </a:p>
                </p:txBody>
              </p:sp>
              <p:sp>
                <p:nvSpPr>
                  <p:cNvPr id="2255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5006" y="1163"/>
                    <a:ext cx="336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Comic Sans MS" panose="030F0702030302020204" pitchFamily="66" charset="0"/>
                      <a:buNone/>
                    </a:pPr>
                    <a:r>
                      <a:rPr lang="en-GB" altLang="de-DE" sz="1800">
                        <a:latin typeface="Comic Sans MS" panose="030F0702030302020204" pitchFamily="66" charset="0"/>
                      </a:rPr>
                      <a:t> Q</a:t>
                    </a:r>
                    <a:r>
                      <a:rPr lang="en-GB" altLang="de-DE" sz="1800" baseline="-25000">
                        <a:latin typeface="Comic Sans MS" panose="030F0702030302020204" pitchFamily="66" charset="0"/>
                      </a:rPr>
                      <a:t>1</a:t>
                    </a:r>
                  </a:p>
                </p:txBody>
              </p:sp>
              <p:sp>
                <p:nvSpPr>
                  <p:cNvPr id="2255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215"/>
                    <a:ext cx="336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>
                    <a:lvl1pPr>
                      <a:lnSpc>
                        <a:spcPct val="93000"/>
                      </a:lnSpc>
                      <a:spcBef>
                        <a:spcPts val="8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lnSpc>
                        <a:spcPct val="93000"/>
                      </a:lnSpc>
                      <a:spcBef>
                        <a:spcPts val="7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8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lnSpc>
                        <a:spcPct val="93000"/>
                      </a:lnSpc>
                      <a:spcBef>
                        <a:spcPts val="6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•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4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–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lnSpc>
                        <a:spcPct val="93000"/>
                      </a:lnSpc>
                      <a:spcBef>
                        <a:spcPts val="500"/>
                      </a:spcBef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449263" eaLnBrk="0" fontAlgn="base" hangingPunct="0">
                      <a:lnSpc>
                        <a:spcPct val="93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Char char="»"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 typeface="Symbol" panose="05050102010706020507" pitchFamily="18" charset="2"/>
                      <a:buNone/>
                    </a:pPr>
                    <a:r>
                      <a:rPr lang="en-GB" altLang="de-DE" sz="1800" b="1" i="1">
                        <a:latin typeface="Symbol" panose="05050102010706020507" pitchFamily="18" charset="2"/>
                      </a:rPr>
                      <a:t></a:t>
                    </a:r>
                    <a:r>
                      <a:rPr lang="en-GB" altLang="de-DE" sz="1800" b="1" i="1">
                        <a:latin typeface="Comic Sans MS" panose="030F0702030302020204" pitchFamily="66" charset="0"/>
                      </a:rPr>
                      <a:t>y</a:t>
                    </a:r>
                  </a:p>
                </p:txBody>
              </p:sp>
            </p:grpSp>
          </p:grpSp>
          <p:sp>
            <p:nvSpPr>
              <p:cNvPr id="22544" name="Rectangle 32"/>
              <p:cNvSpPr>
                <a:spLocks noChangeArrowheads="1"/>
              </p:cNvSpPr>
              <p:nvPr/>
            </p:nvSpPr>
            <p:spPr bwMode="auto">
              <a:xfrm>
                <a:off x="4736" y="1694"/>
                <a:ext cx="33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Comic Sans MS" panose="030F0702030302020204" pitchFamily="66" charset="0"/>
                  <a:buNone/>
                </a:pPr>
                <a:r>
                  <a:rPr lang="en-GB" altLang="de-DE" sz="1800" b="1" i="1">
                    <a:latin typeface="Comic Sans MS" panose="030F0702030302020204" pitchFamily="66" charset="0"/>
                  </a:rPr>
                  <a:t>v</a:t>
                </a:r>
              </a:p>
            </p:txBody>
          </p:sp>
        </p:grpSp>
      </p:grp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2279651" y="6092825"/>
            <a:ext cx="7923213" cy="374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>
            <a:spAutoFit/>
          </a:bodyPr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ist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eine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dimensionslose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Größe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Größenordnung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?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Beispiele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 an der </a:t>
            </a:r>
            <a:r>
              <a:rPr lang="en-GB" sz="1800" dirty="0" err="1">
                <a:solidFill>
                  <a:srgbClr val="000000"/>
                </a:solidFill>
                <a:latin typeface="+mj-lt"/>
              </a:rPr>
              <a:t>Tafel</a:t>
            </a:r>
            <a:r>
              <a:rPr lang="en-GB" sz="1800" dirty="0">
                <a:solidFill>
                  <a:srgbClr val="000000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Example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3549" r="34556" b="28475"/>
          <a:stretch/>
        </p:blipFill>
        <p:spPr>
          <a:xfrm>
            <a:off x="407368" y="1618630"/>
            <a:ext cx="5112568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6033" r="31692" b="27402"/>
          <a:stretch/>
        </p:blipFill>
        <p:spPr>
          <a:xfrm>
            <a:off x="6114104" y="1592342"/>
            <a:ext cx="4968552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162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oseis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28639"/>
            <a:ext cx="4694238" cy="63087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z="2000"/>
              <a:t>GPS – Deformation</a:t>
            </a:r>
            <a:br>
              <a:rPr lang="en-GB" altLang="de-DE" sz="2000"/>
            </a:br>
            <a:r>
              <a:rPr lang="en-GB" altLang="de-DE" sz="2000"/>
              <a:t>Sumatra M9.3 2004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Microsoft Office PowerPoint</Application>
  <PresentationFormat>Widescreen</PresentationFormat>
  <Paragraphs>420</Paragraphs>
  <Slides>52</Slides>
  <Notes>38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Arial</vt:lpstr>
      <vt:lpstr>Cambria Math</vt:lpstr>
      <vt:lpstr>Comic Sans MS</vt:lpstr>
      <vt:lpstr>LMU CompatilFact</vt:lpstr>
      <vt:lpstr>Symbol</vt:lpstr>
      <vt:lpstr>Tahoma</vt:lpstr>
      <vt:lpstr>Times New Roman</vt:lpstr>
      <vt:lpstr>Webdings</vt:lpstr>
      <vt:lpstr>Wingdings</vt:lpstr>
      <vt:lpstr>Standarddesign</vt:lpstr>
      <vt:lpstr>Equation.3</vt:lpstr>
      <vt:lpstr>Formel</vt:lpstr>
      <vt:lpstr>Equation</vt:lpstr>
      <vt:lpstr>Globale Seismizität</vt:lpstr>
      <vt:lpstr>Übersicht</vt:lpstr>
      <vt:lpstr>I           Deformation – Spannung - Seismische Wellen</vt:lpstr>
      <vt:lpstr>Fragen</vt:lpstr>
      <vt:lpstr>Spannung und Deformation Stress and Strain</vt:lpstr>
      <vt:lpstr>Lineare und nicht-lineare Spannungs-Dehnungsbeziehung</vt:lpstr>
      <vt:lpstr>Lineare Elastizität – Deformationstensor</vt:lpstr>
      <vt:lpstr>Example</vt:lpstr>
      <vt:lpstr>GPS – Deformation Sumatra M9.3 2004</vt:lpstr>
      <vt:lpstr>Deformation Tohoku-oki M9 2011 </vt:lpstr>
      <vt:lpstr>Deformation on a volcano</vt:lpstr>
      <vt:lpstr>Spannungstensor</vt:lpstr>
      <vt:lpstr>Spannungs-Dehnungs Beziehung Stress-strain relation</vt:lpstr>
      <vt:lpstr>Spannung - Einheiten</vt:lpstr>
      <vt:lpstr>Elastische Konstanten: Bedeutung</vt:lpstr>
      <vt:lpstr>Elastische Konstanten</vt:lpstr>
      <vt:lpstr>Spannungsmessung? …. borehole breakout</vt:lpstr>
      <vt:lpstr>Hauptspannung,  hydrostatische Spannung</vt:lpstr>
      <vt:lpstr>World Stress Map: Europe</vt:lpstr>
      <vt:lpstr>Spannungen und Verwerfungen</vt:lpstr>
      <vt:lpstr>Seismische Wellen</vt:lpstr>
      <vt:lpstr>Die Theorie …</vt:lpstr>
      <vt:lpstr>Seismische Wellentypen P - Wellen </vt:lpstr>
      <vt:lpstr>Seismische Wellentypen S - waves </vt:lpstr>
      <vt:lpstr>Seismische Wellentypen Rayleigh waves </vt:lpstr>
      <vt:lpstr>Seismische Wellentypen Love waves </vt:lpstr>
      <vt:lpstr>Oberflächenwellen - Dispersion</vt:lpstr>
      <vt:lpstr>M9.0 Tohoku-Oki, März 2011</vt:lpstr>
      <vt:lpstr>Seismische Geschwindigkeiten</vt:lpstr>
      <vt:lpstr>Seismische Geschwindigkeiten P-Wellen</vt:lpstr>
      <vt:lpstr>Unser Planet: Geschwindigkeitsverteilung in der Erde</vt:lpstr>
      <vt:lpstr>Seismische Geschwindigkeiten vp/vs Verhältnis</vt:lpstr>
      <vt:lpstr>Seismische Geschwindigkeiten und Dichte Porosität</vt:lpstr>
      <vt:lpstr>Seismische Geschwindigkeiten und Dichte Porosität</vt:lpstr>
      <vt:lpstr>Dämpfung</vt:lpstr>
      <vt:lpstr>Geometrische Divergenz</vt:lpstr>
      <vt:lpstr>Dämpfung / Attenuation Q</vt:lpstr>
      <vt:lpstr>Streuung</vt:lpstr>
      <vt:lpstr>Mars - INSIGHT</vt:lpstr>
      <vt:lpstr>Wellenlänge und Streuung</vt:lpstr>
      <vt:lpstr>Streuung im Mantel</vt:lpstr>
      <vt:lpstr>Elastische Anisotropie</vt:lpstr>
      <vt:lpstr>Anisotrope Geschwindigkeiten, hexgonale Symmetrie</vt:lpstr>
      <vt:lpstr>Seismische Strahlen – Infinite Frequenzen</vt:lpstr>
      <vt:lpstr>Fermat‘sches Prinzip und Snellius Gesetz Strahlen</vt:lpstr>
      <vt:lpstr>Reflektion und Transmission an Grenzflächen vertikale Einstrahlung</vt:lpstr>
      <vt:lpstr>Reflektion und Transmission an Grenzflächen vertikale  Einstrahlung</vt:lpstr>
      <vt:lpstr>Reflektion und Transmission an Grenzflächen beliebige Einstrahlung - Umwandlung</vt:lpstr>
      <vt:lpstr>SH-Wellenausbreitung</vt:lpstr>
      <vt:lpstr>Reflexion - Winkelabhängigkeit</vt:lpstr>
      <vt:lpstr>Reflektionen: Beispiel – East Pacific Rise</vt:lpstr>
      <vt:lpstr>Zusammenfassung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Internationales Qualitäts-Netz: Georisiken</dc:title>
  <dc:creator>Prof. Dr.  Heiner Igel</dc:creator>
  <cp:lastModifiedBy>Igel</cp:lastModifiedBy>
  <cp:revision>73</cp:revision>
  <dcterms:modified xsi:type="dcterms:W3CDTF">2021-06-08T17:10:06Z</dcterms:modified>
</cp:coreProperties>
</file>